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3" r:id="rId1"/>
  </p:sldMasterIdLst>
  <p:notesMasterIdLst>
    <p:notesMasterId r:id="rId33"/>
  </p:notesMasterIdLst>
  <p:handoutMasterIdLst>
    <p:handoutMasterId r:id="rId34"/>
  </p:handoutMasterIdLst>
  <p:sldIdLst>
    <p:sldId id="461" r:id="rId2"/>
    <p:sldId id="335" r:id="rId3"/>
    <p:sldId id="471" r:id="rId4"/>
    <p:sldId id="464" r:id="rId5"/>
    <p:sldId id="470" r:id="rId6"/>
    <p:sldId id="460" r:id="rId7"/>
    <p:sldId id="261" r:id="rId8"/>
    <p:sldId id="343" r:id="rId9"/>
    <p:sldId id="465" r:id="rId10"/>
    <p:sldId id="462" r:id="rId11"/>
    <p:sldId id="270" r:id="rId12"/>
    <p:sldId id="452" r:id="rId13"/>
    <p:sldId id="454" r:id="rId14"/>
    <p:sldId id="463" r:id="rId15"/>
    <p:sldId id="467" r:id="rId16"/>
    <p:sldId id="322" r:id="rId17"/>
    <p:sldId id="369" r:id="rId18"/>
    <p:sldId id="342" r:id="rId19"/>
    <p:sldId id="472" r:id="rId20"/>
    <p:sldId id="345" r:id="rId21"/>
    <p:sldId id="431" r:id="rId22"/>
    <p:sldId id="477" r:id="rId23"/>
    <p:sldId id="473" r:id="rId24"/>
    <p:sldId id="476" r:id="rId25"/>
    <p:sldId id="474" r:id="rId26"/>
    <p:sldId id="475" r:id="rId27"/>
    <p:sldId id="458" r:id="rId28"/>
    <p:sldId id="469" r:id="rId29"/>
    <p:sldId id="459" r:id="rId30"/>
    <p:sldId id="358" r:id="rId31"/>
    <p:sldId id="453" r:id="rId32"/>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CFF"/>
    <a:srgbClr val="E5E5E5"/>
    <a:srgbClr val="F8FFFD"/>
    <a:srgbClr val="D5E0F2"/>
    <a:srgbClr val="00CCFF"/>
    <a:srgbClr val="CC99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6040" autoAdjust="0"/>
  </p:normalViewPr>
  <p:slideViewPr>
    <p:cSldViewPr>
      <p:cViewPr varScale="1">
        <p:scale>
          <a:sx n="154" d="100"/>
          <a:sy n="154" d="100"/>
        </p:scale>
        <p:origin x="208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11" d="100"/>
          <a:sy n="111" d="100"/>
        </p:scale>
        <p:origin x="4168" y="224"/>
      </p:cViewPr>
      <p:guideLst>
        <p:guide orient="horz" pos="3126"/>
        <p:guide pos="21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03CFF1-DFAA-424C-9A7D-A4C0424F564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F270F62-C703-4024-A785-252A1649DDE8}">
      <dgm:prSet/>
      <dgm:spPr/>
      <dgm:t>
        <a:bodyPr/>
        <a:lstStyle/>
        <a:p>
          <a:r>
            <a:rPr lang="en-AU" dirty="0"/>
            <a:t>The economy is essentially made of institutions</a:t>
          </a:r>
          <a:endParaRPr lang="en-US" dirty="0"/>
        </a:p>
      </dgm:t>
    </dgm:pt>
    <dgm:pt modelId="{77C54668-2DF1-49B0-A66D-2DF113044168}" type="parTrans" cxnId="{32D56600-D9D2-4765-9D50-7973EDBE7DB0}">
      <dgm:prSet/>
      <dgm:spPr/>
      <dgm:t>
        <a:bodyPr/>
        <a:lstStyle/>
        <a:p>
          <a:endParaRPr lang="en-US"/>
        </a:p>
      </dgm:t>
    </dgm:pt>
    <dgm:pt modelId="{2500801B-6D4B-45B0-9A1D-7F88D5F87803}" type="sibTrans" cxnId="{32D56600-D9D2-4765-9D50-7973EDBE7DB0}">
      <dgm:prSet/>
      <dgm:spPr/>
      <dgm:t>
        <a:bodyPr/>
        <a:lstStyle/>
        <a:p>
          <a:endParaRPr lang="en-US"/>
        </a:p>
      </dgm:t>
    </dgm:pt>
    <dgm:pt modelId="{0A7C4CCF-2892-4629-94AC-A6874E90F422}">
      <dgm:prSet/>
      <dgm:spPr/>
      <dgm:t>
        <a:bodyPr/>
        <a:lstStyle/>
        <a:p>
          <a:r>
            <a:rPr lang="en-AU" dirty="0"/>
            <a:t>Strong links to other schools</a:t>
          </a:r>
          <a:endParaRPr lang="en-US" dirty="0"/>
        </a:p>
      </dgm:t>
    </dgm:pt>
    <dgm:pt modelId="{4EC161F7-6D9D-42C9-8B2A-C4593CC90194}" type="parTrans" cxnId="{2C6FDAA7-021C-4B10-ADE7-AD2B51DD1CDF}">
      <dgm:prSet/>
      <dgm:spPr/>
      <dgm:t>
        <a:bodyPr/>
        <a:lstStyle/>
        <a:p>
          <a:endParaRPr lang="en-US"/>
        </a:p>
      </dgm:t>
    </dgm:pt>
    <dgm:pt modelId="{79343404-31FD-4731-93A6-8046EB042348}" type="sibTrans" cxnId="{2C6FDAA7-021C-4B10-ADE7-AD2B51DD1CDF}">
      <dgm:prSet/>
      <dgm:spPr/>
      <dgm:t>
        <a:bodyPr/>
        <a:lstStyle/>
        <a:p>
          <a:endParaRPr lang="en-US"/>
        </a:p>
      </dgm:t>
    </dgm:pt>
    <dgm:pt modelId="{237A1051-5B56-4CEF-95C6-703CF78FAFB3}">
      <dgm:prSet/>
      <dgm:spPr/>
      <dgm:t>
        <a:bodyPr/>
        <a:lstStyle/>
        <a:p>
          <a:r>
            <a:rPr lang="en-AU" dirty="0"/>
            <a:t>A social science approach to economics</a:t>
          </a:r>
          <a:endParaRPr lang="en-US" dirty="0"/>
        </a:p>
      </dgm:t>
    </dgm:pt>
    <dgm:pt modelId="{42EEBC77-3B1D-4DF2-8D9A-D336CFE27A50}" type="parTrans" cxnId="{F56A27C1-EC6E-4C1C-8218-1A104659CFDC}">
      <dgm:prSet/>
      <dgm:spPr/>
      <dgm:t>
        <a:bodyPr/>
        <a:lstStyle/>
        <a:p>
          <a:endParaRPr lang="en-US"/>
        </a:p>
      </dgm:t>
    </dgm:pt>
    <dgm:pt modelId="{0CF17064-8281-4FB6-9C03-D2C96C46B44C}" type="sibTrans" cxnId="{F56A27C1-EC6E-4C1C-8218-1A104659CFDC}">
      <dgm:prSet/>
      <dgm:spPr/>
      <dgm:t>
        <a:bodyPr/>
        <a:lstStyle/>
        <a:p>
          <a:endParaRPr lang="en-US"/>
        </a:p>
      </dgm:t>
    </dgm:pt>
    <dgm:pt modelId="{DA7C6910-8380-4528-B691-1B6652741914}">
      <dgm:prSet/>
      <dgm:spPr/>
      <dgm:t>
        <a:bodyPr/>
        <a:lstStyle/>
        <a:p>
          <a:r>
            <a:rPr lang="en-AU" dirty="0"/>
            <a:t>Sometimes sounds like ‘common sense’ yet institutional insights are often absent in much  economic analysis – and this can really matter. </a:t>
          </a:r>
          <a:endParaRPr lang="en-US" dirty="0"/>
        </a:p>
      </dgm:t>
    </dgm:pt>
    <dgm:pt modelId="{1A850B63-54C4-46B3-B64E-7CD834000359}" type="parTrans" cxnId="{B4E16210-F020-4972-B58E-9EA2F0514124}">
      <dgm:prSet/>
      <dgm:spPr/>
      <dgm:t>
        <a:bodyPr/>
        <a:lstStyle/>
        <a:p>
          <a:endParaRPr lang="en-US"/>
        </a:p>
      </dgm:t>
    </dgm:pt>
    <dgm:pt modelId="{E4A74B70-80E0-41C6-BCCB-AF87B30C7200}" type="sibTrans" cxnId="{B4E16210-F020-4972-B58E-9EA2F0514124}">
      <dgm:prSet/>
      <dgm:spPr/>
      <dgm:t>
        <a:bodyPr/>
        <a:lstStyle/>
        <a:p>
          <a:endParaRPr lang="en-US"/>
        </a:p>
      </dgm:t>
    </dgm:pt>
    <dgm:pt modelId="{61DDE8CC-0046-45BB-9946-CCE0607DAA98}">
      <dgm:prSet/>
      <dgm:spPr/>
      <dgm:t>
        <a:bodyPr/>
        <a:lstStyle/>
        <a:p>
          <a:r>
            <a:rPr lang="en-AU" dirty="0"/>
            <a:t>A good way to explore methods, theory and methodology in all social science analysis. </a:t>
          </a:r>
          <a:endParaRPr lang="en-US" dirty="0"/>
        </a:p>
      </dgm:t>
    </dgm:pt>
    <dgm:pt modelId="{151C556C-E16A-4C2F-AE13-15F0CD5E90D3}" type="parTrans" cxnId="{F4191716-09DC-416A-A677-F0B200D440CA}">
      <dgm:prSet/>
      <dgm:spPr/>
      <dgm:t>
        <a:bodyPr/>
        <a:lstStyle/>
        <a:p>
          <a:endParaRPr lang="en-US"/>
        </a:p>
      </dgm:t>
    </dgm:pt>
    <dgm:pt modelId="{C34530D8-84A5-4075-BFB5-720A239019D8}" type="sibTrans" cxnId="{F4191716-09DC-416A-A677-F0B200D440CA}">
      <dgm:prSet/>
      <dgm:spPr/>
      <dgm:t>
        <a:bodyPr/>
        <a:lstStyle/>
        <a:p>
          <a:endParaRPr lang="en-US"/>
        </a:p>
      </dgm:t>
    </dgm:pt>
    <dgm:pt modelId="{0247D57D-A382-524A-B1E3-F314E23AE6A3}" type="pres">
      <dgm:prSet presAssocID="{1B03CFF1-DFAA-424C-9A7D-A4C0424F5644}" presName="linear" presStyleCnt="0">
        <dgm:presLayoutVars>
          <dgm:animLvl val="lvl"/>
          <dgm:resizeHandles val="exact"/>
        </dgm:presLayoutVars>
      </dgm:prSet>
      <dgm:spPr/>
    </dgm:pt>
    <dgm:pt modelId="{3899DB51-92A2-C149-9BF2-565FF20E6200}" type="pres">
      <dgm:prSet presAssocID="{8F270F62-C703-4024-A785-252A1649DDE8}" presName="parentText" presStyleLbl="node1" presStyleIdx="0" presStyleCnt="5">
        <dgm:presLayoutVars>
          <dgm:chMax val="0"/>
          <dgm:bulletEnabled val="1"/>
        </dgm:presLayoutVars>
      </dgm:prSet>
      <dgm:spPr/>
    </dgm:pt>
    <dgm:pt modelId="{4EDC88E9-FC75-CD43-A277-6F7131FA8EBB}" type="pres">
      <dgm:prSet presAssocID="{2500801B-6D4B-45B0-9A1D-7F88D5F87803}" presName="spacer" presStyleCnt="0"/>
      <dgm:spPr/>
    </dgm:pt>
    <dgm:pt modelId="{77F8B3FA-3347-4149-BA87-0652E621F6E9}" type="pres">
      <dgm:prSet presAssocID="{0A7C4CCF-2892-4629-94AC-A6874E90F422}" presName="parentText" presStyleLbl="node1" presStyleIdx="1" presStyleCnt="5">
        <dgm:presLayoutVars>
          <dgm:chMax val="0"/>
          <dgm:bulletEnabled val="1"/>
        </dgm:presLayoutVars>
      </dgm:prSet>
      <dgm:spPr/>
    </dgm:pt>
    <dgm:pt modelId="{8D3F214C-551B-EA4D-BDF0-7673ACCD384B}" type="pres">
      <dgm:prSet presAssocID="{79343404-31FD-4731-93A6-8046EB042348}" presName="spacer" presStyleCnt="0"/>
      <dgm:spPr/>
    </dgm:pt>
    <dgm:pt modelId="{3227A193-5FB4-EF47-9E18-1AF686F73217}" type="pres">
      <dgm:prSet presAssocID="{237A1051-5B56-4CEF-95C6-703CF78FAFB3}" presName="parentText" presStyleLbl="node1" presStyleIdx="2" presStyleCnt="5">
        <dgm:presLayoutVars>
          <dgm:chMax val="0"/>
          <dgm:bulletEnabled val="1"/>
        </dgm:presLayoutVars>
      </dgm:prSet>
      <dgm:spPr/>
    </dgm:pt>
    <dgm:pt modelId="{64231FF3-F7BA-3648-A639-1D5ECFFC5C6E}" type="pres">
      <dgm:prSet presAssocID="{0CF17064-8281-4FB6-9C03-D2C96C46B44C}" presName="spacer" presStyleCnt="0"/>
      <dgm:spPr/>
    </dgm:pt>
    <dgm:pt modelId="{A68BABC3-C5BA-B646-8D44-BC1007B62A8F}" type="pres">
      <dgm:prSet presAssocID="{DA7C6910-8380-4528-B691-1B6652741914}" presName="parentText" presStyleLbl="node1" presStyleIdx="3" presStyleCnt="5">
        <dgm:presLayoutVars>
          <dgm:chMax val="0"/>
          <dgm:bulletEnabled val="1"/>
        </dgm:presLayoutVars>
      </dgm:prSet>
      <dgm:spPr/>
    </dgm:pt>
    <dgm:pt modelId="{B6436A37-6EFD-AD44-A8B1-5AF4A35FC9E8}" type="pres">
      <dgm:prSet presAssocID="{E4A74B70-80E0-41C6-BCCB-AF87B30C7200}" presName="spacer" presStyleCnt="0"/>
      <dgm:spPr/>
    </dgm:pt>
    <dgm:pt modelId="{7C223B93-D075-C04C-A639-B2995B30AF3B}" type="pres">
      <dgm:prSet presAssocID="{61DDE8CC-0046-45BB-9946-CCE0607DAA98}" presName="parentText" presStyleLbl="node1" presStyleIdx="4" presStyleCnt="5">
        <dgm:presLayoutVars>
          <dgm:chMax val="0"/>
          <dgm:bulletEnabled val="1"/>
        </dgm:presLayoutVars>
      </dgm:prSet>
      <dgm:spPr/>
    </dgm:pt>
  </dgm:ptLst>
  <dgm:cxnLst>
    <dgm:cxn modelId="{32D56600-D9D2-4765-9D50-7973EDBE7DB0}" srcId="{1B03CFF1-DFAA-424C-9A7D-A4C0424F5644}" destId="{8F270F62-C703-4024-A785-252A1649DDE8}" srcOrd="0" destOrd="0" parTransId="{77C54668-2DF1-49B0-A66D-2DF113044168}" sibTransId="{2500801B-6D4B-45B0-9A1D-7F88D5F87803}"/>
    <dgm:cxn modelId="{37193601-814A-BC46-BE62-3E90AF7E46FB}" type="presOf" srcId="{8F270F62-C703-4024-A785-252A1649DDE8}" destId="{3899DB51-92A2-C149-9BF2-565FF20E6200}" srcOrd="0" destOrd="0" presId="urn:microsoft.com/office/officeart/2005/8/layout/vList2"/>
    <dgm:cxn modelId="{B4E16210-F020-4972-B58E-9EA2F0514124}" srcId="{1B03CFF1-DFAA-424C-9A7D-A4C0424F5644}" destId="{DA7C6910-8380-4528-B691-1B6652741914}" srcOrd="3" destOrd="0" parTransId="{1A850B63-54C4-46B3-B64E-7CD834000359}" sibTransId="{E4A74B70-80E0-41C6-BCCB-AF87B30C7200}"/>
    <dgm:cxn modelId="{F4191716-09DC-416A-A677-F0B200D440CA}" srcId="{1B03CFF1-DFAA-424C-9A7D-A4C0424F5644}" destId="{61DDE8CC-0046-45BB-9946-CCE0607DAA98}" srcOrd="4" destOrd="0" parTransId="{151C556C-E16A-4C2F-AE13-15F0CD5E90D3}" sibTransId="{C34530D8-84A5-4075-BFB5-720A239019D8}"/>
    <dgm:cxn modelId="{FECFF417-C1BB-6A47-857C-A91824C1427B}" type="presOf" srcId="{61DDE8CC-0046-45BB-9946-CCE0607DAA98}" destId="{7C223B93-D075-C04C-A639-B2995B30AF3B}" srcOrd="0" destOrd="0" presId="urn:microsoft.com/office/officeart/2005/8/layout/vList2"/>
    <dgm:cxn modelId="{73E1211D-9F7F-5C41-99FD-0EBB69B8DC0B}" type="presOf" srcId="{0A7C4CCF-2892-4629-94AC-A6874E90F422}" destId="{77F8B3FA-3347-4149-BA87-0652E621F6E9}" srcOrd="0" destOrd="0" presId="urn:microsoft.com/office/officeart/2005/8/layout/vList2"/>
    <dgm:cxn modelId="{56C0B64D-FDD7-9B48-AC62-29841894C080}" type="presOf" srcId="{1B03CFF1-DFAA-424C-9A7D-A4C0424F5644}" destId="{0247D57D-A382-524A-B1E3-F314E23AE6A3}" srcOrd="0" destOrd="0" presId="urn:microsoft.com/office/officeart/2005/8/layout/vList2"/>
    <dgm:cxn modelId="{97A3F988-363D-824E-8BED-A0BE29974192}" type="presOf" srcId="{DA7C6910-8380-4528-B691-1B6652741914}" destId="{A68BABC3-C5BA-B646-8D44-BC1007B62A8F}" srcOrd="0" destOrd="0" presId="urn:microsoft.com/office/officeart/2005/8/layout/vList2"/>
    <dgm:cxn modelId="{2C6FDAA7-021C-4B10-ADE7-AD2B51DD1CDF}" srcId="{1B03CFF1-DFAA-424C-9A7D-A4C0424F5644}" destId="{0A7C4CCF-2892-4629-94AC-A6874E90F422}" srcOrd="1" destOrd="0" parTransId="{4EC161F7-6D9D-42C9-8B2A-C4593CC90194}" sibTransId="{79343404-31FD-4731-93A6-8046EB042348}"/>
    <dgm:cxn modelId="{BE6D9DAC-36AD-854A-9953-A47722DF0C34}" type="presOf" srcId="{237A1051-5B56-4CEF-95C6-703CF78FAFB3}" destId="{3227A193-5FB4-EF47-9E18-1AF686F73217}" srcOrd="0" destOrd="0" presId="urn:microsoft.com/office/officeart/2005/8/layout/vList2"/>
    <dgm:cxn modelId="{F56A27C1-EC6E-4C1C-8218-1A104659CFDC}" srcId="{1B03CFF1-DFAA-424C-9A7D-A4C0424F5644}" destId="{237A1051-5B56-4CEF-95C6-703CF78FAFB3}" srcOrd="2" destOrd="0" parTransId="{42EEBC77-3B1D-4DF2-8D9A-D336CFE27A50}" sibTransId="{0CF17064-8281-4FB6-9C03-D2C96C46B44C}"/>
    <dgm:cxn modelId="{C8C3EFD5-EA37-6A41-9E5A-96453BF6DFBF}" type="presParOf" srcId="{0247D57D-A382-524A-B1E3-F314E23AE6A3}" destId="{3899DB51-92A2-C149-9BF2-565FF20E6200}" srcOrd="0" destOrd="0" presId="urn:microsoft.com/office/officeart/2005/8/layout/vList2"/>
    <dgm:cxn modelId="{16A38D79-F0C7-3140-A7DC-17805EF70288}" type="presParOf" srcId="{0247D57D-A382-524A-B1E3-F314E23AE6A3}" destId="{4EDC88E9-FC75-CD43-A277-6F7131FA8EBB}" srcOrd="1" destOrd="0" presId="urn:microsoft.com/office/officeart/2005/8/layout/vList2"/>
    <dgm:cxn modelId="{F35BCF51-3342-E441-86B6-9B9D2D63BFC4}" type="presParOf" srcId="{0247D57D-A382-524A-B1E3-F314E23AE6A3}" destId="{77F8B3FA-3347-4149-BA87-0652E621F6E9}" srcOrd="2" destOrd="0" presId="urn:microsoft.com/office/officeart/2005/8/layout/vList2"/>
    <dgm:cxn modelId="{1891FF40-B093-F247-8AE4-89146165FD96}" type="presParOf" srcId="{0247D57D-A382-524A-B1E3-F314E23AE6A3}" destId="{8D3F214C-551B-EA4D-BDF0-7673ACCD384B}" srcOrd="3" destOrd="0" presId="urn:microsoft.com/office/officeart/2005/8/layout/vList2"/>
    <dgm:cxn modelId="{BE5D512B-9C1D-EF46-B244-B5041A385367}" type="presParOf" srcId="{0247D57D-A382-524A-B1E3-F314E23AE6A3}" destId="{3227A193-5FB4-EF47-9E18-1AF686F73217}" srcOrd="4" destOrd="0" presId="urn:microsoft.com/office/officeart/2005/8/layout/vList2"/>
    <dgm:cxn modelId="{79FC3371-80B4-E142-97E9-C66EDA013871}" type="presParOf" srcId="{0247D57D-A382-524A-B1E3-F314E23AE6A3}" destId="{64231FF3-F7BA-3648-A639-1D5ECFFC5C6E}" srcOrd="5" destOrd="0" presId="urn:microsoft.com/office/officeart/2005/8/layout/vList2"/>
    <dgm:cxn modelId="{DD82BCE3-4FE9-BB42-ABB9-F8268CD0AF44}" type="presParOf" srcId="{0247D57D-A382-524A-B1E3-F314E23AE6A3}" destId="{A68BABC3-C5BA-B646-8D44-BC1007B62A8F}" srcOrd="6" destOrd="0" presId="urn:microsoft.com/office/officeart/2005/8/layout/vList2"/>
    <dgm:cxn modelId="{72176B94-F71F-A34C-B45C-6E1CDB6BE2EF}" type="presParOf" srcId="{0247D57D-A382-524A-B1E3-F314E23AE6A3}" destId="{B6436A37-6EFD-AD44-A8B1-5AF4A35FC9E8}" srcOrd="7" destOrd="0" presId="urn:microsoft.com/office/officeart/2005/8/layout/vList2"/>
    <dgm:cxn modelId="{FB3FA082-FBC1-5E44-BD06-4EB1E5B876D6}" type="presParOf" srcId="{0247D57D-A382-524A-B1E3-F314E23AE6A3}" destId="{7C223B93-D075-C04C-A639-B2995B30AF3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9D7C85-1DB8-C044-80D2-1610E5E03BA5}"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GB"/>
        </a:p>
      </dgm:t>
    </dgm:pt>
    <dgm:pt modelId="{DE1437D8-9147-3343-8081-B9388B8DA141}">
      <dgm:prSet phldrT="[Text]"/>
      <dgm:spPr/>
      <dgm:t>
        <a:bodyPr/>
        <a:lstStyle/>
        <a:p>
          <a:r>
            <a:rPr lang="en-GB" dirty="0"/>
            <a:t>Workers demand more wages</a:t>
          </a:r>
        </a:p>
      </dgm:t>
    </dgm:pt>
    <dgm:pt modelId="{7462654E-FBBC-CF4A-91E3-F5FF5E5285A0}" type="parTrans" cxnId="{DB86C6A5-45B6-C94F-9225-C3A3139E4942}">
      <dgm:prSet/>
      <dgm:spPr/>
      <dgm:t>
        <a:bodyPr/>
        <a:lstStyle/>
        <a:p>
          <a:endParaRPr lang="en-GB"/>
        </a:p>
      </dgm:t>
    </dgm:pt>
    <dgm:pt modelId="{F7F299C0-EBBD-324E-A4BE-C2B4EF38100A}" type="sibTrans" cxnId="{DB86C6A5-45B6-C94F-9225-C3A3139E4942}">
      <dgm:prSet/>
      <dgm:spPr/>
      <dgm:t>
        <a:bodyPr/>
        <a:lstStyle/>
        <a:p>
          <a:endParaRPr lang="en-GB" dirty="0"/>
        </a:p>
      </dgm:t>
    </dgm:pt>
    <dgm:pt modelId="{6F97A830-C67C-3643-A2D7-ADC9FC721CB5}">
      <dgm:prSet phldrT="[Text]"/>
      <dgm:spPr/>
      <dgm:t>
        <a:bodyPr/>
        <a:lstStyle/>
        <a:p>
          <a:r>
            <a:rPr lang="en-GB" dirty="0"/>
            <a:t>Banks create more money</a:t>
          </a:r>
        </a:p>
      </dgm:t>
    </dgm:pt>
    <dgm:pt modelId="{D1D41AEF-4586-9948-913E-09E7F3444184}" type="parTrans" cxnId="{19C6393C-F5C1-7947-9DED-4B195ED96380}">
      <dgm:prSet/>
      <dgm:spPr/>
      <dgm:t>
        <a:bodyPr/>
        <a:lstStyle/>
        <a:p>
          <a:endParaRPr lang="en-GB"/>
        </a:p>
      </dgm:t>
    </dgm:pt>
    <dgm:pt modelId="{2CBA8198-E3FD-9F43-9E2F-42F1C8B864AC}" type="sibTrans" cxnId="{19C6393C-F5C1-7947-9DED-4B195ED96380}">
      <dgm:prSet/>
      <dgm:spPr/>
      <dgm:t>
        <a:bodyPr/>
        <a:lstStyle/>
        <a:p>
          <a:endParaRPr lang="en-GB" dirty="0"/>
        </a:p>
      </dgm:t>
    </dgm:pt>
    <dgm:pt modelId="{FAD25FCD-84D1-8D45-8665-AF98C153B9A9}">
      <dgm:prSet phldrT="[Text]"/>
      <dgm:spPr/>
      <dgm:t>
        <a:bodyPr/>
        <a:lstStyle/>
        <a:p>
          <a:r>
            <a:rPr lang="en-GB" dirty="0"/>
            <a:t>Producers raise prices</a:t>
          </a:r>
        </a:p>
      </dgm:t>
    </dgm:pt>
    <dgm:pt modelId="{5F49277E-4BFE-514E-8219-5AC0AED1CC4A}" type="parTrans" cxnId="{7D5AEFFE-27A9-604A-BB76-13F1AB204C73}">
      <dgm:prSet/>
      <dgm:spPr/>
      <dgm:t>
        <a:bodyPr/>
        <a:lstStyle/>
        <a:p>
          <a:endParaRPr lang="en-GB"/>
        </a:p>
      </dgm:t>
    </dgm:pt>
    <dgm:pt modelId="{BA1E1B7F-5ED3-684F-AFFA-EB5DE3B683EB}" type="sibTrans" cxnId="{7D5AEFFE-27A9-604A-BB76-13F1AB204C73}">
      <dgm:prSet/>
      <dgm:spPr/>
      <dgm:t>
        <a:bodyPr/>
        <a:lstStyle/>
        <a:p>
          <a:endParaRPr lang="en-GB" dirty="0"/>
        </a:p>
      </dgm:t>
    </dgm:pt>
    <dgm:pt modelId="{307275CF-B889-F940-A301-346A5FB6014F}">
      <dgm:prSet phldrT="[Text]"/>
      <dgm:spPr/>
      <dgm:t>
        <a:bodyPr/>
        <a:lstStyle/>
        <a:p>
          <a:r>
            <a:rPr lang="en-GB" dirty="0"/>
            <a:t>Price index measures changes</a:t>
          </a:r>
        </a:p>
      </dgm:t>
    </dgm:pt>
    <dgm:pt modelId="{6A5133E5-C714-9A45-B0B4-9D26E7DC1BA7}" type="parTrans" cxnId="{6583E764-70BA-C446-93CE-9B92A489051B}">
      <dgm:prSet/>
      <dgm:spPr/>
      <dgm:t>
        <a:bodyPr/>
        <a:lstStyle/>
        <a:p>
          <a:endParaRPr lang="en-GB"/>
        </a:p>
      </dgm:t>
    </dgm:pt>
    <dgm:pt modelId="{B96156C4-2779-9F43-B015-D8FD5DB3F778}" type="sibTrans" cxnId="{6583E764-70BA-C446-93CE-9B92A489051B}">
      <dgm:prSet/>
      <dgm:spPr/>
      <dgm:t>
        <a:bodyPr/>
        <a:lstStyle/>
        <a:p>
          <a:endParaRPr lang="en-GB" dirty="0"/>
        </a:p>
      </dgm:t>
    </dgm:pt>
    <dgm:pt modelId="{F3CB1955-7C60-F543-AB91-CEF873F99263}" type="pres">
      <dgm:prSet presAssocID="{719D7C85-1DB8-C044-80D2-1610E5E03BA5}" presName="cycle" presStyleCnt="0">
        <dgm:presLayoutVars>
          <dgm:dir/>
          <dgm:resizeHandles val="exact"/>
        </dgm:presLayoutVars>
      </dgm:prSet>
      <dgm:spPr/>
    </dgm:pt>
    <dgm:pt modelId="{B574E278-9939-6443-8C3B-CCDFACF42F61}" type="pres">
      <dgm:prSet presAssocID="{DE1437D8-9147-3343-8081-B9388B8DA141}" presName="node" presStyleLbl="node1" presStyleIdx="0" presStyleCnt="4">
        <dgm:presLayoutVars>
          <dgm:bulletEnabled val="1"/>
        </dgm:presLayoutVars>
      </dgm:prSet>
      <dgm:spPr/>
    </dgm:pt>
    <dgm:pt modelId="{B4503498-4953-104E-87E8-AE9344973DE9}" type="pres">
      <dgm:prSet presAssocID="{F7F299C0-EBBD-324E-A4BE-C2B4EF38100A}" presName="sibTrans" presStyleLbl="sibTrans2D1" presStyleIdx="0" presStyleCnt="4"/>
      <dgm:spPr/>
    </dgm:pt>
    <dgm:pt modelId="{954C68F0-6AC4-254F-8980-3976D89A9555}" type="pres">
      <dgm:prSet presAssocID="{F7F299C0-EBBD-324E-A4BE-C2B4EF38100A}" presName="connectorText" presStyleLbl="sibTrans2D1" presStyleIdx="0" presStyleCnt="4"/>
      <dgm:spPr/>
    </dgm:pt>
    <dgm:pt modelId="{94A2575D-17A0-3948-8BD4-5EDC4481393C}" type="pres">
      <dgm:prSet presAssocID="{6F97A830-C67C-3643-A2D7-ADC9FC721CB5}" presName="node" presStyleLbl="node1" presStyleIdx="1" presStyleCnt="4">
        <dgm:presLayoutVars>
          <dgm:bulletEnabled val="1"/>
        </dgm:presLayoutVars>
      </dgm:prSet>
      <dgm:spPr/>
    </dgm:pt>
    <dgm:pt modelId="{C5603149-DE94-0F4A-A962-0C69D410F154}" type="pres">
      <dgm:prSet presAssocID="{2CBA8198-E3FD-9F43-9E2F-42F1C8B864AC}" presName="sibTrans" presStyleLbl="sibTrans2D1" presStyleIdx="1" presStyleCnt="4"/>
      <dgm:spPr/>
    </dgm:pt>
    <dgm:pt modelId="{FB5FB6D8-4F03-3B40-9A2F-F33B6B7621A6}" type="pres">
      <dgm:prSet presAssocID="{2CBA8198-E3FD-9F43-9E2F-42F1C8B864AC}" presName="connectorText" presStyleLbl="sibTrans2D1" presStyleIdx="1" presStyleCnt="4"/>
      <dgm:spPr/>
    </dgm:pt>
    <dgm:pt modelId="{F6310FC2-021E-DE48-8CF8-8E7DF56D5A8C}" type="pres">
      <dgm:prSet presAssocID="{FAD25FCD-84D1-8D45-8665-AF98C153B9A9}" presName="node" presStyleLbl="node1" presStyleIdx="2" presStyleCnt="4">
        <dgm:presLayoutVars>
          <dgm:bulletEnabled val="1"/>
        </dgm:presLayoutVars>
      </dgm:prSet>
      <dgm:spPr/>
    </dgm:pt>
    <dgm:pt modelId="{3ED7FDA4-20FE-9746-BF91-3783A0CCBE37}" type="pres">
      <dgm:prSet presAssocID="{BA1E1B7F-5ED3-684F-AFFA-EB5DE3B683EB}" presName="sibTrans" presStyleLbl="sibTrans2D1" presStyleIdx="2" presStyleCnt="4"/>
      <dgm:spPr/>
    </dgm:pt>
    <dgm:pt modelId="{8AA7A4E3-9F88-274F-8FE8-D1DBEBE701AC}" type="pres">
      <dgm:prSet presAssocID="{BA1E1B7F-5ED3-684F-AFFA-EB5DE3B683EB}" presName="connectorText" presStyleLbl="sibTrans2D1" presStyleIdx="2" presStyleCnt="4"/>
      <dgm:spPr/>
    </dgm:pt>
    <dgm:pt modelId="{D79E0D42-4B70-8B4E-B57C-A6969F5842E7}" type="pres">
      <dgm:prSet presAssocID="{307275CF-B889-F940-A301-346A5FB6014F}" presName="node" presStyleLbl="node1" presStyleIdx="3" presStyleCnt="4">
        <dgm:presLayoutVars>
          <dgm:bulletEnabled val="1"/>
        </dgm:presLayoutVars>
      </dgm:prSet>
      <dgm:spPr/>
    </dgm:pt>
    <dgm:pt modelId="{C7E0BE44-7B8F-1249-9906-AB8F77FA91A9}" type="pres">
      <dgm:prSet presAssocID="{B96156C4-2779-9F43-B015-D8FD5DB3F778}" presName="sibTrans" presStyleLbl="sibTrans2D1" presStyleIdx="3" presStyleCnt="4"/>
      <dgm:spPr/>
    </dgm:pt>
    <dgm:pt modelId="{011F0CD6-7232-3542-9B4C-B48C7A20FDB6}" type="pres">
      <dgm:prSet presAssocID="{B96156C4-2779-9F43-B015-D8FD5DB3F778}" presName="connectorText" presStyleLbl="sibTrans2D1" presStyleIdx="3" presStyleCnt="4"/>
      <dgm:spPr/>
    </dgm:pt>
  </dgm:ptLst>
  <dgm:cxnLst>
    <dgm:cxn modelId="{1AC6F302-7660-6141-8512-E225C5202927}" type="presOf" srcId="{307275CF-B889-F940-A301-346A5FB6014F}" destId="{D79E0D42-4B70-8B4E-B57C-A6969F5842E7}" srcOrd="0" destOrd="0" presId="urn:microsoft.com/office/officeart/2005/8/layout/cycle2"/>
    <dgm:cxn modelId="{E3AA620D-B534-454C-A24A-50005E4FDDBB}" type="presOf" srcId="{719D7C85-1DB8-C044-80D2-1610E5E03BA5}" destId="{F3CB1955-7C60-F543-AB91-CEF873F99263}" srcOrd="0" destOrd="0" presId="urn:microsoft.com/office/officeart/2005/8/layout/cycle2"/>
    <dgm:cxn modelId="{97DE7A37-1828-ED45-B465-ECE9FE1403CA}" type="presOf" srcId="{F7F299C0-EBBD-324E-A4BE-C2B4EF38100A}" destId="{B4503498-4953-104E-87E8-AE9344973DE9}" srcOrd="0" destOrd="0" presId="urn:microsoft.com/office/officeart/2005/8/layout/cycle2"/>
    <dgm:cxn modelId="{19C6393C-F5C1-7947-9DED-4B195ED96380}" srcId="{719D7C85-1DB8-C044-80D2-1610E5E03BA5}" destId="{6F97A830-C67C-3643-A2D7-ADC9FC721CB5}" srcOrd="1" destOrd="0" parTransId="{D1D41AEF-4586-9948-913E-09E7F3444184}" sibTransId="{2CBA8198-E3FD-9F43-9E2F-42F1C8B864AC}"/>
    <dgm:cxn modelId="{8F20B642-1D16-C34B-8244-FB7B21244D11}" type="presOf" srcId="{FAD25FCD-84D1-8D45-8665-AF98C153B9A9}" destId="{F6310FC2-021E-DE48-8CF8-8E7DF56D5A8C}" srcOrd="0" destOrd="0" presId="urn:microsoft.com/office/officeart/2005/8/layout/cycle2"/>
    <dgm:cxn modelId="{6583E764-70BA-C446-93CE-9B92A489051B}" srcId="{719D7C85-1DB8-C044-80D2-1610E5E03BA5}" destId="{307275CF-B889-F940-A301-346A5FB6014F}" srcOrd="3" destOrd="0" parTransId="{6A5133E5-C714-9A45-B0B4-9D26E7DC1BA7}" sibTransId="{B96156C4-2779-9F43-B015-D8FD5DB3F778}"/>
    <dgm:cxn modelId="{B4726C68-EF3C-4E4E-A8DB-2477D6AAC731}" type="presOf" srcId="{B96156C4-2779-9F43-B015-D8FD5DB3F778}" destId="{011F0CD6-7232-3542-9B4C-B48C7A20FDB6}" srcOrd="1" destOrd="0" presId="urn:microsoft.com/office/officeart/2005/8/layout/cycle2"/>
    <dgm:cxn modelId="{A5628C73-E643-4A4D-8744-CDEA9B7D178B}" type="presOf" srcId="{B96156C4-2779-9F43-B015-D8FD5DB3F778}" destId="{C7E0BE44-7B8F-1249-9906-AB8F77FA91A9}" srcOrd="0" destOrd="0" presId="urn:microsoft.com/office/officeart/2005/8/layout/cycle2"/>
    <dgm:cxn modelId="{734E8E74-62E1-634D-A548-18E050719B09}" type="presOf" srcId="{2CBA8198-E3FD-9F43-9E2F-42F1C8B864AC}" destId="{C5603149-DE94-0F4A-A962-0C69D410F154}" srcOrd="0" destOrd="0" presId="urn:microsoft.com/office/officeart/2005/8/layout/cycle2"/>
    <dgm:cxn modelId="{132FBA74-016A-364C-943B-989DE699AE81}" type="presOf" srcId="{2CBA8198-E3FD-9F43-9E2F-42F1C8B864AC}" destId="{FB5FB6D8-4F03-3B40-9A2F-F33B6B7621A6}" srcOrd="1" destOrd="0" presId="urn:microsoft.com/office/officeart/2005/8/layout/cycle2"/>
    <dgm:cxn modelId="{CE3FA290-4883-0B4D-A38A-6EB74B25AB5C}" type="presOf" srcId="{BA1E1B7F-5ED3-684F-AFFA-EB5DE3B683EB}" destId="{8AA7A4E3-9F88-274F-8FE8-D1DBEBE701AC}" srcOrd="1" destOrd="0" presId="urn:microsoft.com/office/officeart/2005/8/layout/cycle2"/>
    <dgm:cxn modelId="{DB86C6A5-45B6-C94F-9225-C3A3139E4942}" srcId="{719D7C85-1DB8-C044-80D2-1610E5E03BA5}" destId="{DE1437D8-9147-3343-8081-B9388B8DA141}" srcOrd="0" destOrd="0" parTransId="{7462654E-FBBC-CF4A-91E3-F5FF5E5285A0}" sibTransId="{F7F299C0-EBBD-324E-A4BE-C2B4EF38100A}"/>
    <dgm:cxn modelId="{5F20D8A8-FAD3-E44F-8321-4DAAE492B9B6}" type="presOf" srcId="{F7F299C0-EBBD-324E-A4BE-C2B4EF38100A}" destId="{954C68F0-6AC4-254F-8980-3976D89A9555}" srcOrd="1" destOrd="0" presId="urn:microsoft.com/office/officeart/2005/8/layout/cycle2"/>
    <dgm:cxn modelId="{19E8CAAF-9BA9-1241-88A9-B6BDDB0932EB}" type="presOf" srcId="{DE1437D8-9147-3343-8081-B9388B8DA141}" destId="{B574E278-9939-6443-8C3B-CCDFACF42F61}" srcOrd="0" destOrd="0" presId="urn:microsoft.com/office/officeart/2005/8/layout/cycle2"/>
    <dgm:cxn modelId="{9CB66AF2-F9F6-8446-B09A-043CB26ED084}" type="presOf" srcId="{6F97A830-C67C-3643-A2D7-ADC9FC721CB5}" destId="{94A2575D-17A0-3948-8BD4-5EDC4481393C}" srcOrd="0" destOrd="0" presId="urn:microsoft.com/office/officeart/2005/8/layout/cycle2"/>
    <dgm:cxn modelId="{50A481F2-84C5-594E-9D9D-33610DBE5B6A}" type="presOf" srcId="{BA1E1B7F-5ED3-684F-AFFA-EB5DE3B683EB}" destId="{3ED7FDA4-20FE-9746-BF91-3783A0CCBE37}" srcOrd="0" destOrd="0" presId="urn:microsoft.com/office/officeart/2005/8/layout/cycle2"/>
    <dgm:cxn modelId="{7D5AEFFE-27A9-604A-BB76-13F1AB204C73}" srcId="{719D7C85-1DB8-C044-80D2-1610E5E03BA5}" destId="{FAD25FCD-84D1-8D45-8665-AF98C153B9A9}" srcOrd="2" destOrd="0" parTransId="{5F49277E-4BFE-514E-8219-5AC0AED1CC4A}" sibTransId="{BA1E1B7F-5ED3-684F-AFFA-EB5DE3B683EB}"/>
    <dgm:cxn modelId="{FF6C201F-2457-044C-B7FA-8DC3E7E3363D}" type="presParOf" srcId="{F3CB1955-7C60-F543-AB91-CEF873F99263}" destId="{B574E278-9939-6443-8C3B-CCDFACF42F61}" srcOrd="0" destOrd="0" presId="urn:microsoft.com/office/officeart/2005/8/layout/cycle2"/>
    <dgm:cxn modelId="{E13F54F6-2459-5248-8D1E-B250B8A3208A}" type="presParOf" srcId="{F3CB1955-7C60-F543-AB91-CEF873F99263}" destId="{B4503498-4953-104E-87E8-AE9344973DE9}" srcOrd="1" destOrd="0" presId="urn:microsoft.com/office/officeart/2005/8/layout/cycle2"/>
    <dgm:cxn modelId="{FB9BB011-FEE5-4B44-A08C-22DCA1EDD2CE}" type="presParOf" srcId="{B4503498-4953-104E-87E8-AE9344973DE9}" destId="{954C68F0-6AC4-254F-8980-3976D89A9555}" srcOrd="0" destOrd="0" presId="urn:microsoft.com/office/officeart/2005/8/layout/cycle2"/>
    <dgm:cxn modelId="{47A0122D-EC79-3040-9A70-968CC255F7A6}" type="presParOf" srcId="{F3CB1955-7C60-F543-AB91-CEF873F99263}" destId="{94A2575D-17A0-3948-8BD4-5EDC4481393C}" srcOrd="2" destOrd="0" presId="urn:microsoft.com/office/officeart/2005/8/layout/cycle2"/>
    <dgm:cxn modelId="{AFC29323-95D5-0949-812A-8CA9021E6099}" type="presParOf" srcId="{F3CB1955-7C60-F543-AB91-CEF873F99263}" destId="{C5603149-DE94-0F4A-A962-0C69D410F154}" srcOrd="3" destOrd="0" presId="urn:microsoft.com/office/officeart/2005/8/layout/cycle2"/>
    <dgm:cxn modelId="{E856297C-3B40-AF42-AED5-268DEEBC9457}" type="presParOf" srcId="{C5603149-DE94-0F4A-A962-0C69D410F154}" destId="{FB5FB6D8-4F03-3B40-9A2F-F33B6B7621A6}" srcOrd="0" destOrd="0" presId="urn:microsoft.com/office/officeart/2005/8/layout/cycle2"/>
    <dgm:cxn modelId="{8A4BF1CE-1BEC-D34A-98F5-DB20596C6D27}" type="presParOf" srcId="{F3CB1955-7C60-F543-AB91-CEF873F99263}" destId="{F6310FC2-021E-DE48-8CF8-8E7DF56D5A8C}" srcOrd="4" destOrd="0" presId="urn:microsoft.com/office/officeart/2005/8/layout/cycle2"/>
    <dgm:cxn modelId="{95162020-3818-D842-AC26-8B4CB95E5B45}" type="presParOf" srcId="{F3CB1955-7C60-F543-AB91-CEF873F99263}" destId="{3ED7FDA4-20FE-9746-BF91-3783A0CCBE37}" srcOrd="5" destOrd="0" presId="urn:microsoft.com/office/officeart/2005/8/layout/cycle2"/>
    <dgm:cxn modelId="{88395819-0678-FE4E-9C31-1C84B63349C0}" type="presParOf" srcId="{3ED7FDA4-20FE-9746-BF91-3783A0CCBE37}" destId="{8AA7A4E3-9F88-274F-8FE8-D1DBEBE701AC}" srcOrd="0" destOrd="0" presId="urn:microsoft.com/office/officeart/2005/8/layout/cycle2"/>
    <dgm:cxn modelId="{4B8CAB49-1240-C345-B2A5-5A858A0752CC}" type="presParOf" srcId="{F3CB1955-7C60-F543-AB91-CEF873F99263}" destId="{D79E0D42-4B70-8B4E-B57C-A6969F5842E7}" srcOrd="6" destOrd="0" presId="urn:microsoft.com/office/officeart/2005/8/layout/cycle2"/>
    <dgm:cxn modelId="{18D3493B-DC63-B744-9666-038A2E7C4AD1}" type="presParOf" srcId="{F3CB1955-7C60-F543-AB91-CEF873F99263}" destId="{C7E0BE44-7B8F-1249-9906-AB8F77FA91A9}" srcOrd="7" destOrd="0" presId="urn:microsoft.com/office/officeart/2005/8/layout/cycle2"/>
    <dgm:cxn modelId="{948DAEC9-7F56-104D-AE52-3B2298AE66B9}" type="presParOf" srcId="{C7E0BE44-7B8F-1249-9906-AB8F77FA91A9}" destId="{011F0CD6-7232-3542-9B4C-B48C7A20FDB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72CDBA-856B-0042-9E44-1A607E215804}" type="doc">
      <dgm:prSet loTypeId="urn:microsoft.com/office/officeart/2005/8/layout/cycle5" loCatId="" qsTypeId="urn:microsoft.com/office/officeart/2005/8/quickstyle/simple1" qsCatId="simple" csTypeId="urn:microsoft.com/office/officeart/2005/8/colors/accent1_2" csCatId="accent1" phldr="1"/>
      <dgm:spPr/>
      <dgm:t>
        <a:bodyPr/>
        <a:lstStyle/>
        <a:p>
          <a:endParaRPr lang="en-GB"/>
        </a:p>
      </dgm:t>
    </dgm:pt>
    <dgm:pt modelId="{567275C0-7497-684C-99F7-E3B448E7F29F}">
      <dgm:prSet phldrT="[Text]" custT="1"/>
      <dgm:spPr/>
      <dgm:t>
        <a:bodyPr/>
        <a:lstStyle/>
        <a:p>
          <a:r>
            <a:rPr lang="en-AU" sz="1600" dirty="0"/>
            <a:t>A group is subject to discrimination (for whatever reason)</a:t>
          </a:r>
          <a:endParaRPr lang="en-GB" sz="1600" dirty="0"/>
        </a:p>
      </dgm:t>
    </dgm:pt>
    <dgm:pt modelId="{7FB45BB8-7FB4-9647-B5B3-0CA94D51D07B}" type="parTrans" cxnId="{DA42A70C-6057-784E-AEC0-0E960EADF82F}">
      <dgm:prSet/>
      <dgm:spPr/>
      <dgm:t>
        <a:bodyPr/>
        <a:lstStyle/>
        <a:p>
          <a:endParaRPr lang="en-GB"/>
        </a:p>
      </dgm:t>
    </dgm:pt>
    <dgm:pt modelId="{8A7CD283-BCD8-A444-8DB7-9E1CAEF1BD40}" type="sibTrans" cxnId="{DA42A70C-6057-784E-AEC0-0E960EADF82F}">
      <dgm:prSet/>
      <dgm:spPr/>
      <dgm:t>
        <a:bodyPr/>
        <a:lstStyle/>
        <a:p>
          <a:endParaRPr lang="en-GB"/>
        </a:p>
      </dgm:t>
    </dgm:pt>
    <dgm:pt modelId="{E127835C-1705-474E-9809-A5B16400B5D7}">
      <dgm:prSet phldrT="[Text]" custT="1"/>
      <dgm:spPr/>
      <dgm:t>
        <a:bodyPr/>
        <a:lstStyle/>
        <a:p>
          <a:pPr>
            <a:buNone/>
          </a:pPr>
          <a:r>
            <a:rPr lang="en-AU" sz="1600" dirty="0"/>
            <a:t>They are then consigned to systematically inferior economic and social circumstances</a:t>
          </a:r>
          <a:endParaRPr lang="en-GB" sz="1600" dirty="0"/>
        </a:p>
      </dgm:t>
    </dgm:pt>
    <dgm:pt modelId="{3B49BA21-1BA7-0C4E-A3AE-176D103D2F2F}" type="parTrans" cxnId="{6A862798-FD88-974C-9000-F8462A4D436D}">
      <dgm:prSet/>
      <dgm:spPr/>
      <dgm:t>
        <a:bodyPr/>
        <a:lstStyle/>
        <a:p>
          <a:endParaRPr lang="en-GB"/>
        </a:p>
      </dgm:t>
    </dgm:pt>
    <dgm:pt modelId="{F8464969-87C5-E242-9FA8-2B971A5E0C2D}" type="sibTrans" cxnId="{6A862798-FD88-974C-9000-F8462A4D436D}">
      <dgm:prSet/>
      <dgm:spPr/>
      <dgm:t>
        <a:bodyPr/>
        <a:lstStyle/>
        <a:p>
          <a:endParaRPr lang="en-GB"/>
        </a:p>
      </dgm:t>
    </dgm:pt>
    <dgm:pt modelId="{EFA9B4C2-9264-824C-BC77-7626E8B987AE}">
      <dgm:prSet phldrT="[Text]" custT="1"/>
      <dgm:spPr/>
      <dgm:t>
        <a:bodyPr/>
        <a:lstStyle/>
        <a:p>
          <a:r>
            <a:rPr lang="en-AU" sz="1600" dirty="0"/>
            <a:t>This usually results in lower incomes and higher unemployment. </a:t>
          </a:r>
          <a:endParaRPr lang="en-GB" sz="1600" dirty="0"/>
        </a:p>
      </dgm:t>
    </dgm:pt>
    <dgm:pt modelId="{16BCCEAF-B78A-594F-ADAB-CF4380FC1F55}" type="parTrans" cxnId="{E761AC18-F069-704C-9A39-579B910AFFCB}">
      <dgm:prSet/>
      <dgm:spPr/>
      <dgm:t>
        <a:bodyPr/>
        <a:lstStyle/>
        <a:p>
          <a:endParaRPr lang="en-GB"/>
        </a:p>
      </dgm:t>
    </dgm:pt>
    <dgm:pt modelId="{4D5C9345-5862-E148-8149-9B58CFB05568}" type="sibTrans" cxnId="{E761AC18-F069-704C-9A39-579B910AFFCB}">
      <dgm:prSet/>
      <dgm:spPr/>
      <dgm:t>
        <a:bodyPr/>
        <a:lstStyle/>
        <a:p>
          <a:endParaRPr lang="en-GB"/>
        </a:p>
      </dgm:t>
    </dgm:pt>
    <dgm:pt modelId="{BCBE7F1B-8F77-C342-8343-D7B8AB6A26BA}">
      <dgm:prSet phldrT="[Text]" custT="1"/>
      <dgm:spPr/>
      <dgm:t>
        <a:bodyPr/>
        <a:lstStyle/>
        <a:p>
          <a:r>
            <a:rPr lang="en-AU" sz="1400" dirty="0"/>
            <a:t>These circumstances cause the victims of discrimination to cluster in areas where housing is cheaper, to wear cheaper clothing, and </a:t>
          </a:r>
          <a:r>
            <a:rPr lang="en-AU" sz="1400" u="sng" dirty="0"/>
            <a:t>perhaps</a:t>
          </a:r>
          <a:r>
            <a:rPr lang="en-AU" sz="1400" dirty="0"/>
            <a:t> also to adopt self-destructive or antisocial patterns of personal behaviour. </a:t>
          </a:r>
          <a:endParaRPr lang="en-GB" sz="1400" dirty="0"/>
        </a:p>
      </dgm:t>
    </dgm:pt>
    <dgm:pt modelId="{3F9A30CF-63C0-BF4E-982A-C4EEA7827102}" type="parTrans" cxnId="{6FF0F603-BAA2-0048-A0FA-DEBCA0743BF0}">
      <dgm:prSet/>
      <dgm:spPr/>
      <dgm:t>
        <a:bodyPr/>
        <a:lstStyle/>
        <a:p>
          <a:endParaRPr lang="en-GB"/>
        </a:p>
      </dgm:t>
    </dgm:pt>
    <dgm:pt modelId="{3AAC9255-61CB-624C-9AF2-17BCD1DE01B4}" type="sibTrans" cxnId="{6FF0F603-BAA2-0048-A0FA-DEBCA0743BF0}">
      <dgm:prSet/>
      <dgm:spPr/>
      <dgm:t>
        <a:bodyPr/>
        <a:lstStyle/>
        <a:p>
          <a:endParaRPr lang="en-GB"/>
        </a:p>
      </dgm:t>
    </dgm:pt>
    <dgm:pt modelId="{2A7FA3B1-2D88-5141-8D26-1C86A95B4F53}">
      <dgm:prSet phldrT="[Text]"/>
      <dgm:spPr/>
      <dgm:t>
        <a:bodyPr/>
        <a:lstStyle/>
        <a:p>
          <a:r>
            <a:rPr lang="en-GB" dirty="0"/>
            <a:t>That provides a basis and apparent justification for further discrimination against them</a:t>
          </a:r>
        </a:p>
      </dgm:t>
    </dgm:pt>
    <dgm:pt modelId="{C58587A8-2D62-334E-B0C8-46AFEFB80B41}" type="parTrans" cxnId="{BA303CE8-B9EA-2B42-9B4B-24F942461E65}">
      <dgm:prSet/>
      <dgm:spPr/>
      <dgm:t>
        <a:bodyPr/>
        <a:lstStyle/>
        <a:p>
          <a:endParaRPr lang="en-GB"/>
        </a:p>
      </dgm:t>
    </dgm:pt>
    <dgm:pt modelId="{9883E5B1-6249-F740-BA41-30B429065A2B}" type="sibTrans" cxnId="{BA303CE8-B9EA-2B42-9B4B-24F942461E65}">
      <dgm:prSet/>
      <dgm:spPr/>
      <dgm:t>
        <a:bodyPr/>
        <a:lstStyle/>
        <a:p>
          <a:endParaRPr lang="en-GB"/>
        </a:p>
      </dgm:t>
    </dgm:pt>
    <dgm:pt modelId="{EA165EA2-CE95-7341-927E-DB3DB6731249}" type="pres">
      <dgm:prSet presAssocID="{5272CDBA-856B-0042-9E44-1A607E215804}" presName="cycle" presStyleCnt="0">
        <dgm:presLayoutVars>
          <dgm:dir/>
          <dgm:resizeHandles val="exact"/>
        </dgm:presLayoutVars>
      </dgm:prSet>
      <dgm:spPr/>
    </dgm:pt>
    <dgm:pt modelId="{2FE2492D-27EE-7641-A1DC-8F9A5A7AD664}" type="pres">
      <dgm:prSet presAssocID="{567275C0-7497-684C-99F7-E3B448E7F29F}" presName="node" presStyleLbl="node1" presStyleIdx="0" presStyleCnt="5">
        <dgm:presLayoutVars>
          <dgm:bulletEnabled val="1"/>
        </dgm:presLayoutVars>
      </dgm:prSet>
      <dgm:spPr/>
    </dgm:pt>
    <dgm:pt modelId="{838C22A8-EF7F-274A-BD57-B45FA5BC8505}" type="pres">
      <dgm:prSet presAssocID="{567275C0-7497-684C-99F7-E3B448E7F29F}" presName="spNode" presStyleCnt="0"/>
      <dgm:spPr/>
    </dgm:pt>
    <dgm:pt modelId="{5CF706B6-699F-0244-B0B5-6C73EBAE20CC}" type="pres">
      <dgm:prSet presAssocID="{8A7CD283-BCD8-A444-8DB7-9E1CAEF1BD40}" presName="sibTrans" presStyleLbl="sibTrans1D1" presStyleIdx="0" presStyleCnt="5"/>
      <dgm:spPr/>
    </dgm:pt>
    <dgm:pt modelId="{E28704D6-B4FF-864F-A2CF-1800665EFBD9}" type="pres">
      <dgm:prSet presAssocID="{E127835C-1705-474E-9809-A5B16400B5D7}" presName="node" presStyleLbl="node1" presStyleIdx="1" presStyleCnt="5">
        <dgm:presLayoutVars>
          <dgm:bulletEnabled val="1"/>
        </dgm:presLayoutVars>
      </dgm:prSet>
      <dgm:spPr/>
    </dgm:pt>
    <dgm:pt modelId="{047622F2-5BC5-3D46-9AF7-1FFCA1E09AA7}" type="pres">
      <dgm:prSet presAssocID="{E127835C-1705-474E-9809-A5B16400B5D7}" presName="spNode" presStyleCnt="0"/>
      <dgm:spPr/>
    </dgm:pt>
    <dgm:pt modelId="{8FE5A99B-925E-8D4D-B16B-EABF007DBD49}" type="pres">
      <dgm:prSet presAssocID="{F8464969-87C5-E242-9FA8-2B971A5E0C2D}" presName="sibTrans" presStyleLbl="sibTrans1D1" presStyleIdx="1" presStyleCnt="5"/>
      <dgm:spPr/>
    </dgm:pt>
    <dgm:pt modelId="{3A105A0F-64F8-F747-A379-FAEEA18A0948}" type="pres">
      <dgm:prSet presAssocID="{EFA9B4C2-9264-824C-BC77-7626E8B987AE}" presName="node" presStyleLbl="node1" presStyleIdx="2" presStyleCnt="5">
        <dgm:presLayoutVars>
          <dgm:bulletEnabled val="1"/>
        </dgm:presLayoutVars>
      </dgm:prSet>
      <dgm:spPr/>
    </dgm:pt>
    <dgm:pt modelId="{5D0A8235-2594-384F-A34C-D0A936E5BCC7}" type="pres">
      <dgm:prSet presAssocID="{EFA9B4C2-9264-824C-BC77-7626E8B987AE}" presName="spNode" presStyleCnt="0"/>
      <dgm:spPr/>
    </dgm:pt>
    <dgm:pt modelId="{7F08D555-6CBD-3843-85F2-5DDB98FC335F}" type="pres">
      <dgm:prSet presAssocID="{4D5C9345-5862-E148-8149-9B58CFB05568}" presName="sibTrans" presStyleLbl="sibTrans1D1" presStyleIdx="2" presStyleCnt="5"/>
      <dgm:spPr/>
    </dgm:pt>
    <dgm:pt modelId="{6B61AE4C-7F91-824D-B488-4662029161D3}" type="pres">
      <dgm:prSet presAssocID="{BCBE7F1B-8F77-C342-8343-D7B8AB6A26BA}" presName="node" presStyleLbl="node1" presStyleIdx="3" presStyleCnt="5" custScaleX="122732" custScaleY="134383" custRadScaleRad="88132" custRadScaleInc="10474">
        <dgm:presLayoutVars>
          <dgm:bulletEnabled val="1"/>
        </dgm:presLayoutVars>
      </dgm:prSet>
      <dgm:spPr/>
    </dgm:pt>
    <dgm:pt modelId="{97BAFEA2-47E3-A242-8D48-54ABD72D4E3B}" type="pres">
      <dgm:prSet presAssocID="{BCBE7F1B-8F77-C342-8343-D7B8AB6A26BA}" presName="spNode" presStyleCnt="0"/>
      <dgm:spPr/>
    </dgm:pt>
    <dgm:pt modelId="{8F7AEF1D-C26D-6D45-A61F-69632D300B3E}" type="pres">
      <dgm:prSet presAssocID="{3AAC9255-61CB-624C-9AF2-17BCD1DE01B4}" presName="sibTrans" presStyleLbl="sibTrans1D1" presStyleIdx="3" presStyleCnt="5"/>
      <dgm:spPr/>
    </dgm:pt>
    <dgm:pt modelId="{44039463-85FB-4C46-A214-6E03C27B1DD0}" type="pres">
      <dgm:prSet presAssocID="{2A7FA3B1-2D88-5141-8D26-1C86A95B4F53}" presName="node" presStyleLbl="node1" presStyleIdx="4" presStyleCnt="5">
        <dgm:presLayoutVars>
          <dgm:bulletEnabled val="1"/>
        </dgm:presLayoutVars>
      </dgm:prSet>
      <dgm:spPr/>
    </dgm:pt>
    <dgm:pt modelId="{BF03C1B7-6E6F-C648-8AE1-138783D72471}" type="pres">
      <dgm:prSet presAssocID="{2A7FA3B1-2D88-5141-8D26-1C86A95B4F53}" presName="spNode" presStyleCnt="0"/>
      <dgm:spPr/>
    </dgm:pt>
    <dgm:pt modelId="{F36B5928-C3AD-9546-8501-F7D1E8677714}" type="pres">
      <dgm:prSet presAssocID="{9883E5B1-6249-F740-BA41-30B429065A2B}" presName="sibTrans" presStyleLbl="sibTrans1D1" presStyleIdx="4" presStyleCnt="5"/>
      <dgm:spPr/>
    </dgm:pt>
  </dgm:ptLst>
  <dgm:cxnLst>
    <dgm:cxn modelId="{6FF0F603-BAA2-0048-A0FA-DEBCA0743BF0}" srcId="{5272CDBA-856B-0042-9E44-1A607E215804}" destId="{BCBE7F1B-8F77-C342-8343-D7B8AB6A26BA}" srcOrd="3" destOrd="0" parTransId="{3F9A30CF-63C0-BF4E-982A-C4EEA7827102}" sibTransId="{3AAC9255-61CB-624C-9AF2-17BCD1DE01B4}"/>
    <dgm:cxn modelId="{DA42A70C-6057-784E-AEC0-0E960EADF82F}" srcId="{5272CDBA-856B-0042-9E44-1A607E215804}" destId="{567275C0-7497-684C-99F7-E3B448E7F29F}" srcOrd="0" destOrd="0" parTransId="{7FB45BB8-7FB4-9647-B5B3-0CA94D51D07B}" sibTransId="{8A7CD283-BCD8-A444-8DB7-9E1CAEF1BD40}"/>
    <dgm:cxn modelId="{E761AC18-F069-704C-9A39-579B910AFFCB}" srcId="{5272CDBA-856B-0042-9E44-1A607E215804}" destId="{EFA9B4C2-9264-824C-BC77-7626E8B987AE}" srcOrd="2" destOrd="0" parTransId="{16BCCEAF-B78A-594F-ADAB-CF4380FC1F55}" sibTransId="{4D5C9345-5862-E148-8149-9B58CFB05568}"/>
    <dgm:cxn modelId="{7FCEDE24-568C-5C41-BD71-DD38C2A2ED6B}" type="presOf" srcId="{3AAC9255-61CB-624C-9AF2-17BCD1DE01B4}" destId="{8F7AEF1D-C26D-6D45-A61F-69632D300B3E}" srcOrd="0" destOrd="0" presId="urn:microsoft.com/office/officeart/2005/8/layout/cycle5"/>
    <dgm:cxn modelId="{2B213333-62AF-8A40-BF82-A809FF8D4EF5}" type="presOf" srcId="{E127835C-1705-474E-9809-A5B16400B5D7}" destId="{E28704D6-B4FF-864F-A2CF-1800665EFBD9}" srcOrd="0" destOrd="0" presId="urn:microsoft.com/office/officeart/2005/8/layout/cycle5"/>
    <dgm:cxn modelId="{E8F32F34-F50A-CF40-8FEA-D8E97217F92A}" type="presOf" srcId="{567275C0-7497-684C-99F7-E3B448E7F29F}" destId="{2FE2492D-27EE-7641-A1DC-8F9A5A7AD664}" srcOrd="0" destOrd="0" presId="urn:microsoft.com/office/officeart/2005/8/layout/cycle5"/>
    <dgm:cxn modelId="{A604976F-A4E3-B049-9136-337995ADE97E}" type="presOf" srcId="{5272CDBA-856B-0042-9E44-1A607E215804}" destId="{EA165EA2-CE95-7341-927E-DB3DB6731249}" srcOrd="0" destOrd="0" presId="urn:microsoft.com/office/officeart/2005/8/layout/cycle5"/>
    <dgm:cxn modelId="{05DE1A70-87B0-1B46-9FB9-5830903F4893}" type="presOf" srcId="{F8464969-87C5-E242-9FA8-2B971A5E0C2D}" destId="{8FE5A99B-925E-8D4D-B16B-EABF007DBD49}" srcOrd="0" destOrd="0" presId="urn:microsoft.com/office/officeart/2005/8/layout/cycle5"/>
    <dgm:cxn modelId="{6A862798-FD88-974C-9000-F8462A4D436D}" srcId="{5272CDBA-856B-0042-9E44-1A607E215804}" destId="{E127835C-1705-474E-9809-A5B16400B5D7}" srcOrd="1" destOrd="0" parTransId="{3B49BA21-1BA7-0C4E-A3AE-176D103D2F2F}" sibTransId="{F8464969-87C5-E242-9FA8-2B971A5E0C2D}"/>
    <dgm:cxn modelId="{2B29BD9C-DBA0-BE43-BD9A-09215CE5AE55}" type="presOf" srcId="{4D5C9345-5862-E148-8149-9B58CFB05568}" destId="{7F08D555-6CBD-3843-85F2-5DDB98FC335F}" srcOrd="0" destOrd="0" presId="urn:microsoft.com/office/officeart/2005/8/layout/cycle5"/>
    <dgm:cxn modelId="{C2D44DBC-7543-DC40-87F0-D8956262809E}" type="presOf" srcId="{9883E5B1-6249-F740-BA41-30B429065A2B}" destId="{F36B5928-C3AD-9546-8501-F7D1E8677714}" srcOrd="0" destOrd="0" presId="urn:microsoft.com/office/officeart/2005/8/layout/cycle5"/>
    <dgm:cxn modelId="{423C5ABE-5316-E449-93BB-A18A9944564B}" type="presOf" srcId="{EFA9B4C2-9264-824C-BC77-7626E8B987AE}" destId="{3A105A0F-64F8-F747-A379-FAEEA18A0948}" srcOrd="0" destOrd="0" presId="urn:microsoft.com/office/officeart/2005/8/layout/cycle5"/>
    <dgm:cxn modelId="{BA303CE8-B9EA-2B42-9B4B-24F942461E65}" srcId="{5272CDBA-856B-0042-9E44-1A607E215804}" destId="{2A7FA3B1-2D88-5141-8D26-1C86A95B4F53}" srcOrd="4" destOrd="0" parTransId="{C58587A8-2D62-334E-B0C8-46AFEFB80B41}" sibTransId="{9883E5B1-6249-F740-BA41-30B429065A2B}"/>
    <dgm:cxn modelId="{7881C1EA-31FB-6045-82E4-1A2B7841D308}" type="presOf" srcId="{8A7CD283-BCD8-A444-8DB7-9E1CAEF1BD40}" destId="{5CF706B6-699F-0244-B0B5-6C73EBAE20CC}" srcOrd="0" destOrd="0" presId="urn:microsoft.com/office/officeart/2005/8/layout/cycle5"/>
    <dgm:cxn modelId="{5A0DE7EC-A896-4B4D-AF44-779CB129DFF0}" type="presOf" srcId="{BCBE7F1B-8F77-C342-8343-D7B8AB6A26BA}" destId="{6B61AE4C-7F91-824D-B488-4662029161D3}" srcOrd="0" destOrd="0" presId="urn:microsoft.com/office/officeart/2005/8/layout/cycle5"/>
    <dgm:cxn modelId="{E7F17BFD-5569-FF41-89DE-8D907E340EC5}" type="presOf" srcId="{2A7FA3B1-2D88-5141-8D26-1C86A95B4F53}" destId="{44039463-85FB-4C46-A214-6E03C27B1DD0}" srcOrd="0" destOrd="0" presId="urn:microsoft.com/office/officeart/2005/8/layout/cycle5"/>
    <dgm:cxn modelId="{9D325CB8-ADD6-C44F-90AD-EB8CB1E62C2A}" type="presParOf" srcId="{EA165EA2-CE95-7341-927E-DB3DB6731249}" destId="{2FE2492D-27EE-7641-A1DC-8F9A5A7AD664}" srcOrd="0" destOrd="0" presId="urn:microsoft.com/office/officeart/2005/8/layout/cycle5"/>
    <dgm:cxn modelId="{39B1BE51-8F8F-A642-A5F7-70C327DB39C7}" type="presParOf" srcId="{EA165EA2-CE95-7341-927E-DB3DB6731249}" destId="{838C22A8-EF7F-274A-BD57-B45FA5BC8505}" srcOrd="1" destOrd="0" presId="urn:microsoft.com/office/officeart/2005/8/layout/cycle5"/>
    <dgm:cxn modelId="{EBA88AA1-19CF-8747-8A6A-0CE60C2DEB20}" type="presParOf" srcId="{EA165EA2-CE95-7341-927E-DB3DB6731249}" destId="{5CF706B6-699F-0244-B0B5-6C73EBAE20CC}" srcOrd="2" destOrd="0" presId="urn:microsoft.com/office/officeart/2005/8/layout/cycle5"/>
    <dgm:cxn modelId="{879A8963-35CB-564D-9DE0-433262E7A710}" type="presParOf" srcId="{EA165EA2-CE95-7341-927E-DB3DB6731249}" destId="{E28704D6-B4FF-864F-A2CF-1800665EFBD9}" srcOrd="3" destOrd="0" presId="urn:microsoft.com/office/officeart/2005/8/layout/cycle5"/>
    <dgm:cxn modelId="{942BA23E-B49A-814D-8165-41733F5EEFF6}" type="presParOf" srcId="{EA165EA2-CE95-7341-927E-DB3DB6731249}" destId="{047622F2-5BC5-3D46-9AF7-1FFCA1E09AA7}" srcOrd="4" destOrd="0" presId="urn:microsoft.com/office/officeart/2005/8/layout/cycle5"/>
    <dgm:cxn modelId="{D12719A7-92DD-DD4D-88C4-D266815B7FAE}" type="presParOf" srcId="{EA165EA2-CE95-7341-927E-DB3DB6731249}" destId="{8FE5A99B-925E-8D4D-B16B-EABF007DBD49}" srcOrd="5" destOrd="0" presId="urn:microsoft.com/office/officeart/2005/8/layout/cycle5"/>
    <dgm:cxn modelId="{CAC0EE20-5311-EC4F-BC5F-9142AFBA82FD}" type="presParOf" srcId="{EA165EA2-CE95-7341-927E-DB3DB6731249}" destId="{3A105A0F-64F8-F747-A379-FAEEA18A0948}" srcOrd="6" destOrd="0" presId="urn:microsoft.com/office/officeart/2005/8/layout/cycle5"/>
    <dgm:cxn modelId="{F2846459-FC77-624C-BE08-79AF3D9C7AE2}" type="presParOf" srcId="{EA165EA2-CE95-7341-927E-DB3DB6731249}" destId="{5D0A8235-2594-384F-A34C-D0A936E5BCC7}" srcOrd="7" destOrd="0" presId="urn:microsoft.com/office/officeart/2005/8/layout/cycle5"/>
    <dgm:cxn modelId="{14983B4A-D835-B142-865B-C9AA17E3A628}" type="presParOf" srcId="{EA165EA2-CE95-7341-927E-DB3DB6731249}" destId="{7F08D555-6CBD-3843-85F2-5DDB98FC335F}" srcOrd="8" destOrd="0" presId="urn:microsoft.com/office/officeart/2005/8/layout/cycle5"/>
    <dgm:cxn modelId="{08D63E1A-E27F-F24C-A13C-861BBB3882C0}" type="presParOf" srcId="{EA165EA2-CE95-7341-927E-DB3DB6731249}" destId="{6B61AE4C-7F91-824D-B488-4662029161D3}" srcOrd="9" destOrd="0" presId="urn:microsoft.com/office/officeart/2005/8/layout/cycle5"/>
    <dgm:cxn modelId="{8540D4AA-2BDE-0B4F-8DBE-4E581E00E60C}" type="presParOf" srcId="{EA165EA2-CE95-7341-927E-DB3DB6731249}" destId="{97BAFEA2-47E3-A242-8D48-54ABD72D4E3B}" srcOrd="10" destOrd="0" presId="urn:microsoft.com/office/officeart/2005/8/layout/cycle5"/>
    <dgm:cxn modelId="{54BD3359-2DBD-0F4E-87EC-89DF00ADE8EF}" type="presParOf" srcId="{EA165EA2-CE95-7341-927E-DB3DB6731249}" destId="{8F7AEF1D-C26D-6D45-A61F-69632D300B3E}" srcOrd="11" destOrd="0" presId="urn:microsoft.com/office/officeart/2005/8/layout/cycle5"/>
    <dgm:cxn modelId="{A28D5201-FB21-B446-AD41-DFDB7DDD46AE}" type="presParOf" srcId="{EA165EA2-CE95-7341-927E-DB3DB6731249}" destId="{44039463-85FB-4C46-A214-6E03C27B1DD0}" srcOrd="12" destOrd="0" presId="urn:microsoft.com/office/officeart/2005/8/layout/cycle5"/>
    <dgm:cxn modelId="{614D5FFB-7B97-8E48-A421-F07C64E740DF}" type="presParOf" srcId="{EA165EA2-CE95-7341-927E-DB3DB6731249}" destId="{BF03C1B7-6E6F-C648-8AE1-138783D72471}" srcOrd="13" destOrd="0" presId="urn:microsoft.com/office/officeart/2005/8/layout/cycle5"/>
    <dgm:cxn modelId="{6B388EC1-B7FB-B245-A8D3-2D8D33EDC49B}" type="presParOf" srcId="{EA165EA2-CE95-7341-927E-DB3DB6731249}" destId="{F36B5928-C3AD-9546-8501-F7D1E8677714}"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5BE7B2-538D-FF46-9F6E-CD2B40E07525}" type="doc">
      <dgm:prSet loTypeId="urn:microsoft.com/office/officeart/2005/8/layout/cycle5" loCatId="" qsTypeId="urn:microsoft.com/office/officeart/2005/8/quickstyle/simple1" qsCatId="simple" csTypeId="urn:microsoft.com/office/officeart/2005/8/colors/accent1_2" csCatId="accent1" phldr="1"/>
      <dgm:spPr/>
      <dgm:t>
        <a:bodyPr/>
        <a:lstStyle/>
        <a:p>
          <a:endParaRPr lang="en-GB"/>
        </a:p>
      </dgm:t>
    </dgm:pt>
    <dgm:pt modelId="{00552CEB-142C-2C4A-B15B-59B51F1AFA4C}">
      <dgm:prSet phldrT="[Text]"/>
      <dgm:spPr/>
      <dgm:t>
        <a:bodyPr/>
        <a:lstStyle/>
        <a:p>
          <a:r>
            <a:rPr lang="en-GB" dirty="0"/>
            <a:t>Specialisation reduces production costs</a:t>
          </a:r>
        </a:p>
      </dgm:t>
    </dgm:pt>
    <dgm:pt modelId="{A6828397-17C7-8746-918E-A4C00AC1099D}" type="parTrans" cxnId="{7A78D053-5AB6-5E48-9A20-963F0F095401}">
      <dgm:prSet/>
      <dgm:spPr/>
      <dgm:t>
        <a:bodyPr/>
        <a:lstStyle/>
        <a:p>
          <a:endParaRPr lang="en-GB"/>
        </a:p>
      </dgm:t>
    </dgm:pt>
    <dgm:pt modelId="{C5F62F5A-E4CB-FA41-BB75-2B8A73474012}" type="sibTrans" cxnId="{7A78D053-5AB6-5E48-9A20-963F0F095401}">
      <dgm:prSet/>
      <dgm:spPr/>
      <dgm:t>
        <a:bodyPr/>
        <a:lstStyle/>
        <a:p>
          <a:endParaRPr lang="en-GB"/>
        </a:p>
      </dgm:t>
    </dgm:pt>
    <dgm:pt modelId="{7ED6D185-D657-0342-B4CD-FB4291535349}">
      <dgm:prSet phldrT="[Text]"/>
      <dgm:spPr/>
      <dgm:t>
        <a:bodyPr/>
        <a:lstStyle/>
        <a:p>
          <a:r>
            <a:rPr lang="en-GB" dirty="0"/>
            <a:t>Lower costs spur growth of the market</a:t>
          </a:r>
        </a:p>
      </dgm:t>
    </dgm:pt>
    <dgm:pt modelId="{FFC4D4EB-E998-F440-88FB-3EF0E680B552}" type="parTrans" cxnId="{DA6D7CFB-EB96-2C43-8790-DBA58EFBA6A1}">
      <dgm:prSet/>
      <dgm:spPr/>
      <dgm:t>
        <a:bodyPr/>
        <a:lstStyle/>
        <a:p>
          <a:endParaRPr lang="en-GB"/>
        </a:p>
      </dgm:t>
    </dgm:pt>
    <dgm:pt modelId="{B64B1ED2-5D3B-FD4C-BE42-51FF331466D2}" type="sibTrans" cxnId="{DA6D7CFB-EB96-2C43-8790-DBA58EFBA6A1}">
      <dgm:prSet/>
      <dgm:spPr/>
      <dgm:t>
        <a:bodyPr/>
        <a:lstStyle/>
        <a:p>
          <a:endParaRPr lang="en-GB"/>
        </a:p>
      </dgm:t>
    </dgm:pt>
    <dgm:pt modelId="{705F2C29-49A0-5045-80B1-45E2888929B6}" type="pres">
      <dgm:prSet presAssocID="{2B5BE7B2-538D-FF46-9F6E-CD2B40E07525}" presName="cycle" presStyleCnt="0">
        <dgm:presLayoutVars>
          <dgm:dir/>
          <dgm:resizeHandles val="exact"/>
        </dgm:presLayoutVars>
      </dgm:prSet>
      <dgm:spPr/>
    </dgm:pt>
    <dgm:pt modelId="{4EC9A4F2-886B-8A41-B25A-6EC8E78271EE}" type="pres">
      <dgm:prSet presAssocID="{00552CEB-142C-2C4A-B15B-59B51F1AFA4C}" presName="node" presStyleLbl="node1" presStyleIdx="0" presStyleCnt="2">
        <dgm:presLayoutVars>
          <dgm:bulletEnabled val="1"/>
        </dgm:presLayoutVars>
      </dgm:prSet>
      <dgm:spPr/>
    </dgm:pt>
    <dgm:pt modelId="{7ECD0D96-A179-4F41-BA44-2C58F8029A37}" type="pres">
      <dgm:prSet presAssocID="{00552CEB-142C-2C4A-B15B-59B51F1AFA4C}" presName="spNode" presStyleCnt="0"/>
      <dgm:spPr/>
    </dgm:pt>
    <dgm:pt modelId="{1A1F6D28-18C6-8B46-AC5B-F991A8073CBF}" type="pres">
      <dgm:prSet presAssocID="{C5F62F5A-E4CB-FA41-BB75-2B8A73474012}" presName="sibTrans" presStyleLbl="sibTrans1D1" presStyleIdx="0" presStyleCnt="2"/>
      <dgm:spPr/>
    </dgm:pt>
    <dgm:pt modelId="{EA66F87F-C2B4-B846-87A5-81EF3CBEF4FD}" type="pres">
      <dgm:prSet presAssocID="{7ED6D185-D657-0342-B4CD-FB4291535349}" presName="node" presStyleLbl="node1" presStyleIdx="1" presStyleCnt="2">
        <dgm:presLayoutVars>
          <dgm:bulletEnabled val="1"/>
        </dgm:presLayoutVars>
      </dgm:prSet>
      <dgm:spPr/>
    </dgm:pt>
    <dgm:pt modelId="{854605BE-B2D5-CA4A-862E-3EBC042B5223}" type="pres">
      <dgm:prSet presAssocID="{7ED6D185-D657-0342-B4CD-FB4291535349}" presName="spNode" presStyleCnt="0"/>
      <dgm:spPr/>
    </dgm:pt>
    <dgm:pt modelId="{E2329CB2-2CFE-1C48-B649-EC667A1C3DCB}" type="pres">
      <dgm:prSet presAssocID="{B64B1ED2-5D3B-FD4C-BE42-51FF331466D2}" presName="sibTrans" presStyleLbl="sibTrans1D1" presStyleIdx="1" presStyleCnt="2"/>
      <dgm:spPr/>
    </dgm:pt>
  </dgm:ptLst>
  <dgm:cxnLst>
    <dgm:cxn modelId="{6DAB2B17-4D10-1943-940E-E0AAA7C7214A}" type="presOf" srcId="{7ED6D185-D657-0342-B4CD-FB4291535349}" destId="{EA66F87F-C2B4-B846-87A5-81EF3CBEF4FD}" srcOrd="0" destOrd="0" presId="urn:microsoft.com/office/officeart/2005/8/layout/cycle5"/>
    <dgm:cxn modelId="{7A78D053-5AB6-5E48-9A20-963F0F095401}" srcId="{2B5BE7B2-538D-FF46-9F6E-CD2B40E07525}" destId="{00552CEB-142C-2C4A-B15B-59B51F1AFA4C}" srcOrd="0" destOrd="0" parTransId="{A6828397-17C7-8746-918E-A4C00AC1099D}" sibTransId="{C5F62F5A-E4CB-FA41-BB75-2B8A73474012}"/>
    <dgm:cxn modelId="{9066F664-2964-ED4D-9421-DEA7EF467551}" type="presOf" srcId="{00552CEB-142C-2C4A-B15B-59B51F1AFA4C}" destId="{4EC9A4F2-886B-8A41-B25A-6EC8E78271EE}" srcOrd="0" destOrd="0" presId="urn:microsoft.com/office/officeart/2005/8/layout/cycle5"/>
    <dgm:cxn modelId="{A0F0576D-FF2B-EF46-984E-394B24F252D5}" type="presOf" srcId="{B64B1ED2-5D3B-FD4C-BE42-51FF331466D2}" destId="{E2329CB2-2CFE-1C48-B649-EC667A1C3DCB}" srcOrd="0" destOrd="0" presId="urn:microsoft.com/office/officeart/2005/8/layout/cycle5"/>
    <dgm:cxn modelId="{34138D94-1AE2-2845-8FE5-D1CA6DBEE2E2}" type="presOf" srcId="{C5F62F5A-E4CB-FA41-BB75-2B8A73474012}" destId="{1A1F6D28-18C6-8B46-AC5B-F991A8073CBF}" srcOrd="0" destOrd="0" presId="urn:microsoft.com/office/officeart/2005/8/layout/cycle5"/>
    <dgm:cxn modelId="{8E52059E-82B4-BC41-9973-8F3288E7CF29}" type="presOf" srcId="{2B5BE7B2-538D-FF46-9F6E-CD2B40E07525}" destId="{705F2C29-49A0-5045-80B1-45E2888929B6}" srcOrd="0" destOrd="0" presId="urn:microsoft.com/office/officeart/2005/8/layout/cycle5"/>
    <dgm:cxn modelId="{DA6D7CFB-EB96-2C43-8790-DBA58EFBA6A1}" srcId="{2B5BE7B2-538D-FF46-9F6E-CD2B40E07525}" destId="{7ED6D185-D657-0342-B4CD-FB4291535349}" srcOrd="1" destOrd="0" parTransId="{FFC4D4EB-E998-F440-88FB-3EF0E680B552}" sibTransId="{B64B1ED2-5D3B-FD4C-BE42-51FF331466D2}"/>
    <dgm:cxn modelId="{AA062FC1-ED83-2A4E-81C7-7B48ABE0A450}" type="presParOf" srcId="{705F2C29-49A0-5045-80B1-45E2888929B6}" destId="{4EC9A4F2-886B-8A41-B25A-6EC8E78271EE}" srcOrd="0" destOrd="0" presId="urn:microsoft.com/office/officeart/2005/8/layout/cycle5"/>
    <dgm:cxn modelId="{F2DF10EB-B36E-A046-89C9-D4BCAC006CA0}" type="presParOf" srcId="{705F2C29-49A0-5045-80B1-45E2888929B6}" destId="{7ECD0D96-A179-4F41-BA44-2C58F8029A37}" srcOrd="1" destOrd="0" presId="urn:microsoft.com/office/officeart/2005/8/layout/cycle5"/>
    <dgm:cxn modelId="{97570EF8-872A-D74F-8301-E745055244D2}" type="presParOf" srcId="{705F2C29-49A0-5045-80B1-45E2888929B6}" destId="{1A1F6D28-18C6-8B46-AC5B-F991A8073CBF}" srcOrd="2" destOrd="0" presId="urn:microsoft.com/office/officeart/2005/8/layout/cycle5"/>
    <dgm:cxn modelId="{ED17AC22-156A-694D-9A1B-4885979E2014}" type="presParOf" srcId="{705F2C29-49A0-5045-80B1-45E2888929B6}" destId="{EA66F87F-C2B4-B846-87A5-81EF3CBEF4FD}" srcOrd="3" destOrd="0" presId="urn:microsoft.com/office/officeart/2005/8/layout/cycle5"/>
    <dgm:cxn modelId="{B6399CFE-5BAE-1E4E-9A49-7CD5B8539C9F}" type="presParOf" srcId="{705F2C29-49A0-5045-80B1-45E2888929B6}" destId="{854605BE-B2D5-CA4A-862E-3EBC042B5223}" srcOrd="4" destOrd="0" presId="urn:microsoft.com/office/officeart/2005/8/layout/cycle5"/>
    <dgm:cxn modelId="{F884D0C5-74D1-E445-BC3C-4984EB48B173}" type="presParOf" srcId="{705F2C29-49A0-5045-80B1-45E2888929B6}" destId="{E2329CB2-2CFE-1C48-B649-EC667A1C3DCB}" srcOrd="5"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630B98-3F2E-0043-B8FA-055C7BEA14E4}" type="doc">
      <dgm:prSet loTypeId="urn:microsoft.com/office/officeart/2005/8/layout/cycle5" loCatId="" qsTypeId="urn:microsoft.com/office/officeart/2005/8/quickstyle/simple1" qsCatId="simple" csTypeId="urn:microsoft.com/office/officeart/2005/8/colors/accent1_2" csCatId="accent1" phldr="1"/>
      <dgm:spPr/>
      <dgm:t>
        <a:bodyPr/>
        <a:lstStyle/>
        <a:p>
          <a:endParaRPr lang="en-GB"/>
        </a:p>
      </dgm:t>
    </dgm:pt>
    <dgm:pt modelId="{5579F118-AB18-5347-9072-0BA448BBD047}">
      <dgm:prSet phldrT="[Text]" custT="1"/>
      <dgm:spPr/>
      <dgm:t>
        <a:bodyPr/>
        <a:lstStyle/>
        <a:p>
          <a:r>
            <a:rPr lang="en-AU" sz="1600" dirty="0"/>
            <a:t>Particular cities and regions (for whatever historical or geographical reasons) forge ahead of others. </a:t>
          </a:r>
          <a:endParaRPr lang="en-GB" sz="1600" dirty="0"/>
        </a:p>
      </dgm:t>
    </dgm:pt>
    <dgm:pt modelId="{EF823FDC-AF1C-A146-ABA7-8E8871109B88}" type="parTrans" cxnId="{D55DB4B5-5FCB-3646-B624-F320FE264DBA}">
      <dgm:prSet/>
      <dgm:spPr/>
      <dgm:t>
        <a:bodyPr/>
        <a:lstStyle/>
        <a:p>
          <a:endParaRPr lang="en-GB"/>
        </a:p>
      </dgm:t>
    </dgm:pt>
    <dgm:pt modelId="{FA13286D-DBAD-A540-9FAA-3E2ABFA88397}" type="sibTrans" cxnId="{D55DB4B5-5FCB-3646-B624-F320FE264DBA}">
      <dgm:prSet/>
      <dgm:spPr/>
      <dgm:t>
        <a:bodyPr/>
        <a:lstStyle/>
        <a:p>
          <a:endParaRPr lang="en-GB"/>
        </a:p>
      </dgm:t>
    </dgm:pt>
    <dgm:pt modelId="{EF601B4D-3B19-FD48-9C66-415EDE4B9317}">
      <dgm:prSet phldrT="[Text]" custT="1"/>
      <dgm:spPr/>
      <dgm:t>
        <a:bodyPr/>
        <a:lstStyle/>
        <a:p>
          <a:r>
            <a:rPr lang="en-AU" sz="1600" dirty="0"/>
            <a:t>Their better-developed infrastructure attracts to most of the flows of capital and labour, further accentuating the core regions’ growth.</a:t>
          </a:r>
          <a:endParaRPr lang="en-GB" sz="1600" dirty="0"/>
        </a:p>
      </dgm:t>
    </dgm:pt>
    <dgm:pt modelId="{836F2180-5665-8A4E-9751-54B2526282C7}" type="parTrans" cxnId="{B5537DB1-B04A-C748-8C7D-21E45BAB282B}">
      <dgm:prSet/>
      <dgm:spPr/>
      <dgm:t>
        <a:bodyPr/>
        <a:lstStyle/>
        <a:p>
          <a:endParaRPr lang="en-GB"/>
        </a:p>
      </dgm:t>
    </dgm:pt>
    <dgm:pt modelId="{384A0D26-C218-A04A-85D8-7201342203EF}" type="sibTrans" cxnId="{B5537DB1-B04A-C748-8C7D-21E45BAB282B}">
      <dgm:prSet/>
      <dgm:spPr/>
      <dgm:t>
        <a:bodyPr/>
        <a:lstStyle/>
        <a:p>
          <a:endParaRPr lang="en-GB"/>
        </a:p>
      </dgm:t>
    </dgm:pt>
    <dgm:pt modelId="{C613AA15-A755-D24B-B165-917C99974889}">
      <dgm:prSet phldrT="[Text]" custT="1"/>
      <dgm:spPr/>
      <dgm:t>
        <a:bodyPr/>
        <a:lstStyle/>
        <a:p>
          <a:r>
            <a:rPr lang="en-AU" sz="1600" dirty="0"/>
            <a:t>Meanwhile, emigration from the peripheral regions causes them to lose their younger and more entrepreneurial people and capital flows</a:t>
          </a:r>
          <a:endParaRPr lang="en-GB" sz="1600" dirty="0"/>
        </a:p>
      </dgm:t>
    </dgm:pt>
    <dgm:pt modelId="{7458BB1F-4481-294E-8243-1508BCB7F673}" type="parTrans" cxnId="{087D06DF-C17A-774E-B60A-AE407EA97C0A}">
      <dgm:prSet/>
      <dgm:spPr/>
      <dgm:t>
        <a:bodyPr/>
        <a:lstStyle/>
        <a:p>
          <a:endParaRPr lang="en-GB"/>
        </a:p>
      </dgm:t>
    </dgm:pt>
    <dgm:pt modelId="{B16CC064-3891-2146-8019-4AA137538038}" type="sibTrans" cxnId="{087D06DF-C17A-774E-B60A-AE407EA97C0A}">
      <dgm:prSet/>
      <dgm:spPr/>
      <dgm:t>
        <a:bodyPr/>
        <a:lstStyle/>
        <a:p>
          <a:endParaRPr lang="en-GB"/>
        </a:p>
      </dgm:t>
    </dgm:pt>
    <dgm:pt modelId="{E0043B62-C972-D847-9C8E-DBC89871D102}">
      <dgm:prSet phldrT="[Text]" custT="1"/>
      <dgm:spPr/>
      <dgm:t>
        <a:bodyPr/>
        <a:lstStyle/>
        <a:p>
          <a:pPr>
            <a:buNone/>
          </a:pPr>
          <a:r>
            <a:rPr lang="en-AU" sz="1600" dirty="0"/>
            <a:t>Firms in the core regions, having the best access to consumer markets and factors of production, develop economies of scale, and external economies arise as firms cluster in those localities and thus pull ahead further. </a:t>
          </a:r>
        </a:p>
        <a:p>
          <a:pPr>
            <a:buNone/>
          </a:pPr>
          <a:endParaRPr lang="en-GB" sz="900" dirty="0"/>
        </a:p>
      </dgm:t>
    </dgm:pt>
    <dgm:pt modelId="{529485E4-EFA0-994B-AF3D-2581ECCFF03A}" type="parTrans" cxnId="{52DD2A8F-A9C4-2A4A-A5EA-56E13C006513}">
      <dgm:prSet/>
      <dgm:spPr/>
      <dgm:t>
        <a:bodyPr/>
        <a:lstStyle/>
        <a:p>
          <a:endParaRPr lang="en-GB"/>
        </a:p>
      </dgm:t>
    </dgm:pt>
    <dgm:pt modelId="{374323C8-F5CD-4747-B0A1-D1BF75290620}" type="sibTrans" cxnId="{52DD2A8F-A9C4-2A4A-A5EA-56E13C006513}">
      <dgm:prSet/>
      <dgm:spPr/>
      <dgm:t>
        <a:bodyPr/>
        <a:lstStyle/>
        <a:p>
          <a:endParaRPr lang="en-GB"/>
        </a:p>
      </dgm:t>
    </dgm:pt>
    <dgm:pt modelId="{03B4E2DA-BF37-7B48-BCBD-70384C6598D4}" type="pres">
      <dgm:prSet presAssocID="{12630B98-3F2E-0043-B8FA-055C7BEA14E4}" presName="cycle" presStyleCnt="0">
        <dgm:presLayoutVars>
          <dgm:dir/>
          <dgm:resizeHandles val="exact"/>
        </dgm:presLayoutVars>
      </dgm:prSet>
      <dgm:spPr/>
    </dgm:pt>
    <dgm:pt modelId="{00A4DCC0-17B2-7F4A-831B-9960347A9610}" type="pres">
      <dgm:prSet presAssocID="{5579F118-AB18-5347-9072-0BA448BBD047}" presName="node" presStyleLbl="node1" presStyleIdx="0" presStyleCnt="4">
        <dgm:presLayoutVars>
          <dgm:bulletEnabled val="1"/>
        </dgm:presLayoutVars>
      </dgm:prSet>
      <dgm:spPr/>
    </dgm:pt>
    <dgm:pt modelId="{46220AC5-A1D8-674B-AC88-67EA7CC2577A}" type="pres">
      <dgm:prSet presAssocID="{5579F118-AB18-5347-9072-0BA448BBD047}" presName="spNode" presStyleCnt="0"/>
      <dgm:spPr/>
    </dgm:pt>
    <dgm:pt modelId="{2C557D31-5826-AE4A-AF96-EAF2A5805CDF}" type="pres">
      <dgm:prSet presAssocID="{FA13286D-DBAD-A540-9FAA-3E2ABFA88397}" presName="sibTrans" presStyleLbl="sibTrans1D1" presStyleIdx="0" presStyleCnt="4"/>
      <dgm:spPr/>
    </dgm:pt>
    <dgm:pt modelId="{61B8497C-7852-A141-AC9A-1D17D277E32E}" type="pres">
      <dgm:prSet presAssocID="{EF601B4D-3B19-FD48-9C66-415EDE4B9317}" presName="node" presStyleLbl="node1" presStyleIdx="1" presStyleCnt="4" custScaleX="176153">
        <dgm:presLayoutVars>
          <dgm:bulletEnabled val="1"/>
        </dgm:presLayoutVars>
      </dgm:prSet>
      <dgm:spPr/>
    </dgm:pt>
    <dgm:pt modelId="{A5C67B88-ECC1-CC45-935D-FDF7FC5A592F}" type="pres">
      <dgm:prSet presAssocID="{EF601B4D-3B19-FD48-9C66-415EDE4B9317}" presName="spNode" presStyleCnt="0"/>
      <dgm:spPr/>
    </dgm:pt>
    <dgm:pt modelId="{2EBD297C-BB9D-F748-8CC9-271F419C8770}" type="pres">
      <dgm:prSet presAssocID="{384A0D26-C218-A04A-85D8-7201342203EF}" presName="sibTrans" presStyleLbl="sibTrans1D1" presStyleIdx="1" presStyleCnt="4"/>
      <dgm:spPr/>
    </dgm:pt>
    <dgm:pt modelId="{6FAF552A-9E7D-3D41-AD51-705F0F8FDB44}" type="pres">
      <dgm:prSet presAssocID="{C613AA15-A755-D24B-B165-917C99974889}" presName="node" presStyleLbl="node1" presStyleIdx="2" presStyleCnt="4" custScaleX="117561" custScaleY="150554">
        <dgm:presLayoutVars>
          <dgm:bulletEnabled val="1"/>
        </dgm:presLayoutVars>
      </dgm:prSet>
      <dgm:spPr/>
    </dgm:pt>
    <dgm:pt modelId="{91E5D157-1900-5042-A215-D0F64EAB0040}" type="pres">
      <dgm:prSet presAssocID="{C613AA15-A755-D24B-B165-917C99974889}" presName="spNode" presStyleCnt="0"/>
      <dgm:spPr/>
    </dgm:pt>
    <dgm:pt modelId="{C9474D97-B1A6-0B4B-A2C4-298A333DC7B4}" type="pres">
      <dgm:prSet presAssocID="{B16CC064-3891-2146-8019-4AA137538038}" presName="sibTrans" presStyleLbl="sibTrans1D1" presStyleIdx="2" presStyleCnt="4"/>
      <dgm:spPr/>
    </dgm:pt>
    <dgm:pt modelId="{E018108F-69EE-3749-B864-230D2430EB4A}" type="pres">
      <dgm:prSet presAssocID="{E0043B62-C972-D847-9C8E-DBC89871D102}" presName="node" presStyleLbl="node1" presStyleIdx="3" presStyleCnt="4" custScaleX="182005" custScaleY="136298">
        <dgm:presLayoutVars>
          <dgm:bulletEnabled val="1"/>
        </dgm:presLayoutVars>
      </dgm:prSet>
      <dgm:spPr/>
    </dgm:pt>
    <dgm:pt modelId="{1AD121C3-A1D7-1F4B-BAF4-7A2E975C6A8E}" type="pres">
      <dgm:prSet presAssocID="{E0043B62-C972-D847-9C8E-DBC89871D102}" presName="spNode" presStyleCnt="0"/>
      <dgm:spPr/>
    </dgm:pt>
    <dgm:pt modelId="{098E320E-9450-084D-99CF-0197052F4CFB}" type="pres">
      <dgm:prSet presAssocID="{374323C8-F5CD-4747-B0A1-D1BF75290620}" presName="sibTrans" presStyleLbl="sibTrans1D1" presStyleIdx="3" presStyleCnt="4"/>
      <dgm:spPr/>
    </dgm:pt>
  </dgm:ptLst>
  <dgm:cxnLst>
    <dgm:cxn modelId="{B0EACD0B-4FC2-F545-8A27-13F697E5F0F7}" type="presOf" srcId="{12630B98-3F2E-0043-B8FA-055C7BEA14E4}" destId="{03B4E2DA-BF37-7B48-BCBD-70384C6598D4}" srcOrd="0" destOrd="0" presId="urn:microsoft.com/office/officeart/2005/8/layout/cycle5"/>
    <dgm:cxn modelId="{55072B20-C46F-8C43-8FF2-D9E1F3A3FB37}" type="presOf" srcId="{B16CC064-3891-2146-8019-4AA137538038}" destId="{C9474D97-B1A6-0B4B-A2C4-298A333DC7B4}" srcOrd="0" destOrd="0" presId="urn:microsoft.com/office/officeart/2005/8/layout/cycle5"/>
    <dgm:cxn modelId="{C7394D26-8ABF-8441-99BE-EC95DB332D8B}" type="presOf" srcId="{374323C8-F5CD-4747-B0A1-D1BF75290620}" destId="{098E320E-9450-084D-99CF-0197052F4CFB}" srcOrd="0" destOrd="0" presId="urn:microsoft.com/office/officeart/2005/8/layout/cycle5"/>
    <dgm:cxn modelId="{9FE82B61-13AA-4940-B5E0-1BB0005F63F6}" type="presOf" srcId="{C613AA15-A755-D24B-B165-917C99974889}" destId="{6FAF552A-9E7D-3D41-AD51-705F0F8FDB44}" srcOrd="0" destOrd="0" presId="urn:microsoft.com/office/officeart/2005/8/layout/cycle5"/>
    <dgm:cxn modelId="{8D362175-252A-2544-9F9F-492D2739845D}" type="presOf" srcId="{FA13286D-DBAD-A540-9FAA-3E2ABFA88397}" destId="{2C557D31-5826-AE4A-AF96-EAF2A5805CDF}" srcOrd="0" destOrd="0" presId="urn:microsoft.com/office/officeart/2005/8/layout/cycle5"/>
    <dgm:cxn modelId="{89334B75-7C84-E044-A513-CE0A06DF2D75}" type="presOf" srcId="{384A0D26-C218-A04A-85D8-7201342203EF}" destId="{2EBD297C-BB9D-F748-8CC9-271F419C8770}" srcOrd="0" destOrd="0" presId="urn:microsoft.com/office/officeart/2005/8/layout/cycle5"/>
    <dgm:cxn modelId="{B02E158E-03C7-A647-A21E-057FD1E42094}" type="presOf" srcId="{5579F118-AB18-5347-9072-0BA448BBD047}" destId="{00A4DCC0-17B2-7F4A-831B-9960347A9610}" srcOrd="0" destOrd="0" presId="urn:microsoft.com/office/officeart/2005/8/layout/cycle5"/>
    <dgm:cxn modelId="{52DD2A8F-A9C4-2A4A-A5EA-56E13C006513}" srcId="{12630B98-3F2E-0043-B8FA-055C7BEA14E4}" destId="{E0043B62-C972-D847-9C8E-DBC89871D102}" srcOrd="3" destOrd="0" parTransId="{529485E4-EFA0-994B-AF3D-2581ECCFF03A}" sibTransId="{374323C8-F5CD-4747-B0A1-D1BF75290620}"/>
    <dgm:cxn modelId="{8E234698-E6D3-AC4F-919C-7DF2107020F9}" type="presOf" srcId="{EF601B4D-3B19-FD48-9C66-415EDE4B9317}" destId="{61B8497C-7852-A141-AC9A-1D17D277E32E}" srcOrd="0" destOrd="0" presId="urn:microsoft.com/office/officeart/2005/8/layout/cycle5"/>
    <dgm:cxn modelId="{B5537DB1-B04A-C748-8C7D-21E45BAB282B}" srcId="{12630B98-3F2E-0043-B8FA-055C7BEA14E4}" destId="{EF601B4D-3B19-FD48-9C66-415EDE4B9317}" srcOrd="1" destOrd="0" parTransId="{836F2180-5665-8A4E-9751-54B2526282C7}" sibTransId="{384A0D26-C218-A04A-85D8-7201342203EF}"/>
    <dgm:cxn modelId="{D55DB4B5-5FCB-3646-B624-F320FE264DBA}" srcId="{12630B98-3F2E-0043-B8FA-055C7BEA14E4}" destId="{5579F118-AB18-5347-9072-0BA448BBD047}" srcOrd="0" destOrd="0" parTransId="{EF823FDC-AF1C-A146-ABA7-8E8871109B88}" sibTransId="{FA13286D-DBAD-A540-9FAA-3E2ABFA88397}"/>
    <dgm:cxn modelId="{422167D3-FD45-3F4B-8D68-B8D534FE0687}" type="presOf" srcId="{E0043B62-C972-D847-9C8E-DBC89871D102}" destId="{E018108F-69EE-3749-B864-230D2430EB4A}" srcOrd="0" destOrd="0" presId="urn:microsoft.com/office/officeart/2005/8/layout/cycle5"/>
    <dgm:cxn modelId="{087D06DF-C17A-774E-B60A-AE407EA97C0A}" srcId="{12630B98-3F2E-0043-B8FA-055C7BEA14E4}" destId="{C613AA15-A755-D24B-B165-917C99974889}" srcOrd="2" destOrd="0" parTransId="{7458BB1F-4481-294E-8243-1508BCB7F673}" sibTransId="{B16CC064-3891-2146-8019-4AA137538038}"/>
    <dgm:cxn modelId="{F4321DFD-1248-B34C-9DA8-F939FB867643}" type="presParOf" srcId="{03B4E2DA-BF37-7B48-BCBD-70384C6598D4}" destId="{00A4DCC0-17B2-7F4A-831B-9960347A9610}" srcOrd="0" destOrd="0" presId="urn:microsoft.com/office/officeart/2005/8/layout/cycle5"/>
    <dgm:cxn modelId="{DB10C84C-14E3-854D-98A8-E21EB673B823}" type="presParOf" srcId="{03B4E2DA-BF37-7B48-BCBD-70384C6598D4}" destId="{46220AC5-A1D8-674B-AC88-67EA7CC2577A}" srcOrd="1" destOrd="0" presId="urn:microsoft.com/office/officeart/2005/8/layout/cycle5"/>
    <dgm:cxn modelId="{AEBCCA1A-2597-844D-95CA-CF9BB5633AEE}" type="presParOf" srcId="{03B4E2DA-BF37-7B48-BCBD-70384C6598D4}" destId="{2C557D31-5826-AE4A-AF96-EAF2A5805CDF}" srcOrd="2" destOrd="0" presId="urn:microsoft.com/office/officeart/2005/8/layout/cycle5"/>
    <dgm:cxn modelId="{40BF80A6-6FDE-4D46-A43E-0DCBB4389A34}" type="presParOf" srcId="{03B4E2DA-BF37-7B48-BCBD-70384C6598D4}" destId="{61B8497C-7852-A141-AC9A-1D17D277E32E}" srcOrd="3" destOrd="0" presId="urn:microsoft.com/office/officeart/2005/8/layout/cycle5"/>
    <dgm:cxn modelId="{D6AA14DA-60D0-7643-8457-29D37212E0EE}" type="presParOf" srcId="{03B4E2DA-BF37-7B48-BCBD-70384C6598D4}" destId="{A5C67B88-ECC1-CC45-935D-FDF7FC5A592F}" srcOrd="4" destOrd="0" presId="urn:microsoft.com/office/officeart/2005/8/layout/cycle5"/>
    <dgm:cxn modelId="{C66A2F7F-C067-3548-A1D6-098BE1C06336}" type="presParOf" srcId="{03B4E2DA-BF37-7B48-BCBD-70384C6598D4}" destId="{2EBD297C-BB9D-F748-8CC9-271F419C8770}" srcOrd="5" destOrd="0" presId="urn:microsoft.com/office/officeart/2005/8/layout/cycle5"/>
    <dgm:cxn modelId="{A8F0EC53-2ED7-D248-BD4C-93516A241913}" type="presParOf" srcId="{03B4E2DA-BF37-7B48-BCBD-70384C6598D4}" destId="{6FAF552A-9E7D-3D41-AD51-705F0F8FDB44}" srcOrd="6" destOrd="0" presId="urn:microsoft.com/office/officeart/2005/8/layout/cycle5"/>
    <dgm:cxn modelId="{B5744FA0-C299-4E42-8E57-E248A07F2534}" type="presParOf" srcId="{03B4E2DA-BF37-7B48-BCBD-70384C6598D4}" destId="{91E5D157-1900-5042-A215-D0F64EAB0040}" srcOrd="7" destOrd="0" presId="urn:microsoft.com/office/officeart/2005/8/layout/cycle5"/>
    <dgm:cxn modelId="{19E70FE7-F0A9-5244-ABD8-2183EA65EA62}" type="presParOf" srcId="{03B4E2DA-BF37-7B48-BCBD-70384C6598D4}" destId="{C9474D97-B1A6-0B4B-A2C4-298A333DC7B4}" srcOrd="8" destOrd="0" presId="urn:microsoft.com/office/officeart/2005/8/layout/cycle5"/>
    <dgm:cxn modelId="{2CC00F88-D59C-B74A-86F7-1EF9246DB9FD}" type="presParOf" srcId="{03B4E2DA-BF37-7B48-BCBD-70384C6598D4}" destId="{E018108F-69EE-3749-B864-230D2430EB4A}" srcOrd="9" destOrd="0" presId="urn:microsoft.com/office/officeart/2005/8/layout/cycle5"/>
    <dgm:cxn modelId="{04EEC566-BA2F-7A46-AEFA-39349D449BF4}" type="presParOf" srcId="{03B4E2DA-BF37-7B48-BCBD-70384C6598D4}" destId="{1AD121C3-A1D7-1F4B-BAF4-7A2E975C6A8E}" srcOrd="10" destOrd="0" presId="urn:microsoft.com/office/officeart/2005/8/layout/cycle5"/>
    <dgm:cxn modelId="{90C82D63-8209-6D4D-B5F1-7B2CFD6D5F13}" type="presParOf" srcId="{03B4E2DA-BF37-7B48-BCBD-70384C6598D4}" destId="{098E320E-9450-084D-99CF-0197052F4CFB}"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9DB51-92A2-C149-9BF2-565FF20E6200}">
      <dsp:nvSpPr>
        <dsp:cNvPr id="0" name=""/>
        <dsp:cNvSpPr/>
      </dsp:nvSpPr>
      <dsp:spPr>
        <a:xfrm>
          <a:off x="0" y="4853"/>
          <a:ext cx="5212080" cy="11093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dirty="0"/>
            <a:t>The economy is essentially made of institutions</a:t>
          </a:r>
          <a:endParaRPr lang="en-US" sz="2000" kern="1200" dirty="0"/>
        </a:p>
      </dsp:txBody>
      <dsp:txXfrm>
        <a:off x="54152" y="59005"/>
        <a:ext cx="5103776" cy="1001002"/>
      </dsp:txXfrm>
    </dsp:sp>
    <dsp:sp modelId="{77F8B3FA-3347-4149-BA87-0652E621F6E9}">
      <dsp:nvSpPr>
        <dsp:cNvPr id="0" name=""/>
        <dsp:cNvSpPr/>
      </dsp:nvSpPr>
      <dsp:spPr>
        <a:xfrm>
          <a:off x="0" y="1171759"/>
          <a:ext cx="5212080" cy="1109306"/>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dirty="0"/>
            <a:t>Strong links to other schools</a:t>
          </a:r>
          <a:endParaRPr lang="en-US" sz="2000" kern="1200" dirty="0"/>
        </a:p>
      </dsp:txBody>
      <dsp:txXfrm>
        <a:off x="54152" y="1225911"/>
        <a:ext cx="5103776" cy="1001002"/>
      </dsp:txXfrm>
    </dsp:sp>
    <dsp:sp modelId="{3227A193-5FB4-EF47-9E18-1AF686F73217}">
      <dsp:nvSpPr>
        <dsp:cNvPr id="0" name=""/>
        <dsp:cNvSpPr/>
      </dsp:nvSpPr>
      <dsp:spPr>
        <a:xfrm>
          <a:off x="0" y="2338665"/>
          <a:ext cx="5212080" cy="1109306"/>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dirty="0"/>
            <a:t>A social science approach to economics</a:t>
          </a:r>
          <a:endParaRPr lang="en-US" sz="2000" kern="1200" dirty="0"/>
        </a:p>
      </dsp:txBody>
      <dsp:txXfrm>
        <a:off x="54152" y="2392817"/>
        <a:ext cx="5103776" cy="1001002"/>
      </dsp:txXfrm>
    </dsp:sp>
    <dsp:sp modelId="{A68BABC3-C5BA-B646-8D44-BC1007B62A8F}">
      <dsp:nvSpPr>
        <dsp:cNvPr id="0" name=""/>
        <dsp:cNvSpPr/>
      </dsp:nvSpPr>
      <dsp:spPr>
        <a:xfrm>
          <a:off x="0" y="3505572"/>
          <a:ext cx="5212080" cy="1109306"/>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dirty="0"/>
            <a:t>Sometimes sounds like ‘common sense’ yet institutional insights are often absent in much  economic analysis – and this can really matter. </a:t>
          </a:r>
          <a:endParaRPr lang="en-US" sz="2000" kern="1200" dirty="0"/>
        </a:p>
      </dsp:txBody>
      <dsp:txXfrm>
        <a:off x="54152" y="3559724"/>
        <a:ext cx="5103776" cy="1001002"/>
      </dsp:txXfrm>
    </dsp:sp>
    <dsp:sp modelId="{7C223B93-D075-C04C-A639-B2995B30AF3B}">
      <dsp:nvSpPr>
        <dsp:cNvPr id="0" name=""/>
        <dsp:cNvSpPr/>
      </dsp:nvSpPr>
      <dsp:spPr>
        <a:xfrm>
          <a:off x="0" y="4672478"/>
          <a:ext cx="5212080" cy="110930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kern="1200" dirty="0"/>
            <a:t>A good way to explore methods, theory and methodology in all social science analysis. </a:t>
          </a:r>
          <a:endParaRPr lang="en-US" sz="2000" kern="1200" dirty="0"/>
        </a:p>
      </dsp:txBody>
      <dsp:txXfrm>
        <a:off x="54152" y="4726630"/>
        <a:ext cx="5103776" cy="1001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4E278-9939-6443-8C3B-CCDFACF42F61}">
      <dsp:nvSpPr>
        <dsp:cNvPr id="0" name=""/>
        <dsp:cNvSpPr/>
      </dsp:nvSpPr>
      <dsp:spPr>
        <a:xfrm>
          <a:off x="2424521" y="1590"/>
          <a:ext cx="1780356" cy="17803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Workers demand more wages</a:t>
          </a:r>
        </a:p>
      </dsp:txBody>
      <dsp:txXfrm>
        <a:off x="2685248" y="262317"/>
        <a:ext cx="1258902" cy="1258902"/>
      </dsp:txXfrm>
    </dsp:sp>
    <dsp:sp modelId="{B4503498-4953-104E-87E8-AE9344973DE9}">
      <dsp:nvSpPr>
        <dsp:cNvPr id="0" name=""/>
        <dsp:cNvSpPr/>
      </dsp:nvSpPr>
      <dsp:spPr>
        <a:xfrm rot="2700000">
          <a:off x="4013667" y="1526639"/>
          <a:ext cx="472677" cy="600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dirty="0"/>
        </a:p>
      </dsp:txBody>
      <dsp:txXfrm>
        <a:off x="4034434" y="1596678"/>
        <a:ext cx="330874" cy="360522"/>
      </dsp:txXfrm>
    </dsp:sp>
    <dsp:sp modelId="{94A2575D-17A0-3948-8BD4-5EDC4481393C}">
      <dsp:nvSpPr>
        <dsp:cNvPr id="0" name=""/>
        <dsp:cNvSpPr/>
      </dsp:nvSpPr>
      <dsp:spPr>
        <a:xfrm>
          <a:off x="4314052" y="1891121"/>
          <a:ext cx="1780356" cy="17803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Banks create more money</a:t>
          </a:r>
        </a:p>
      </dsp:txBody>
      <dsp:txXfrm>
        <a:off x="4574779" y="2151848"/>
        <a:ext cx="1258902" cy="1258902"/>
      </dsp:txXfrm>
    </dsp:sp>
    <dsp:sp modelId="{C5603149-DE94-0F4A-A962-0C69D410F154}">
      <dsp:nvSpPr>
        <dsp:cNvPr id="0" name=""/>
        <dsp:cNvSpPr/>
      </dsp:nvSpPr>
      <dsp:spPr>
        <a:xfrm rot="8100000">
          <a:off x="4032586" y="3416171"/>
          <a:ext cx="472677" cy="600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dirty="0"/>
        </a:p>
      </dsp:txBody>
      <dsp:txXfrm rot="10800000">
        <a:off x="4153622" y="3486210"/>
        <a:ext cx="330874" cy="360522"/>
      </dsp:txXfrm>
    </dsp:sp>
    <dsp:sp modelId="{F6310FC2-021E-DE48-8CF8-8E7DF56D5A8C}">
      <dsp:nvSpPr>
        <dsp:cNvPr id="0" name=""/>
        <dsp:cNvSpPr/>
      </dsp:nvSpPr>
      <dsp:spPr>
        <a:xfrm>
          <a:off x="2424521" y="3780652"/>
          <a:ext cx="1780356" cy="17803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Producers raise prices</a:t>
          </a:r>
        </a:p>
      </dsp:txBody>
      <dsp:txXfrm>
        <a:off x="2685248" y="4041379"/>
        <a:ext cx="1258902" cy="1258902"/>
      </dsp:txXfrm>
    </dsp:sp>
    <dsp:sp modelId="{3ED7FDA4-20FE-9746-BF91-3783A0CCBE37}">
      <dsp:nvSpPr>
        <dsp:cNvPr id="0" name=""/>
        <dsp:cNvSpPr/>
      </dsp:nvSpPr>
      <dsp:spPr>
        <a:xfrm rot="13500000">
          <a:off x="2143055" y="3435089"/>
          <a:ext cx="472677" cy="600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dirty="0"/>
        </a:p>
      </dsp:txBody>
      <dsp:txXfrm rot="10800000">
        <a:off x="2264091" y="3605398"/>
        <a:ext cx="330874" cy="360522"/>
      </dsp:txXfrm>
    </dsp:sp>
    <dsp:sp modelId="{D79E0D42-4B70-8B4E-B57C-A6969F5842E7}">
      <dsp:nvSpPr>
        <dsp:cNvPr id="0" name=""/>
        <dsp:cNvSpPr/>
      </dsp:nvSpPr>
      <dsp:spPr>
        <a:xfrm>
          <a:off x="534990" y="1891121"/>
          <a:ext cx="1780356" cy="17803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Price index measures changes</a:t>
          </a:r>
        </a:p>
      </dsp:txBody>
      <dsp:txXfrm>
        <a:off x="795717" y="2151848"/>
        <a:ext cx="1258902" cy="1258902"/>
      </dsp:txXfrm>
    </dsp:sp>
    <dsp:sp modelId="{C7E0BE44-7B8F-1249-9906-AB8F77FA91A9}">
      <dsp:nvSpPr>
        <dsp:cNvPr id="0" name=""/>
        <dsp:cNvSpPr/>
      </dsp:nvSpPr>
      <dsp:spPr>
        <a:xfrm rot="18900000">
          <a:off x="2124136" y="1545558"/>
          <a:ext cx="472677" cy="6008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dirty="0"/>
        </a:p>
      </dsp:txBody>
      <dsp:txXfrm>
        <a:off x="2144903" y="1715867"/>
        <a:ext cx="330874" cy="3605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2492D-27EE-7641-A1DC-8F9A5A7AD664}">
      <dsp:nvSpPr>
        <dsp:cNvPr id="0" name=""/>
        <dsp:cNvSpPr/>
      </dsp:nvSpPr>
      <dsp:spPr>
        <a:xfrm>
          <a:off x="3413968" y="-66751"/>
          <a:ext cx="2011263" cy="13073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t>A group is subject to discrimination (for whatever reason)</a:t>
          </a:r>
          <a:endParaRPr lang="en-GB" sz="1600" kern="1200" dirty="0"/>
        </a:p>
      </dsp:txBody>
      <dsp:txXfrm>
        <a:off x="3477786" y="-2933"/>
        <a:ext cx="1883627" cy="1179685"/>
      </dsp:txXfrm>
    </dsp:sp>
    <dsp:sp modelId="{5CF706B6-699F-0244-B0B5-6C73EBAE20CC}">
      <dsp:nvSpPr>
        <dsp:cNvPr id="0" name=""/>
        <dsp:cNvSpPr/>
      </dsp:nvSpPr>
      <dsp:spPr>
        <a:xfrm>
          <a:off x="1808881" y="586908"/>
          <a:ext cx="5221437" cy="5221437"/>
        </a:xfrm>
        <a:custGeom>
          <a:avLst/>
          <a:gdLst/>
          <a:ahLst/>
          <a:cxnLst/>
          <a:rect l="0" t="0" r="0" b="0"/>
          <a:pathLst>
            <a:path>
              <a:moveTo>
                <a:pt x="3885506" y="332392"/>
              </a:moveTo>
              <a:arcTo wR="2610718" hR="2610718" stAng="17953694" swAng="121112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28704D6-B4FF-864F-A2CF-1800665EFBD9}">
      <dsp:nvSpPr>
        <dsp:cNvPr id="0" name=""/>
        <dsp:cNvSpPr/>
      </dsp:nvSpPr>
      <dsp:spPr>
        <a:xfrm>
          <a:off x="5896909" y="1737210"/>
          <a:ext cx="2011263" cy="13073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t>They are then consigned to systematically inferior economic and social circumstances</a:t>
          </a:r>
          <a:endParaRPr lang="en-GB" sz="1600" kern="1200" dirty="0"/>
        </a:p>
      </dsp:txBody>
      <dsp:txXfrm>
        <a:off x="5960727" y="1801028"/>
        <a:ext cx="1883627" cy="1179685"/>
      </dsp:txXfrm>
    </dsp:sp>
    <dsp:sp modelId="{8FE5A99B-925E-8D4D-B16B-EABF007DBD49}">
      <dsp:nvSpPr>
        <dsp:cNvPr id="0" name=""/>
        <dsp:cNvSpPr/>
      </dsp:nvSpPr>
      <dsp:spPr>
        <a:xfrm>
          <a:off x="1808881" y="586908"/>
          <a:ext cx="5221437" cy="5221437"/>
        </a:xfrm>
        <a:custGeom>
          <a:avLst/>
          <a:gdLst/>
          <a:ahLst/>
          <a:cxnLst/>
          <a:rect l="0" t="0" r="0" b="0"/>
          <a:pathLst>
            <a:path>
              <a:moveTo>
                <a:pt x="5215167" y="2791543"/>
              </a:moveTo>
              <a:arcTo wR="2610718" hR="2610718" stAng="21838298" swAng="135940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A105A0F-64F8-F747-A379-FAEEA18A0948}">
      <dsp:nvSpPr>
        <dsp:cNvPr id="0" name=""/>
        <dsp:cNvSpPr/>
      </dsp:nvSpPr>
      <dsp:spPr>
        <a:xfrm>
          <a:off x="4948510" y="4656082"/>
          <a:ext cx="2011263" cy="13073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t>This usually results in lower incomes and higher unemployment. </a:t>
          </a:r>
          <a:endParaRPr lang="en-GB" sz="1600" kern="1200" dirty="0"/>
        </a:p>
      </dsp:txBody>
      <dsp:txXfrm>
        <a:off x="5012328" y="4719900"/>
        <a:ext cx="1883627" cy="1179685"/>
      </dsp:txXfrm>
    </dsp:sp>
    <dsp:sp modelId="{7F08D555-6CBD-3843-85F2-5DDB98FC335F}">
      <dsp:nvSpPr>
        <dsp:cNvPr id="0" name=""/>
        <dsp:cNvSpPr/>
      </dsp:nvSpPr>
      <dsp:spPr>
        <a:xfrm>
          <a:off x="2855700" y="584657"/>
          <a:ext cx="5221437" cy="5221437"/>
        </a:xfrm>
        <a:custGeom>
          <a:avLst/>
          <a:gdLst/>
          <a:ahLst/>
          <a:cxnLst/>
          <a:rect l="0" t="0" r="0" b="0"/>
          <a:pathLst>
            <a:path>
              <a:moveTo>
                <a:pt x="1942092" y="5134365"/>
              </a:moveTo>
              <a:arcTo wR="2610718" hR="2610718" stAng="6290355" swAng="61525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B61AE4C-7F91-824D-B488-4662029161D3}">
      <dsp:nvSpPr>
        <dsp:cNvPr id="0" name=""/>
        <dsp:cNvSpPr/>
      </dsp:nvSpPr>
      <dsp:spPr>
        <a:xfrm>
          <a:off x="1752605" y="4119561"/>
          <a:ext cx="2468463" cy="17568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t>These circumstances cause the victims of discrimination to cluster in areas where housing is cheaper, to wear cheaper clothing, and </a:t>
          </a:r>
          <a:r>
            <a:rPr lang="en-AU" sz="1400" u="sng" kern="1200" dirty="0"/>
            <a:t>perhaps</a:t>
          </a:r>
          <a:r>
            <a:rPr lang="en-AU" sz="1400" kern="1200" dirty="0"/>
            <a:t> also to adopt self-destructive or antisocial patterns of personal behaviour. </a:t>
          </a:r>
          <a:endParaRPr lang="en-GB" sz="1400" kern="1200" dirty="0"/>
        </a:p>
      </dsp:txBody>
      <dsp:txXfrm>
        <a:off x="1838366" y="4205322"/>
        <a:ext cx="2296941" cy="1585295"/>
      </dsp:txXfrm>
    </dsp:sp>
    <dsp:sp modelId="{8F7AEF1D-C26D-6D45-A61F-69632D300B3E}">
      <dsp:nvSpPr>
        <dsp:cNvPr id="0" name=""/>
        <dsp:cNvSpPr/>
      </dsp:nvSpPr>
      <dsp:spPr>
        <a:xfrm>
          <a:off x="1758708" y="-97642"/>
          <a:ext cx="5221437" cy="5221437"/>
        </a:xfrm>
        <a:custGeom>
          <a:avLst/>
          <a:gdLst/>
          <a:ahLst/>
          <a:cxnLst/>
          <a:rect l="0" t="0" r="0" b="0"/>
          <a:pathLst>
            <a:path>
              <a:moveTo>
                <a:pt x="415649" y="4024056"/>
              </a:moveTo>
              <a:arcTo wR="2610718" hR="2610718" stAng="8833426" swAng="94980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4039463-85FB-4C46-A214-6E03C27B1DD0}">
      <dsp:nvSpPr>
        <dsp:cNvPr id="0" name=""/>
        <dsp:cNvSpPr/>
      </dsp:nvSpPr>
      <dsp:spPr>
        <a:xfrm>
          <a:off x="931027" y="1737210"/>
          <a:ext cx="2011263" cy="13073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That provides a basis and apparent justification for further discrimination against them</a:t>
          </a:r>
        </a:p>
      </dsp:txBody>
      <dsp:txXfrm>
        <a:off x="994845" y="1801028"/>
        <a:ext cx="1883627" cy="1179685"/>
      </dsp:txXfrm>
    </dsp:sp>
    <dsp:sp modelId="{F36B5928-C3AD-9546-8501-F7D1E8677714}">
      <dsp:nvSpPr>
        <dsp:cNvPr id="0" name=""/>
        <dsp:cNvSpPr/>
      </dsp:nvSpPr>
      <dsp:spPr>
        <a:xfrm>
          <a:off x="1808881" y="586908"/>
          <a:ext cx="5221437" cy="5221437"/>
        </a:xfrm>
        <a:custGeom>
          <a:avLst/>
          <a:gdLst/>
          <a:ahLst/>
          <a:cxnLst/>
          <a:rect l="0" t="0" r="0" b="0"/>
          <a:pathLst>
            <a:path>
              <a:moveTo>
                <a:pt x="628068" y="912204"/>
              </a:moveTo>
              <a:arcTo wR="2610718" hR="2610718" stAng="13235178" swAng="121112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9A4F2-886B-8A41-B25A-6EC8E78271EE}">
      <dsp:nvSpPr>
        <dsp:cNvPr id="0" name=""/>
        <dsp:cNvSpPr/>
      </dsp:nvSpPr>
      <dsp:spPr>
        <a:xfrm>
          <a:off x="1371" y="1090736"/>
          <a:ext cx="2896195" cy="18825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Specialisation reduces production costs</a:t>
          </a:r>
        </a:p>
      </dsp:txBody>
      <dsp:txXfrm>
        <a:off x="93268" y="1182633"/>
        <a:ext cx="2712401" cy="1698732"/>
      </dsp:txXfrm>
    </dsp:sp>
    <dsp:sp modelId="{1A1F6D28-18C6-8B46-AC5B-F991A8073CBF}">
      <dsp:nvSpPr>
        <dsp:cNvPr id="0" name=""/>
        <dsp:cNvSpPr/>
      </dsp:nvSpPr>
      <dsp:spPr>
        <a:xfrm>
          <a:off x="1449468" y="433468"/>
          <a:ext cx="3197062" cy="3197062"/>
        </a:xfrm>
        <a:custGeom>
          <a:avLst/>
          <a:gdLst/>
          <a:ahLst/>
          <a:cxnLst/>
          <a:rect l="0" t="0" r="0" b="0"/>
          <a:pathLst>
            <a:path>
              <a:moveTo>
                <a:pt x="672484" y="295557"/>
              </a:moveTo>
              <a:arcTo wR="1598531" hR="1598531" stAng="14075875" swAng="424824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A66F87F-C2B4-B846-87A5-81EF3CBEF4FD}">
      <dsp:nvSpPr>
        <dsp:cNvPr id="0" name=""/>
        <dsp:cNvSpPr/>
      </dsp:nvSpPr>
      <dsp:spPr>
        <a:xfrm>
          <a:off x="3198433" y="1090736"/>
          <a:ext cx="2896195" cy="18825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Lower costs spur growth of the market</a:t>
          </a:r>
        </a:p>
      </dsp:txBody>
      <dsp:txXfrm>
        <a:off x="3290330" y="1182633"/>
        <a:ext cx="2712401" cy="1698732"/>
      </dsp:txXfrm>
    </dsp:sp>
    <dsp:sp modelId="{E2329CB2-2CFE-1C48-B649-EC667A1C3DCB}">
      <dsp:nvSpPr>
        <dsp:cNvPr id="0" name=""/>
        <dsp:cNvSpPr/>
      </dsp:nvSpPr>
      <dsp:spPr>
        <a:xfrm>
          <a:off x="1449468" y="433468"/>
          <a:ext cx="3197062" cy="3197062"/>
        </a:xfrm>
        <a:custGeom>
          <a:avLst/>
          <a:gdLst/>
          <a:ahLst/>
          <a:cxnLst/>
          <a:rect l="0" t="0" r="0" b="0"/>
          <a:pathLst>
            <a:path>
              <a:moveTo>
                <a:pt x="2524577" y="2901504"/>
              </a:moveTo>
              <a:arcTo wR="1598531" hR="1598531" stAng="3275875" swAng="424824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4DCC0-17B2-7F4A-831B-9960347A9610}">
      <dsp:nvSpPr>
        <dsp:cNvPr id="0" name=""/>
        <dsp:cNvSpPr/>
      </dsp:nvSpPr>
      <dsp:spPr>
        <a:xfrm>
          <a:off x="3223524" y="-175008"/>
          <a:ext cx="2150268" cy="13976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t>Particular cities and regions (for whatever historical or geographical reasons) forge ahead of others. </a:t>
          </a:r>
          <a:endParaRPr lang="en-GB" sz="1600" kern="1200" dirty="0"/>
        </a:p>
      </dsp:txBody>
      <dsp:txXfrm>
        <a:off x="3291753" y="-106779"/>
        <a:ext cx="2013810" cy="1261216"/>
      </dsp:txXfrm>
    </dsp:sp>
    <dsp:sp modelId="{2C557D31-5826-AE4A-AF96-EAF2A5805CDF}">
      <dsp:nvSpPr>
        <dsp:cNvPr id="0" name=""/>
        <dsp:cNvSpPr/>
      </dsp:nvSpPr>
      <dsp:spPr>
        <a:xfrm>
          <a:off x="1989232" y="523828"/>
          <a:ext cx="4618851" cy="4618851"/>
        </a:xfrm>
        <a:custGeom>
          <a:avLst/>
          <a:gdLst/>
          <a:ahLst/>
          <a:cxnLst/>
          <a:rect l="0" t="0" r="0" b="0"/>
          <a:pathLst>
            <a:path>
              <a:moveTo>
                <a:pt x="3681482" y="451763"/>
              </a:moveTo>
              <a:arcTo wR="2309425" hR="2309425" stAng="18386960" swAng="163396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1B8497C-7852-A141-AC9A-1D17D277E32E}">
      <dsp:nvSpPr>
        <dsp:cNvPr id="0" name=""/>
        <dsp:cNvSpPr/>
      </dsp:nvSpPr>
      <dsp:spPr>
        <a:xfrm>
          <a:off x="4714202" y="2134417"/>
          <a:ext cx="3787762" cy="13976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t>Their better-developed infrastructure attracts to most of the flows of capital and labour, further accentuating the core regions’ growth.</a:t>
          </a:r>
          <a:endParaRPr lang="en-GB" sz="1600" kern="1200" dirty="0"/>
        </a:p>
      </dsp:txBody>
      <dsp:txXfrm>
        <a:off x="4782431" y="2202646"/>
        <a:ext cx="3651304" cy="1261216"/>
      </dsp:txXfrm>
    </dsp:sp>
    <dsp:sp modelId="{2EBD297C-BB9D-F748-8CC9-271F419C8770}">
      <dsp:nvSpPr>
        <dsp:cNvPr id="0" name=""/>
        <dsp:cNvSpPr/>
      </dsp:nvSpPr>
      <dsp:spPr>
        <a:xfrm>
          <a:off x="1989232" y="523828"/>
          <a:ext cx="4618851" cy="4618851"/>
        </a:xfrm>
        <a:custGeom>
          <a:avLst/>
          <a:gdLst/>
          <a:ahLst/>
          <a:cxnLst/>
          <a:rect l="0" t="0" r="0" b="0"/>
          <a:pathLst>
            <a:path>
              <a:moveTo>
                <a:pt x="4397289" y="3296478"/>
              </a:moveTo>
              <a:arcTo wR="2309425" hR="2309425" stAng="1518166" swAng="142960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FAF552A-9E7D-3D41-AD51-705F0F8FDB44}">
      <dsp:nvSpPr>
        <dsp:cNvPr id="0" name=""/>
        <dsp:cNvSpPr/>
      </dsp:nvSpPr>
      <dsp:spPr>
        <a:xfrm>
          <a:off x="3034719" y="4090552"/>
          <a:ext cx="2527877" cy="21042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t>Meanwhile, emigration from the peripheral regions causes them to lose their younger and more entrepreneurial people and capital flows</a:t>
          </a:r>
          <a:endParaRPr lang="en-GB" sz="1600" kern="1200" dirty="0"/>
        </a:p>
      </dsp:txBody>
      <dsp:txXfrm>
        <a:off x="3137440" y="4193273"/>
        <a:ext cx="2322435" cy="1898813"/>
      </dsp:txXfrm>
    </dsp:sp>
    <dsp:sp modelId="{C9474D97-B1A6-0B4B-A2C4-298A333DC7B4}">
      <dsp:nvSpPr>
        <dsp:cNvPr id="0" name=""/>
        <dsp:cNvSpPr/>
      </dsp:nvSpPr>
      <dsp:spPr>
        <a:xfrm>
          <a:off x="1989232" y="523828"/>
          <a:ext cx="4618851" cy="4618851"/>
        </a:xfrm>
        <a:custGeom>
          <a:avLst/>
          <a:gdLst/>
          <a:ahLst/>
          <a:cxnLst/>
          <a:rect l="0" t="0" r="0" b="0"/>
          <a:pathLst>
            <a:path>
              <a:moveTo>
                <a:pt x="837739" y="4089197"/>
              </a:moveTo>
              <a:arcTo wR="2309425" hR="2309425" stAng="7775233" swAng="117893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018108F-69EE-3749-B864-230D2430EB4A}">
      <dsp:nvSpPr>
        <dsp:cNvPr id="0" name=""/>
        <dsp:cNvSpPr/>
      </dsp:nvSpPr>
      <dsp:spPr>
        <a:xfrm>
          <a:off x="32434" y="1880753"/>
          <a:ext cx="3913596" cy="190500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a:t>Firms in the core regions, having the best access to consumer markets and factors of production, develop economies of scale, and external economies arise as firms cluster in those localities and thus pull ahead further. </a:t>
          </a:r>
        </a:p>
        <a:p>
          <a:pPr marL="0" lvl="0" indent="0" algn="ctr" defTabSz="711200">
            <a:lnSpc>
              <a:spcPct val="90000"/>
            </a:lnSpc>
            <a:spcBef>
              <a:spcPct val="0"/>
            </a:spcBef>
            <a:spcAft>
              <a:spcPct val="35000"/>
            </a:spcAft>
            <a:buNone/>
          </a:pPr>
          <a:endParaRPr lang="en-GB" sz="900" kern="1200" dirty="0"/>
        </a:p>
      </dsp:txBody>
      <dsp:txXfrm>
        <a:off x="125429" y="1973748"/>
        <a:ext cx="3727606" cy="1719012"/>
      </dsp:txXfrm>
    </dsp:sp>
    <dsp:sp modelId="{098E320E-9450-084D-99CF-0197052F4CFB}">
      <dsp:nvSpPr>
        <dsp:cNvPr id="0" name=""/>
        <dsp:cNvSpPr/>
      </dsp:nvSpPr>
      <dsp:spPr>
        <a:xfrm>
          <a:off x="1989232" y="523828"/>
          <a:ext cx="4618851" cy="4618851"/>
        </a:xfrm>
        <a:custGeom>
          <a:avLst/>
          <a:gdLst/>
          <a:ahLst/>
          <a:cxnLst/>
          <a:rect l="0" t="0" r="0" b="0"/>
          <a:pathLst>
            <a:path>
              <a:moveTo>
                <a:pt x="346664" y="1092455"/>
              </a:moveTo>
              <a:arcTo wR="2309425" hR="2309425" stAng="12708008" swAng="138076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90515" cy="496732"/>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Verdana" pitchFamily="34" charset="0"/>
              </a:defRPr>
            </a:lvl1pPr>
          </a:lstStyle>
          <a:p>
            <a:pPr>
              <a:defRPr/>
            </a:pPr>
            <a:endParaRPr lang="en-AU" dirty="0"/>
          </a:p>
        </p:txBody>
      </p:sp>
      <p:sp>
        <p:nvSpPr>
          <p:cNvPr id="3" name="Date Placeholder 2"/>
          <p:cNvSpPr>
            <a:spLocks noGrp="1"/>
          </p:cNvSpPr>
          <p:nvPr>
            <p:ph type="dt" sz="quarter" idx="1"/>
          </p:nvPr>
        </p:nvSpPr>
        <p:spPr>
          <a:xfrm>
            <a:off x="3777002" y="0"/>
            <a:ext cx="2890514" cy="496732"/>
          </a:xfrm>
          <a:prstGeom prst="rect">
            <a:avLst/>
          </a:prstGeom>
        </p:spPr>
        <p:txBody>
          <a:bodyPr vert="horz" lIns="91440" tIns="45720" rIns="91440" bIns="45720" rtlCol="0"/>
          <a:lstStyle>
            <a:lvl1pPr algn="r" eaLnBrk="1" hangingPunct="1">
              <a:defRPr sz="1200">
                <a:latin typeface="Verdana" pitchFamily="34" charset="0"/>
              </a:defRPr>
            </a:lvl1pPr>
          </a:lstStyle>
          <a:p>
            <a:pPr>
              <a:defRPr/>
            </a:pPr>
            <a:fld id="{7E0BCF8B-7647-44E1-BD0A-12601BC180ED}" type="datetime1">
              <a:rPr lang="en-US"/>
              <a:pPr>
                <a:defRPr/>
              </a:pPr>
              <a:t>12/30/25</a:t>
            </a:fld>
            <a:endParaRPr lang="en-AU" dirty="0"/>
          </a:p>
        </p:txBody>
      </p:sp>
      <p:sp>
        <p:nvSpPr>
          <p:cNvPr id="5" name="Slide Number Placeholder 4"/>
          <p:cNvSpPr>
            <a:spLocks noGrp="1"/>
          </p:cNvSpPr>
          <p:nvPr>
            <p:ph type="sldNum" sz="quarter" idx="3"/>
          </p:nvPr>
        </p:nvSpPr>
        <p:spPr>
          <a:xfrm>
            <a:off x="3777002" y="9428309"/>
            <a:ext cx="2890514" cy="496731"/>
          </a:xfrm>
          <a:prstGeom prst="rect">
            <a:avLst/>
          </a:prstGeom>
        </p:spPr>
        <p:txBody>
          <a:bodyPr vert="horz" lIns="91440" tIns="45720" rIns="91440" bIns="45720" rtlCol="0" anchor="b"/>
          <a:lstStyle>
            <a:lvl1pPr algn="r" eaLnBrk="1" hangingPunct="1">
              <a:defRPr sz="1200">
                <a:latin typeface="Verdana" pitchFamily="34" charset="0"/>
              </a:defRPr>
            </a:lvl1pPr>
          </a:lstStyle>
          <a:p>
            <a:pPr>
              <a:defRPr/>
            </a:pPr>
            <a:fld id="{5704DB35-FB78-4EF2-BE0B-51F15317DC5F}" type="slidenum">
              <a:rPr lang="en-AU"/>
              <a:pPr>
                <a:defRPr/>
              </a:pPr>
              <a:t>‹#›</a:t>
            </a:fld>
            <a:endParaRPr lang="en-AU" dirty="0"/>
          </a:p>
        </p:txBody>
      </p:sp>
    </p:spTree>
    <p:extLst>
      <p:ext uri="{BB962C8B-B14F-4D97-AF65-F5344CB8AC3E}">
        <p14:creationId xmlns:p14="http://schemas.microsoft.com/office/powerpoint/2010/main" val="38748353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8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187397" name="Rectangle 5"/>
          <p:cNvSpPr>
            <a:spLocks noGrp="1" noChangeArrowheads="1"/>
          </p:cNvSpPr>
          <p:nvPr>
            <p:ph type="body" sz="quarter" idx="3"/>
          </p:nvPr>
        </p:nvSpPr>
        <p:spPr bwMode="auto">
          <a:xfrm>
            <a:off x="666437" y="4714953"/>
            <a:ext cx="5336214" cy="446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7399" name="Rectangle 7"/>
          <p:cNvSpPr>
            <a:spLocks noGrp="1" noChangeArrowheads="1"/>
          </p:cNvSpPr>
          <p:nvPr>
            <p:ph type="sldNum" sz="quarter" idx="5"/>
          </p:nvPr>
        </p:nvSpPr>
        <p:spPr bwMode="auto">
          <a:xfrm>
            <a:off x="3777002" y="9428309"/>
            <a:ext cx="2890514" cy="4967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erdana" pitchFamily="34" charset="0"/>
              </a:defRPr>
            </a:lvl1pPr>
          </a:lstStyle>
          <a:p>
            <a:pPr>
              <a:defRPr/>
            </a:pPr>
            <a:fld id="{98203566-3663-415E-8C39-5E129F4C00E4}" type="slidenum">
              <a:rPr lang="en-US"/>
              <a:pPr>
                <a:defRPr/>
              </a:pPr>
              <a:t>‹#›</a:t>
            </a:fld>
            <a:endParaRPr lang="en-US" dirty="0"/>
          </a:p>
        </p:txBody>
      </p:sp>
    </p:spTree>
    <p:extLst>
      <p:ext uri="{BB962C8B-B14F-4D97-AF65-F5344CB8AC3E}">
        <p14:creationId xmlns:p14="http://schemas.microsoft.com/office/powerpoint/2010/main" val="14867411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2</a:t>
            </a:fld>
            <a:endParaRPr lang="en-US" dirty="0"/>
          </a:p>
        </p:txBody>
      </p:sp>
    </p:spTree>
    <p:extLst>
      <p:ext uri="{BB962C8B-B14F-4D97-AF65-F5344CB8AC3E}">
        <p14:creationId xmlns:p14="http://schemas.microsoft.com/office/powerpoint/2010/main" val="1253053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20</a:t>
            </a:fld>
            <a:endParaRPr lang="en-US" dirty="0"/>
          </a:p>
        </p:txBody>
      </p:sp>
    </p:spTree>
    <p:extLst>
      <p:ext uri="{BB962C8B-B14F-4D97-AF65-F5344CB8AC3E}">
        <p14:creationId xmlns:p14="http://schemas.microsoft.com/office/powerpoint/2010/main" val="3285868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21</a:t>
            </a:fld>
            <a:endParaRPr lang="en-US" dirty="0"/>
          </a:p>
        </p:txBody>
      </p:sp>
    </p:spTree>
    <p:extLst>
      <p:ext uri="{BB962C8B-B14F-4D97-AF65-F5344CB8AC3E}">
        <p14:creationId xmlns:p14="http://schemas.microsoft.com/office/powerpoint/2010/main" val="1154296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8203566-3663-415E-8C39-5E129F4C00E4}" type="slidenum">
              <a:rPr lang="en-US" smtClean="0"/>
              <a:pPr>
                <a:defRPr/>
              </a:pPr>
              <a:t>24</a:t>
            </a:fld>
            <a:endParaRPr lang="en-US" dirty="0"/>
          </a:p>
        </p:txBody>
      </p:sp>
    </p:spTree>
    <p:extLst>
      <p:ext uri="{BB962C8B-B14F-4D97-AF65-F5344CB8AC3E}">
        <p14:creationId xmlns:p14="http://schemas.microsoft.com/office/powerpoint/2010/main" val="834435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30</a:t>
            </a:fld>
            <a:endParaRPr lang="en-US" dirty="0"/>
          </a:p>
        </p:txBody>
      </p:sp>
    </p:spTree>
    <p:extLst>
      <p:ext uri="{BB962C8B-B14F-4D97-AF65-F5344CB8AC3E}">
        <p14:creationId xmlns:p14="http://schemas.microsoft.com/office/powerpoint/2010/main" val="882005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effectLst/>
                <a:latin typeface="Calibri" panose="020F0502020204030204" pitchFamily="34" charset="0"/>
                <a:ea typeface="Calibri" panose="020F0502020204030204" pitchFamily="34" charset="0"/>
                <a:cs typeface="Times New Roman" panose="02020603050405020304" pitchFamily="18" charset="0"/>
              </a:rPr>
              <a:t>*“if you think history and ideas matter, institutions structure actors’ choice but are subject to change by actors themselves, and real people make decisions that are not always efficient or purely self-interested, then you are probably an institutionalist” (Steinmo 2008 p.136)</a:t>
            </a:r>
          </a:p>
          <a:p>
            <a:endParaRPr lang="en-AU" dirty="0"/>
          </a:p>
        </p:txBody>
      </p:sp>
      <p:sp>
        <p:nvSpPr>
          <p:cNvPr id="4" name="Slide Number Placeholder 3"/>
          <p:cNvSpPr>
            <a:spLocks noGrp="1"/>
          </p:cNvSpPr>
          <p:nvPr>
            <p:ph type="sldNum" sz="quarter" idx="5"/>
          </p:nvPr>
        </p:nvSpPr>
        <p:spPr/>
        <p:txBody>
          <a:bodyPr/>
          <a:lstStyle/>
          <a:p>
            <a:pPr>
              <a:defRPr/>
            </a:pPr>
            <a:fld id="{98203566-3663-415E-8C39-5E129F4C00E4}" type="slidenum">
              <a:rPr lang="en-US" smtClean="0"/>
              <a:pPr>
                <a:defRPr/>
              </a:pPr>
              <a:t>6</a:t>
            </a:fld>
            <a:endParaRPr lang="en-US" dirty="0"/>
          </a:p>
        </p:txBody>
      </p:sp>
    </p:spTree>
    <p:extLst>
      <p:ext uri="{BB962C8B-B14F-4D97-AF65-F5344CB8AC3E}">
        <p14:creationId xmlns:p14="http://schemas.microsoft.com/office/powerpoint/2010/main" val="154573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7</a:t>
            </a:fld>
            <a:endParaRPr lang="en-US" dirty="0"/>
          </a:p>
        </p:txBody>
      </p:sp>
    </p:spTree>
    <p:extLst>
      <p:ext uri="{BB962C8B-B14F-4D97-AF65-F5344CB8AC3E}">
        <p14:creationId xmlns:p14="http://schemas.microsoft.com/office/powerpoint/2010/main" val="2645592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8</a:t>
            </a:fld>
            <a:endParaRPr lang="en-US" dirty="0"/>
          </a:p>
        </p:txBody>
      </p:sp>
    </p:spTree>
    <p:extLst>
      <p:ext uri="{BB962C8B-B14F-4D97-AF65-F5344CB8AC3E}">
        <p14:creationId xmlns:p14="http://schemas.microsoft.com/office/powerpoint/2010/main" val="195540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11</a:t>
            </a:fld>
            <a:endParaRPr lang="en-US" dirty="0"/>
          </a:p>
        </p:txBody>
      </p:sp>
    </p:spTree>
    <p:extLst>
      <p:ext uri="{BB962C8B-B14F-4D97-AF65-F5344CB8AC3E}">
        <p14:creationId xmlns:p14="http://schemas.microsoft.com/office/powerpoint/2010/main" val="1818941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98203566-3663-415E-8C39-5E129F4C00E4}" type="slidenum">
              <a:rPr lang="en-US" smtClean="0"/>
              <a:pPr>
                <a:defRPr/>
              </a:pPr>
              <a:t>12</a:t>
            </a:fld>
            <a:endParaRPr lang="en-US" dirty="0"/>
          </a:p>
        </p:txBody>
      </p:sp>
    </p:spTree>
    <p:extLst>
      <p:ext uri="{BB962C8B-B14F-4D97-AF65-F5344CB8AC3E}">
        <p14:creationId xmlns:p14="http://schemas.microsoft.com/office/powerpoint/2010/main" val="35764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16</a:t>
            </a:fld>
            <a:endParaRPr lang="en-US" dirty="0"/>
          </a:p>
        </p:txBody>
      </p:sp>
    </p:spTree>
    <p:extLst>
      <p:ext uri="{BB962C8B-B14F-4D97-AF65-F5344CB8AC3E}">
        <p14:creationId xmlns:p14="http://schemas.microsoft.com/office/powerpoint/2010/main" val="149308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17</a:t>
            </a:fld>
            <a:endParaRPr lang="en-US" dirty="0"/>
          </a:p>
        </p:txBody>
      </p:sp>
    </p:spTree>
    <p:extLst>
      <p:ext uri="{BB962C8B-B14F-4D97-AF65-F5344CB8AC3E}">
        <p14:creationId xmlns:p14="http://schemas.microsoft.com/office/powerpoint/2010/main" val="1120835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203566-3663-415E-8C39-5E129F4C00E4}" type="slidenum">
              <a:rPr lang="en-US" smtClean="0"/>
              <a:pPr>
                <a:defRPr/>
              </a:pPr>
              <a:t>18</a:t>
            </a:fld>
            <a:endParaRPr lang="en-US" dirty="0"/>
          </a:p>
        </p:txBody>
      </p:sp>
    </p:spTree>
    <p:extLst>
      <p:ext uri="{BB962C8B-B14F-4D97-AF65-F5344CB8AC3E}">
        <p14:creationId xmlns:p14="http://schemas.microsoft.com/office/powerpoint/2010/main" val="4033174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pPr>
              <a:defRPr/>
            </a:pPr>
            <a:fld id="{4AE56901-92CF-42A0-A58C-8568EA4494BF}" type="datetime1">
              <a:rPr lang="en-US" smtClean="0"/>
              <a:pPr>
                <a:defRPr/>
              </a:pPr>
              <a:t>12/30/25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2B26A28-DEAD-46F1-BB9E-65493FD63F95}" type="slidenum">
              <a:rPr lang="en-US" smtClean="0"/>
              <a:pPr>
                <a:defRPr/>
              </a:pPr>
              <a:t>‹#›</a:t>
            </a:fld>
            <a:endParaRPr lang="en-US" dirty="0"/>
          </a:p>
        </p:txBody>
      </p:sp>
    </p:spTree>
    <p:extLst>
      <p:ext uri="{BB962C8B-B14F-4D97-AF65-F5344CB8AC3E}">
        <p14:creationId xmlns:p14="http://schemas.microsoft.com/office/powerpoint/2010/main" val="559536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fld id="{65CD52A7-C309-4180-90F3-9570F4D34857}" type="datetime1">
              <a:rPr lang="en-US" smtClean="0"/>
              <a:pPr>
                <a:defRPr/>
              </a:pPr>
              <a:t>12/30/25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BFB04C1-2BE2-47E6-A1E8-FC8B91252156}" type="slidenum">
              <a:rPr lang="en-US" smtClean="0"/>
              <a:pPr>
                <a:defRPr/>
              </a:pPr>
              <a:t>‹#›</a:t>
            </a:fld>
            <a:endParaRPr lang="en-US" dirty="0"/>
          </a:p>
        </p:txBody>
      </p:sp>
    </p:spTree>
    <p:extLst>
      <p:ext uri="{BB962C8B-B14F-4D97-AF65-F5344CB8AC3E}">
        <p14:creationId xmlns:p14="http://schemas.microsoft.com/office/powerpoint/2010/main" val="25947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fld id="{A000DF77-920F-452F-BEA1-07FE08C3E602}" type="datetime1">
              <a:rPr lang="en-US" smtClean="0"/>
              <a:pPr>
                <a:defRPr/>
              </a:pPr>
              <a:t>12/30/25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938BC86-0C3D-488E-B941-0A136DE36D23}" type="slidenum">
              <a:rPr lang="en-US" smtClean="0"/>
              <a:pPr>
                <a:defRPr/>
              </a:pPr>
              <a:t>‹#›</a:t>
            </a:fld>
            <a:endParaRPr lang="en-US" dirty="0"/>
          </a:p>
        </p:txBody>
      </p:sp>
    </p:spTree>
    <p:extLst>
      <p:ext uri="{BB962C8B-B14F-4D97-AF65-F5344CB8AC3E}">
        <p14:creationId xmlns:p14="http://schemas.microsoft.com/office/powerpoint/2010/main" val="1780849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15150" cy="1143000"/>
          </a:xfrm>
        </p:spPr>
        <p:txBody>
          <a:bodyPr/>
          <a:lstStyle/>
          <a:p>
            <a:r>
              <a:rPr lang="en-US" dirty="0"/>
              <a:t>Click to edit Master title style</a:t>
            </a:r>
          </a:p>
        </p:txBody>
      </p:sp>
      <p:sp>
        <p:nvSpPr>
          <p:cNvPr id="3" name="Text Placeholder 2"/>
          <p:cNvSpPr>
            <a:spLocks noGrp="1"/>
          </p:cNvSpPr>
          <p:nvPr>
            <p:ph type="body" idx="1"/>
          </p:nvPr>
        </p:nvSpPr>
        <p:spPr>
          <a:xfrm>
            <a:off x="457200" y="1600202"/>
            <a:ext cx="6915150" cy="4525963"/>
          </a:xfrm>
        </p:spPr>
        <p:txBody>
          <a:bodyPr/>
          <a:lstStyle>
            <a:lvl1pPr>
              <a:defRPr sz="2100"/>
            </a:lvl1pPr>
            <a:lvl2pPr>
              <a:defRPr sz="2100"/>
            </a:lvl2pPr>
            <a:lvl3pPr>
              <a:defRPr sz="21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2"/>
            <a:ext cx="819150" cy="365125"/>
          </a:xfrm>
        </p:spPr>
        <p:txBody>
          <a:bodyPr/>
          <a:lstStyle/>
          <a:p>
            <a:fld id="{3461CAFE-690E-4AE0-B56E-A0D1C4475F71}" type="slidenum">
              <a:rPr lang="en-US" smtClean="0"/>
              <a:t>‹#›</a:t>
            </a:fld>
            <a:endParaRPr lang="en-US" dirty="0"/>
          </a:p>
        </p:txBody>
      </p:sp>
    </p:spTree>
    <p:extLst>
      <p:ext uri="{BB962C8B-B14F-4D97-AF65-F5344CB8AC3E}">
        <p14:creationId xmlns:p14="http://schemas.microsoft.com/office/powerpoint/2010/main" val="227598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8E93554-1C26-4CD0-8BFB-F602EED63741}" type="datetimeFigureOut">
              <a:rPr lang="en-AU" smtClean="0"/>
              <a:t>30/12/2025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5C60FE1-EE80-4B1A-9C12-C67EA0656CFC}" type="slidenum">
              <a:rPr lang="en-AU" smtClean="0"/>
              <a:t>‹#›</a:t>
            </a:fld>
            <a:endParaRPr lang="en-AU" dirty="0"/>
          </a:p>
        </p:txBody>
      </p:sp>
    </p:spTree>
    <p:extLst>
      <p:ext uri="{BB962C8B-B14F-4D97-AF65-F5344CB8AC3E}">
        <p14:creationId xmlns:p14="http://schemas.microsoft.com/office/powerpoint/2010/main" val="353155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a:t>12/30/25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136037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pPr>
              <a:defRPr/>
            </a:pPr>
            <a:fld id="{7DD4F226-10DD-4FE6-8656-8951E178F4E1}" type="datetime1">
              <a:rPr lang="en-US" smtClean="0"/>
              <a:pPr>
                <a:defRPr/>
              </a:pPr>
              <a:t>12/30/25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D9A44EA2-972A-4F0F-AC1C-2AD2293D17FD}" type="slidenum">
              <a:rPr lang="en-US" smtClean="0"/>
              <a:pPr>
                <a:defRPr/>
              </a:pPr>
              <a:t>‹#›</a:t>
            </a:fld>
            <a:endParaRPr lang="en-US" dirty="0"/>
          </a:p>
        </p:txBody>
      </p:sp>
    </p:spTree>
    <p:extLst>
      <p:ext uri="{BB962C8B-B14F-4D97-AF65-F5344CB8AC3E}">
        <p14:creationId xmlns:p14="http://schemas.microsoft.com/office/powerpoint/2010/main" val="49575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pPr>
              <a:defRPr/>
            </a:pPr>
            <a:fld id="{CD5E6F19-31AC-44AA-8412-205E090A2BA1}" type="datetime1">
              <a:rPr lang="en-US" smtClean="0"/>
              <a:pPr>
                <a:defRPr/>
              </a:pPr>
              <a:t>12/30/25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1DC48714-CA7D-4CA8-B228-2C5C1F4C6A41}" type="slidenum">
              <a:rPr lang="en-US" smtClean="0"/>
              <a:pPr>
                <a:defRPr/>
              </a:pPr>
              <a:t>‹#›</a:t>
            </a:fld>
            <a:endParaRPr lang="en-US" dirty="0"/>
          </a:p>
        </p:txBody>
      </p:sp>
    </p:spTree>
    <p:extLst>
      <p:ext uri="{BB962C8B-B14F-4D97-AF65-F5344CB8AC3E}">
        <p14:creationId xmlns:p14="http://schemas.microsoft.com/office/powerpoint/2010/main" val="1291914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1B80A99-A8C3-4255-A82A-ABA312763B48}" type="slidenum">
              <a:rPr lang="en-US" smtClean="0"/>
              <a:pPr>
                <a:defRPr/>
              </a:pPr>
              <a:t>‹#›</a:t>
            </a:fld>
            <a:endParaRPr lang="en-US" dirty="0"/>
          </a:p>
        </p:txBody>
      </p:sp>
    </p:spTree>
    <p:extLst>
      <p:ext uri="{BB962C8B-B14F-4D97-AF65-F5344CB8AC3E}">
        <p14:creationId xmlns:p14="http://schemas.microsoft.com/office/powerpoint/2010/main" val="67911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B950B91-0439-49A3-9F1D-FD61ED5567FB}" type="datetime1">
              <a:rPr lang="en-US" smtClean="0"/>
              <a:pPr>
                <a:defRPr/>
              </a:pPr>
              <a:t>12/30/25</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E0840AF6-1995-48FC-9AC7-92DD140E467D}" type="slidenum">
              <a:rPr lang="en-US" smtClean="0"/>
              <a:pPr>
                <a:defRPr/>
              </a:pPr>
              <a:t>‹#›</a:t>
            </a:fld>
            <a:endParaRPr lang="en-US" dirty="0"/>
          </a:p>
        </p:txBody>
      </p:sp>
    </p:spTree>
    <p:extLst>
      <p:ext uri="{BB962C8B-B14F-4D97-AF65-F5344CB8AC3E}">
        <p14:creationId xmlns:p14="http://schemas.microsoft.com/office/powerpoint/2010/main" val="323392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fld id="{ED440978-F6E0-4554-9897-B15EDA57E748}" type="datetime1">
              <a:rPr lang="en-US" smtClean="0"/>
              <a:pPr>
                <a:defRPr/>
              </a:pPr>
              <a:t>12/30/25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E9DF30E-6552-4AF5-B809-B83036E86084}" type="slidenum">
              <a:rPr lang="en-US" smtClean="0"/>
              <a:pPr>
                <a:defRPr/>
              </a:pPr>
              <a:t>‹#›</a:t>
            </a:fld>
            <a:endParaRPr lang="en-US" dirty="0"/>
          </a:p>
        </p:txBody>
      </p:sp>
    </p:spTree>
    <p:extLst>
      <p:ext uri="{BB962C8B-B14F-4D97-AF65-F5344CB8AC3E}">
        <p14:creationId xmlns:p14="http://schemas.microsoft.com/office/powerpoint/2010/main" val="1380663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fld id="{3B3B17C5-D024-44D8-89C9-D77A9C219432}" type="datetime1">
              <a:rPr lang="en-US" smtClean="0"/>
              <a:pPr>
                <a:defRPr/>
              </a:pPr>
              <a:t>12/30/25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92844AF-B9B2-4DD1-AD33-0D534D54CF6C}" type="slidenum">
              <a:rPr lang="en-US" smtClean="0"/>
              <a:pPr>
                <a:defRPr/>
              </a:pPr>
              <a:t>‹#›</a:t>
            </a:fld>
            <a:endParaRPr lang="en-US" dirty="0"/>
          </a:p>
        </p:txBody>
      </p:sp>
    </p:spTree>
    <p:extLst>
      <p:ext uri="{BB962C8B-B14F-4D97-AF65-F5344CB8AC3E}">
        <p14:creationId xmlns:p14="http://schemas.microsoft.com/office/powerpoint/2010/main" val="149465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9894"/>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FB98EA-3EEF-4751-80E8-BF685131F405}" type="datetime1">
              <a:rPr lang="en-US" smtClean="0"/>
              <a:pPr>
                <a:defRPr/>
              </a:pPr>
              <a:t>12/30/25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9A7243A-FE27-44C4-863A-812227A91E18}" type="slidenum">
              <a:rPr lang="en-US" smtClean="0"/>
              <a:pPr>
                <a:defRPr/>
              </a:pPr>
              <a:t>‹#›</a:t>
            </a:fld>
            <a:endParaRPr lang="en-US" dirty="0"/>
          </a:p>
        </p:txBody>
      </p:sp>
    </p:spTree>
    <p:extLst>
      <p:ext uri="{BB962C8B-B14F-4D97-AF65-F5344CB8AC3E}">
        <p14:creationId xmlns:p14="http://schemas.microsoft.com/office/powerpoint/2010/main" val="3258716394"/>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www.youtube.com/watch?v=vT99LqJaTeI&amp;t=120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s://evonomics.com/the-woman-who-saved-economics-from-disaste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69894"/>
          </a:schemeClr>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267985-FFAA-4F83-9174-C3142585DA50}"/>
              </a:ext>
            </a:extLst>
          </p:cNvPr>
          <p:cNvSpPr>
            <a:spLocks noGrp="1"/>
          </p:cNvSpPr>
          <p:nvPr>
            <p:ph type="sldNum" sz="quarter" idx="12"/>
          </p:nvPr>
        </p:nvSpPr>
        <p:spPr>
          <a:xfrm>
            <a:off x="8058150" y="5624513"/>
            <a:ext cx="457200" cy="273844"/>
          </a:xfrm>
        </p:spPr>
        <p:txBody>
          <a:bodyPr>
            <a:normAutofit lnSpcReduction="10000"/>
          </a:bodyPr>
          <a:lstStyle/>
          <a:p>
            <a:pPr>
              <a:spcAft>
                <a:spcPts val="450"/>
              </a:spcAft>
              <a:defRPr/>
            </a:pPr>
            <a:fld id="{22B26A28-DEAD-46F1-BB9E-65493FD63F95}" type="slidenum">
              <a:rPr lang="en-US">
                <a:solidFill>
                  <a:schemeClr val="tx1"/>
                </a:solidFill>
              </a:rPr>
              <a:pPr>
                <a:spcAft>
                  <a:spcPts val="450"/>
                </a:spcAft>
                <a:defRPr/>
              </a:pPr>
              <a:t>1</a:t>
            </a:fld>
            <a:endParaRPr lang="en-US" dirty="0">
              <a:solidFill>
                <a:schemeClr val="tx1"/>
              </a:solidFill>
            </a:endParaRPr>
          </a:p>
        </p:txBody>
      </p:sp>
      <p:pic>
        <p:nvPicPr>
          <p:cNvPr id="2" name="Picture 1" descr="A blue sign with black text&#10;&#10;Description automatically generated">
            <a:extLst>
              <a:ext uri="{FF2B5EF4-FFF2-40B4-BE49-F238E27FC236}">
                <a16:creationId xmlns:a16="http://schemas.microsoft.com/office/drawing/2014/main" id="{2D5557D9-11D0-0F7F-0B19-7CFBBB674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830" y="4114800"/>
            <a:ext cx="3886200" cy="852008"/>
          </a:xfrm>
          <a:prstGeom prst="rect">
            <a:avLst/>
          </a:prstGeom>
        </p:spPr>
      </p:pic>
      <p:sp>
        <p:nvSpPr>
          <p:cNvPr id="3" name="TextBox 2">
            <a:extLst>
              <a:ext uri="{FF2B5EF4-FFF2-40B4-BE49-F238E27FC236}">
                <a16:creationId xmlns:a16="http://schemas.microsoft.com/office/drawing/2014/main" id="{27F1A275-D8C7-CE7B-B644-23BC0A246277}"/>
              </a:ext>
            </a:extLst>
          </p:cNvPr>
          <p:cNvSpPr txBox="1"/>
          <p:nvPr/>
        </p:nvSpPr>
        <p:spPr>
          <a:xfrm>
            <a:off x="4953000" y="5159693"/>
            <a:ext cx="4095024" cy="1169551"/>
          </a:xfrm>
          <a:prstGeom prst="rect">
            <a:avLst/>
          </a:prstGeom>
          <a:noFill/>
        </p:spPr>
        <p:txBody>
          <a:bodyPr wrap="square" rtlCol="0">
            <a:spAutoFit/>
          </a:bodyPr>
          <a:lstStyle/>
          <a:p>
            <a:r>
              <a:rPr lang="en-US" sz="1400" dirty="0">
                <a:solidFill>
                  <a:schemeClr val="bg1"/>
                </a:solidFill>
              </a:rPr>
              <a:t>Dr Tim Thornton, Director, School of Political Economy</a:t>
            </a:r>
          </a:p>
          <a:p>
            <a:r>
              <a:rPr lang="en-US" sz="1400" dirty="0">
                <a:solidFill>
                  <a:schemeClr val="bg1"/>
                </a:solidFill>
              </a:rPr>
              <a:t>Senior Research Fellow, Economics in Context Initiative, Boston University</a:t>
            </a:r>
          </a:p>
          <a:p>
            <a:r>
              <a:rPr lang="en-US" sz="1400" dirty="0">
                <a:solidFill>
                  <a:schemeClr val="bg1"/>
                </a:solidFill>
              </a:rPr>
              <a:t>Senior Research Fellow, Global Development and Environment Institute, Tufts University</a:t>
            </a:r>
          </a:p>
        </p:txBody>
      </p:sp>
      <p:sp>
        <p:nvSpPr>
          <p:cNvPr id="6" name="TextBox 5">
            <a:extLst>
              <a:ext uri="{FF2B5EF4-FFF2-40B4-BE49-F238E27FC236}">
                <a16:creationId xmlns:a16="http://schemas.microsoft.com/office/drawing/2014/main" id="{8D78AC21-884E-8017-376D-C3A8228AD987}"/>
              </a:ext>
            </a:extLst>
          </p:cNvPr>
          <p:cNvSpPr txBox="1"/>
          <p:nvPr/>
        </p:nvSpPr>
        <p:spPr>
          <a:xfrm>
            <a:off x="3476627" y="457200"/>
            <a:ext cx="5238750" cy="646331"/>
          </a:xfrm>
          <a:prstGeom prst="rect">
            <a:avLst/>
          </a:prstGeom>
          <a:noFill/>
        </p:spPr>
        <p:txBody>
          <a:bodyPr wrap="square" rtlCol="0">
            <a:spAutoFit/>
          </a:bodyPr>
          <a:lstStyle/>
          <a:p>
            <a:r>
              <a:rPr lang="en-US" sz="3600" dirty="0">
                <a:solidFill>
                  <a:schemeClr val="bg1"/>
                </a:solidFill>
              </a:rPr>
              <a:t>Institutional Economics</a:t>
            </a:r>
          </a:p>
        </p:txBody>
      </p:sp>
      <p:pic>
        <p:nvPicPr>
          <p:cNvPr id="8" name="Picture 7" descr="A judge hitting a gavel&#10;&#10;Description automatically generated">
            <a:extLst>
              <a:ext uri="{FF2B5EF4-FFF2-40B4-BE49-F238E27FC236}">
                <a16:creationId xmlns:a16="http://schemas.microsoft.com/office/drawing/2014/main" id="{4216A784-0A0C-3E8A-2A22-6B084964D5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47" r="2091" b="3"/>
          <a:stretch/>
        </p:blipFill>
        <p:spPr>
          <a:xfrm>
            <a:off x="5105400" y="1412009"/>
            <a:ext cx="1825530" cy="1863174"/>
          </a:xfrm>
          <a:prstGeom prst="rect">
            <a:avLst/>
          </a:prstGeom>
        </p:spPr>
      </p:pic>
      <p:pic>
        <p:nvPicPr>
          <p:cNvPr id="9" name="Picture 8" descr="jail.jpg">
            <a:extLst>
              <a:ext uri="{FF2B5EF4-FFF2-40B4-BE49-F238E27FC236}">
                <a16:creationId xmlns:a16="http://schemas.microsoft.com/office/drawing/2014/main" id="{C5679C4E-224F-B55D-8BA3-2B598DF093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02" r="6016" b="4"/>
          <a:stretch/>
        </p:blipFill>
        <p:spPr>
          <a:xfrm>
            <a:off x="7200569" y="1425497"/>
            <a:ext cx="1650463" cy="1862055"/>
          </a:xfrm>
          <a:prstGeom prst="rect">
            <a:avLst/>
          </a:prstGeom>
        </p:spPr>
      </p:pic>
      <p:pic>
        <p:nvPicPr>
          <p:cNvPr id="10" name="Picture 9" descr="mindcontrol.jpg">
            <a:extLst>
              <a:ext uri="{FF2B5EF4-FFF2-40B4-BE49-F238E27FC236}">
                <a16:creationId xmlns:a16="http://schemas.microsoft.com/office/drawing/2014/main" id="{B17D80C0-D5E8-9147-6892-AFA6BA5088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05" r="-1" b="2357"/>
          <a:stretch/>
        </p:blipFill>
        <p:spPr>
          <a:xfrm>
            <a:off x="226328" y="1481297"/>
            <a:ext cx="2430828" cy="1689588"/>
          </a:xfrm>
          <a:prstGeom prst="rect">
            <a:avLst/>
          </a:prstGeom>
        </p:spPr>
      </p:pic>
      <p:pic>
        <p:nvPicPr>
          <p:cNvPr id="11" name="Picture 10" descr="A group of speech bubbles with words&#10;&#10;Description automatically generated">
            <a:extLst>
              <a:ext uri="{FF2B5EF4-FFF2-40B4-BE49-F238E27FC236}">
                <a16:creationId xmlns:a16="http://schemas.microsoft.com/office/drawing/2014/main" id="{CD617DCD-5D5A-4269-2C25-28CE806FB2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5950" y="1449653"/>
            <a:ext cx="1825530" cy="1825530"/>
          </a:xfrm>
          <a:prstGeom prst="rect">
            <a:avLst/>
          </a:prstGeom>
        </p:spPr>
      </p:pic>
      <p:sp>
        <p:nvSpPr>
          <p:cNvPr id="4" name="TextBox 3">
            <a:extLst>
              <a:ext uri="{FF2B5EF4-FFF2-40B4-BE49-F238E27FC236}">
                <a16:creationId xmlns:a16="http://schemas.microsoft.com/office/drawing/2014/main" id="{0E7AEDB7-DD86-90A3-45D7-B975A623D1B3}"/>
              </a:ext>
            </a:extLst>
          </p:cNvPr>
          <p:cNvSpPr txBox="1"/>
          <p:nvPr/>
        </p:nvSpPr>
        <p:spPr>
          <a:xfrm>
            <a:off x="269970" y="4078778"/>
            <a:ext cx="4530630" cy="2031325"/>
          </a:xfrm>
          <a:prstGeom prst="rect">
            <a:avLst/>
          </a:prstGeom>
          <a:noFill/>
        </p:spPr>
        <p:txBody>
          <a:bodyPr wrap="square" rtlCol="0">
            <a:spAutoFit/>
          </a:bodyPr>
          <a:lstStyle/>
          <a:p>
            <a:r>
              <a:rPr lang="en-US" dirty="0">
                <a:solidFill>
                  <a:schemeClr val="bg1"/>
                </a:solidFill>
              </a:rPr>
              <a:t>“if you think history and ideas matter,</a:t>
            </a:r>
          </a:p>
          <a:p>
            <a:r>
              <a:rPr lang="en-US" dirty="0">
                <a:solidFill>
                  <a:schemeClr val="bg1"/>
                </a:solidFill>
              </a:rPr>
              <a:t>institutions structure actors’ choice but are subject to change by actors themselves, and real people make decisions that are not always efficient or purely self-interested, then you are probably an institutionalist” (Steinmo 2008 p.136).</a:t>
            </a:r>
          </a:p>
        </p:txBody>
      </p:sp>
    </p:spTree>
    <p:extLst>
      <p:ext uri="{BB962C8B-B14F-4D97-AF65-F5344CB8AC3E}">
        <p14:creationId xmlns:p14="http://schemas.microsoft.com/office/powerpoint/2010/main" val="348474889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network&#10;&#10;Description automatically generated">
            <a:extLst>
              <a:ext uri="{FF2B5EF4-FFF2-40B4-BE49-F238E27FC236}">
                <a16:creationId xmlns:a16="http://schemas.microsoft.com/office/drawing/2014/main" id="{A0D2D0C4-E4C8-0A1C-C6DE-C918B4D3434F}"/>
              </a:ext>
            </a:extLst>
          </p:cNvPr>
          <p:cNvPicPr>
            <a:picLocks noChangeAspect="1"/>
          </p:cNvPicPr>
          <p:nvPr/>
        </p:nvPicPr>
        <p:blipFill rotWithShape="1">
          <a:blip r:embed="rId2">
            <a:extLst>
              <a:ext uri="{28A0092B-C50C-407E-A947-70E740481C1C}">
                <a14:useLocalDpi xmlns:a14="http://schemas.microsoft.com/office/drawing/2010/main" val="0"/>
              </a:ext>
            </a:extLst>
          </a:blip>
          <a:srcRect l="22874" r="6627"/>
          <a:stretch/>
        </p:blipFill>
        <p:spPr>
          <a:xfrm>
            <a:off x="5334000" y="1143002"/>
            <a:ext cx="3706114" cy="2628484"/>
          </a:xfrm>
          <a:prstGeom prst="rect">
            <a:avLst/>
          </a:prstGeom>
        </p:spPr>
      </p:pic>
      <p:sp>
        <p:nvSpPr>
          <p:cNvPr id="2" name="Title 1">
            <a:extLst>
              <a:ext uri="{FF2B5EF4-FFF2-40B4-BE49-F238E27FC236}">
                <a16:creationId xmlns:a16="http://schemas.microsoft.com/office/drawing/2014/main" id="{ECCEF1CA-6E18-47D5-BB53-100409112C92}"/>
              </a:ext>
            </a:extLst>
          </p:cNvPr>
          <p:cNvSpPr>
            <a:spLocks noGrp="1"/>
          </p:cNvSpPr>
          <p:nvPr>
            <p:ph type="title"/>
          </p:nvPr>
        </p:nvSpPr>
        <p:spPr>
          <a:xfrm>
            <a:off x="299120" y="445295"/>
            <a:ext cx="3600450" cy="697706"/>
          </a:xfrm>
        </p:spPr>
        <p:txBody>
          <a:bodyPr>
            <a:normAutofit/>
          </a:bodyPr>
          <a:lstStyle/>
          <a:p>
            <a:r>
              <a:rPr lang="en-GB" sz="3000" dirty="0"/>
              <a:t>Institutions in Action</a:t>
            </a:r>
            <a:endParaRPr lang="en-AU" sz="3000" dirty="0"/>
          </a:p>
        </p:txBody>
      </p:sp>
      <p:sp>
        <p:nvSpPr>
          <p:cNvPr id="3" name="Content Placeholder 2">
            <a:extLst>
              <a:ext uri="{FF2B5EF4-FFF2-40B4-BE49-F238E27FC236}">
                <a16:creationId xmlns:a16="http://schemas.microsoft.com/office/drawing/2014/main" id="{1527072A-F56B-452A-8184-33F4532A0494}"/>
              </a:ext>
            </a:extLst>
          </p:cNvPr>
          <p:cNvSpPr>
            <a:spLocks noGrp="1"/>
          </p:cNvSpPr>
          <p:nvPr>
            <p:ph idx="1"/>
          </p:nvPr>
        </p:nvSpPr>
        <p:spPr>
          <a:xfrm>
            <a:off x="299120" y="1143000"/>
            <a:ext cx="4945312" cy="5410199"/>
          </a:xfrm>
        </p:spPr>
        <p:txBody>
          <a:bodyPr>
            <a:normAutofit fontScale="92500" lnSpcReduction="20000"/>
          </a:bodyPr>
          <a:lstStyle/>
          <a:p>
            <a:r>
              <a:rPr lang="en-GB" sz="2600" dirty="0"/>
              <a:t>Buying a cup of coffee at your local café is normally understood as a ‘market exchange’ but yet many other institutions are involved:</a:t>
            </a:r>
          </a:p>
          <a:p>
            <a:pPr marL="0" indent="0">
              <a:buNone/>
            </a:pPr>
            <a:endParaRPr lang="en-GB" sz="2600" dirty="0"/>
          </a:p>
          <a:p>
            <a:pPr lvl="1"/>
            <a:r>
              <a:rPr lang="en-GB" sz="2600" dirty="0"/>
              <a:t>Health regulations (state power)</a:t>
            </a:r>
          </a:p>
          <a:p>
            <a:pPr lvl="1"/>
            <a:r>
              <a:rPr lang="en-GB" sz="2600" dirty="0"/>
              <a:t>Labour standards (state &amp; social power)</a:t>
            </a:r>
          </a:p>
          <a:p>
            <a:pPr lvl="1"/>
            <a:r>
              <a:rPr lang="en-GB" sz="2600" dirty="0"/>
              <a:t>Insurance (market &amp; state power)</a:t>
            </a:r>
          </a:p>
          <a:p>
            <a:pPr lvl="1"/>
            <a:r>
              <a:rPr lang="en-GB" sz="2600" dirty="0"/>
              <a:t>Money (state power)</a:t>
            </a:r>
          </a:p>
          <a:p>
            <a:pPr lvl="1"/>
            <a:r>
              <a:rPr lang="en-GB" sz="2600" dirty="0"/>
              <a:t>Norms/etiquette (social power) </a:t>
            </a:r>
          </a:p>
          <a:p>
            <a:pPr lvl="1"/>
            <a:endParaRPr lang="en-GB" sz="2600" dirty="0"/>
          </a:p>
          <a:p>
            <a:pPr marL="0" indent="0">
              <a:buNone/>
            </a:pPr>
            <a:r>
              <a:rPr lang="en-GB" sz="2600" dirty="0"/>
              <a:t>Economies, and most specific economic phenomena, involve the </a:t>
            </a:r>
            <a:r>
              <a:rPr lang="en-GB" sz="2600" b="1" i="1" dirty="0"/>
              <a:t>simultaneous</a:t>
            </a:r>
            <a:r>
              <a:rPr lang="en-GB" sz="2600" dirty="0"/>
              <a:t> presence of state, market and social power (Olin-Wright 2006)</a:t>
            </a:r>
          </a:p>
          <a:p>
            <a:pPr marL="0" indent="0">
              <a:buNone/>
            </a:pPr>
            <a:endParaRPr lang="en-GB" sz="1425" dirty="0"/>
          </a:p>
          <a:p>
            <a:pPr lvl="1"/>
            <a:endParaRPr lang="en-GB" sz="1425" dirty="0"/>
          </a:p>
          <a:p>
            <a:endParaRPr lang="en-GB" sz="1425" dirty="0"/>
          </a:p>
          <a:p>
            <a:pPr marL="0" indent="0">
              <a:buNone/>
            </a:pPr>
            <a:endParaRPr lang="en-AU" sz="1425" dirty="0"/>
          </a:p>
        </p:txBody>
      </p:sp>
      <p:sp>
        <p:nvSpPr>
          <p:cNvPr id="5" name="Slide Number Placeholder 4">
            <a:extLst>
              <a:ext uri="{FF2B5EF4-FFF2-40B4-BE49-F238E27FC236}">
                <a16:creationId xmlns:a16="http://schemas.microsoft.com/office/drawing/2014/main" id="{BB1F3AE9-7486-481F-A9C0-ED1654B1DE2D}"/>
              </a:ext>
            </a:extLst>
          </p:cNvPr>
          <p:cNvSpPr>
            <a:spLocks noGrp="1"/>
          </p:cNvSpPr>
          <p:nvPr>
            <p:ph type="sldNum" sz="quarter" idx="12"/>
          </p:nvPr>
        </p:nvSpPr>
        <p:spPr>
          <a:xfrm>
            <a:off x="6457950" y="5624513"/>
            <a:ext cx="2057400" cy="273844"/>
          </a:xfrm>
        </p:spPr>
        <p:txBody>
          <a:bodyPr>
            <a:normAutofit lnSpcReduction="10000"/>
          </a:bodyPr>
          <a:lstStyle/>
          <a:p>
            <a:pPr>
              <a:spcAft>
                <a:spcPts val="450"/>
              </a:spcAft>
            </a:pPr>
            <a:fld id="{D5C60FE1-EE80-4B1A-9C12-C67EA0656CFC}" type="slidenum">
              <a:rPr lang="en-AU">
                <a:solidFill>
                  <a:srgbClr val="FFFFFF"/>
                </a:solidFill>
              </a:rPr>
              <a:pPr>
                <a:spcAft>
                  <a:spcPts val="450"/>
                </a:spcAft>
              </a:pPr>
              <a:t>10</a:t>
            </a:fld>
            <a:endParaRPr lang="en-AU" dirty="0">
              <a:solidFill>
                <a:srgbClr val="FFFFFF"/>
              </a:solidFill>
            </a:endParaRPr>
          </a:p>
        </p:txBody>
      </p:sp>
    </p:spTree>
    <p:extLst>
      <p:ext uri="{BB962C8B-B14F-4D97-AF65-F5344CB8AC3E}">
        <p14:creationId xmlns:p14="http://schemas.microsoft.com/office/powerpoint/2010/main" val="3178691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2052" descr="Front steps and columns of a majestic city building">
            <a:extLst>
              <a:ext uri="{FF2B5EF4-FFF2-40B4-BE49-F238E27FC236}">
                <a16:creationId xmlns:a16="http://schemas.microsoft.com/office/drawing/2014/main" id="{5B85F8EA-5F9F-9934-98CF-7AFABB04CD10}"/>
              </a:ext>
            </a:extLst>
          </p:cNvPr>
          <p:cNvPicPr>
            <a:picLocks noChangeAspect="1"/>
          </p:cNvPicPr>
          <p:nvPr/>
        </p:nvPicPr>
        <p:blipFill rotWithShape="1">
          <a:blip r:embed="rId3"/>
          <a:srcRect r="15617" b="-1"/>
          <a:stretch/>
        </p:blipFill>
        <p:spPr>
          <a:xfrm>
            <a:off x="5395668" y="1266306"/>
            <a:ext cx="3726165" cy="2947564"/>
          </a:xfrm>
          <a:prstGeom prst="rect">
            <a:avLst/>
          </a:prstGeom>
        </p:spPr>
      </p:pic>
      <p:sp>
        <p:nvSpPr>
          <p:cNvPr id="5" name="Slide Number Placeholder 3"/>
          <p:cNvSpPr>
            <a:spLocks noGrp="1"/>
          </p:cNvSpPr>
          <p:nvPr>
            <p:ph type="sldNum" sz="quarter" idx="12"/>
          </p:nvPr>
        </p:nvSpPr>
        <p:spPr>
          <a:xfrm>
            <a:off x="6808280" y="5624513"/>
            <a:ext cx="2057400" cy="273844"/>
          </a:xfrm>
        </p:spPr>
        <p:txBody>
          <a:bodyPr vert="horz" lIns="68580" tIns="34290" rIns="68580" bIns="34290" rtlCol="0" anchor="ctr">
            <a:normAutofit/>
          </a:bodyPr>
          <a:lstStyle/>
          <a:p>
            <a:pPr>
              <a:spcAft>
                <a:spcPts val="450"/>
              </a:spcAft>
              <a:defRPr/>
            </a:pPr>
            <a:fld id="{B1A2A379-5D80-48E4-93F8-547F41EB1B6F}" type="slidenum">
              <a:rPr lang="en-US">
                <a:solidFill>
                  <a:schemeClr val="bg1"/>
                </a:solidFill>
                <a:latin typeface="Calibri" panose="020F0502020204030204"/>
              </a:rPr>
              <a:pPr>
                <a:spcAft>
                  <a:spcPts val="450"/>
                </a:spcAft>
                <a:defRPr/>
              </a:pPr>
              <a:t>11</a:t>
            </a:fld>
            <a:endParaRPr lang="en-US" dirty="0">
              <a:solidFill>
                <a:schemeClr val="bg1"/>
              </a:solidFill>
              <a:latin typeface="Calibri" panose="020F0502020204030204"/>
            </a:endParaRPr>
          </a:p>
        </p:txBody>
      </p:sp>
      <p:sp>
        <p:nvSpPr>
          <p:cNvPr id="2050" name="Rectangle 2"/>
          <p:cNvSpPr>
            <a:spLocks noGrp="1" noChangeArrowheads="1"/>
          </p:cNvSpPr>
          <p:nvPr>
            <p:ph type="ctrTitle" idx="4294967295"/>
          </p:nvPr>
        </p:nvSpPr>
        <p:spPr>
          <a:xfrm>
            <a:off x="0" y="391102"/>
            <a:ext cx="8763000" cy="473075"/>
          </a:xfrm>
        </p:spPr>
        <p:txBody>
          <a:bodyPr vert="horz" lIns="68580" tIns="34290" rIns="68580" bIns="34290" rtlCol="0" anchor="b" anchorCtr="1">
            <a:noAutofit/>
          </a:bodyPr>
          <a:lstStyle/>
          <a:p>
            <a:pPr marL="628650" indent="-628650">
              <a:defRPr/>
            </a:pPr>
            <a:r>
              <a:rPr lang="en-US" sz="2800" b="1" dirty="0"/>
              <a:t>Economies (and societies) as systems of power</a:t>
            </a:r>
          </a:p>
        </p:txBody>
      </p:sp>
      <p:sp>
        <p:nvSpPr>
          <p:cNvPr id="2051" name="Rectangle 3"/>
          <p:cNvSpPr>
            <a:spLocks noGrp="1" noChangeArrowheads="1"/>
          </p:cNvSpPr>
          <p:nvPr>
            <p:ph type="subTitle" idx="4294967295"/>
          </p:nvPr>
        </p:nvSpPr>
        <p:spPr>
          <a:xfrm>
            <a:off x="0" y="1219200"/>
            <a:ext cx="5094288" cy="4678363"/>
          </a:xfrm>
        </p:spPr>
        <p:txBody>
          <a:bodyPr vert="horz" lIns="68580" tIns="34290" rIns="68580" bIns="34290" rtlCol="0" anchor="t">
            <a:normAutofit fontScale="92500"/>
          </a:bodyPr>
          <a:lstStyle/>
          <a:p>
            <a:pPr marL="457200">
              <a:defRPr/>
            </a:pPr>
            <a:r>
              <a:rPr lang="en-US" sz="2400" dirty="0"/>
              <a:t>Economy made of institutions (rules) </a:t>
            </a:r>
          </a:p>
          <a:p>
            <a:pPr marL="457200">
              <a:defRPr/>
            </a:pPr>
            <a:r>
              <a:rPr lang="en-US" sz="2400" dirty="0"/>
              <a:t>Rules channel and reflect power</a:t>
            </a:r>
          </a:p>
          <a:p>
            <a:pPr marL="457200">
              <a:defRPr/>
            </a:pPr>
            <a:r>
              <a:rPr lang="en-US" sz="2400" dirty="0"/>
              <a:t>Therefore, economy is a </a:t>
            </a:r>
            <a:r>
              <a:rPr lang="en-US" sz="2400" dirty="0">
                <a:sym typeface="Wingdings"/>
              </a:rPr>
              <a:t>system of power (not just a system of markets)</a:t>
            </a:r>
            <a:endParaRPr lang="en-US" sz="2400" dirty="0"/>
          </a:p>
          <a:p>
            <a:pPr marL="457200">
              <a:defRPr/>
            </a:pPr>
            <a:r>
              <a:rPr lang="en-US" sz="2400" dirty="0"/>
              <a:t>Changes to institutions will often upset the ‘institutional truce’ – the balance of power</a:t>
            </a:r>
          </a:p>
          <a:p>
            <a:pPr marL="457200">
              <a:defRPr/>
            </a:pPr>
            <a:r>
              <a:rPr lang="en-US" sz="2400" dirty="0"/>
              <a:t>Institutional changes will often be channeled down existing dykes of self-interest. </a:t>
            </a:r>
          </a:p>
          <a:p>
            <a:pPr marL="457200">
              <a:defRPr/>
            </a:pPr>
            <a:r>
              <a:rPr lang="en-US" sz="2400" dirty="0"/>
              <a:t>Most bad situations/institutions are good for somebody (Joan Robinson)</a:t>
            </a:r>
          </a:p>
          <a:p>
            <a:pPr marL="285750" indent="0">
              <a:buNone/>
              <a:defRPr/>
            </a:pPr>
            <a:r>
              <a:rPr lang="en-US" sz="975" dirty="0"/>
              <a:t>	</a:t>
            </a:r>
          </a:p>
        </p:txBody>
      </p:sp>
      <p:pic>
        <p:nvPicPr>
          <p:cNvPr id="3" name="Picture 2" descr="A blue and white cover with text&#10;&#10;Description automatically generated">
            <a:extLst>
              <a:ext uri="{FF2B5EF4-FFF2-40B4-BE49-F238E27FC236}">
                <a16:creationId xmlns:a16="http://schemas.microsoft.com/office/drawing/2014/main" id="{70A273D9-ECE7-D93F-43F9-A0935395A1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2675079"/>
            <a:ext cx="2743200" cy="3930085"/>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57F1E-7CA6-45F1-9B5A-5FFE85EEF19B}"/>
              </a:ext>
            </a:extLst>
          </p:cNvPr>
          <p:cNvSpPr>
            <a:spLocks noGrp="1"/>
          </p:cNvSpPr>
          <p:nvPr>
            <p:ph type="title"/>
          </p:nvPr>
        </p:nvSpPr>
        <p:spPr>
          <a:xfrm>
            <a:off x="304800" y="0"/>
            <a:ext cx="5181600" cy="846051"/>
          </a:xfrm>
        </p:spPr>
        <p:txBody>
          <a:bodyPr anchor="ctr">
            <a:normAutofit fontScale="90000"/>
          </a:bodyPr>
          <a:lstStyle/>
          <a:p>
            <a:r>
              <a:rPr lang="en-GB" sz="2775" b="1" dirty="0">
                <a:latin typeface="Calibri" panose="020F0502020204030204" pitchFamily="34" charset="0"/>
                <a:cs typeface="Calibri" panose="020F0502020204030204" pitchFamily="34" charset="0"/>
              </a:rPr>
              <a:t>Institutionalist take on</a:t>
            </a:r>
            <a:r>
              <a:rPr lang="en-GB" sz="2775" b="1" dirty="0"/>
              <a:t> markets (1)</a:t>
            </a:r>
            <a:endParaRPr lang="en-AU" sz="2775" b="1" dirty="0"/>
          </a:p>
        </p:txBody>
      </p:sp>
      <p:sp>
        <p:nvSpPr>
          <p:cNvPr id="3" name="Content Placeholder 2">
            <a:extLst>
              <a:ext uri="{FF2B5EF4-FFF2-40B4-BE49-F238E27FC236}">
                <a16:creationId xmlns:a16="http://schemas.microsoft.com/office/drawing/2014/main" id="{12EB66A2-00AB-4482-A99A-6660C2628175}"/>
              </a:ext>
            </a:extLst>
          </p:cNvPr>
          <p:cNvSpPr>
            <a:spLocks noGrp="1"/>
          </p:cNvSpPr>
          <p:nvPr>
            <p:ph idx="1"/>
          </p:nvPr>
        </p:nvSpPr>
        <p:spPr>
          <a:xfrm>
            <a:off x="229034" y="846051"/>
            <a:ext cx="4814761" cy="5437650"/>
          </a:xfrm>
        </p:spPr>
        <p:txBody>
          <a:bodyPr anchor="ctr">
            <a:normAutofit fontScale="92500"/>
          </a:bodyPr>
          <a:lstStyle/>
          <a:p>
            <a:r>
              <a:rPr lang="en-AU" sz="2400" dirty="0">
                <a:latin typeface="Calibri" panose="020F0502020204030204" pitchFamily="34" charset="0"/>
                <a:ea typeface="Times New Roman" panose="02020603050405020304" pitchFamily="18" charset="0"/>
                <a:cs typeface="Calibri" panose="020F0502020204030204" pitchFamily="34" charset="0"/>
              </a:rPr>
              <a:t>Recap: in economics textbooks markets usually float in abstract/platonic space without reference to other institutions, </a:t>
            </a:r>
            <a:r>
              <a:rPr lang="en-AU" sz="2400" i="1" dirty="0">
                <a:latin typeface="Calibri" panose="020F0502020204030204" pitchFamily="34" charset="0"/>
                <a:ea typeface="Times New Roman" panose="02020603050405020304" pitchFamily="18" charset="0"/>
                <a:cs typeface="Calibri" panose="020F0502020204030204" pitchFamily="34" charset="0"/>
              </a:rPr>
              <a:t>but studying markets without reference to institutions is like studying the movement of blood without reference to the body </a:t>
            </a:r>
            <a:r>
              <a:rPr lang="en-AU" sz="2400" dirty="0">
                <a:latin typeface="Calibri" panose="020F0502020204030204" pitchFamily="34" charset="0"/>
                <a:ea typeface="Times New Roman" panose="02020603050405020304" pitchFamily="18" charset="0"/>
                <a:cs typeface="Calibri" panose="020F0502020204030204" pitchFamily="34" charset="0"/>
              </a:rPr>
              <a:t>(Coase 1984)</a:t>
            </a:r>
          </a:p>
          <a:p>
            <a:r>
              <a:rPr lang="en-AU" sz="2400" dirty="0">
                <a:latin typeface="Calibri" panose="020F0502020204030204" pitchFamily="34" charset="0"/>
                <a:ea typeface="Times New Roman" panose="02020603050405020304" pitchFamily="18" charset="0"/>
                <a:cs typeface="Calibri" panose="020F0502020204030204" pitchFamily="34" charset="0"/>
              </a:rPr>
              <a:t>The market is “political device to achieve certain outcomes, conferring relative benefits on some and costs on others in both political and economic terms; it is, in essence, a political institution that plays a crucial role in structuring society and international politics” (Underhill 1994 p.19). </a:t>
            </a:r>
          </a:p>
          <a:p>
            <a:endParaRPr lang="en-AU" sz="1275" dirty="0">
              <a:latin typeface="Arial" panose="020B0604020202020204" pitchFamily="34" charset="0"/>
              <a:ea typeface="Times New Roman" panose="02020603050405020304" pitchFamily="18" charset="0"/>
              <a:cs typeface="Times New Roman" panose="02020603050405020304" pitchFamily="18" charset="0"/>
            </a:endParaRPr>
          </a:p>
          <a:p>
            <a:endParaRPr lang="en-AU" sz="1275" dirty="0"/>
          </a:p>
        </p:txBody>
      </p:sp>
      <p:sp>
        <p:nvSpPr>
          <p:cNvPr id="5" name="Slide Number Placeholder 4">
            <a:extLst>
              <a:ext uri="{FF2B5EF4-FFF2-40B4-BE49-F238E27FC236}">
                <a16:creationId xmlns:a16="http://schemas.microsoft.com/office/drawing/2014/main" id="{F7FF1C19-ECCA-490B-A29D-DDE51A66C485}"/>
              </a:ext>
            </a:extLst>
          </p:cNvPr>
          <p:cNvSpPr>
            <a:spLocks noGrp="1"/>
          </p:cNvSpPr>
          <p:nvPr>
            <p:ph type="sldNum" sz="quarter" idx="12"/>
          </p:nvPr>
        </p:nvSpPr>
        <p:spPr>
          <a:xfrm>
            <a:off x="7038803" y="5726430"/>
            <a:ext cx="791787" cy="273844"/>
          </a:xfrm>
        </p:spPr>
        <p:txBody>
          <a:bodyPr>
            <a:normAutofit lnSpcReduction="10000"/>
          </a:bodyPr>
          <a:lstStyle/>
          <a:p>
            <a:pPr>
              <a:spcAft>
                <a:spcPts val="450"/>
              </a:spcAft>
              <a:defRPr/>
            </a:pPr>
            <a:fld id="{F1F934E9-2EDF-4289-9F28-9DC05CEACA02}" type="slidenum">
              <a:rPr lang="en-US"/>
              <a:pPr>
                <a:spcAft>
                  <a:spcPts val="450"/>
                </a:spcAft>
                <a:defRPr/>
              </a:pPr>
              <a:t>12</a:t>
            </a:fld>
            <a:endParaRPr lang="en-US" dirty="0"/>
          </a:p>
        </p:txBody>
      </p:sp>
      <p:pic>
        <p:nvPicPr>
          <p:cNvPr id="10" name="Picture 9" descr="Hands holding money and a key&#10;&#10;Description automatically generated">
            <a:extLst>
              <a:ext uri="{FF2B5EF4-FFF2-40B4-BE49-F238E27FC236}">
                <a16:creationId xmlns:a16="http://schemas.microsoft.com/office/drawing/2014/main" id="{A4B059AF-F15C-6E3E-B13A-71A5F4DED9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2568" y="1310619"/>
            <a:ext cx="3298075" cy="1855167"/>
          </a:xfrm>
          <a:prstGeom prst="rect">
            <a:avLst/>
          </a:prstGeom>
        </p:spPr>
      </p:pic>
      <p:pic>
        <p:nvPicPr>
          <p:cNvPr id="8" name="Picture 7" descr="A person and person holding an orange&#10;&#10;Description automatically generated">
            <a:extLst>
              <a:ext uri="{FF2B5EF4-FFF2-40B4-BE49-F238E27FC236}">
                <a16:creationId xmlns:a16="http://schemas.microsoft.com/office/drawing/2014/main" id="{7C6C6655-2D14-CE06-6685-86BBE38649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5219" y="3638171"/>
            <a:ext cx="2211372" cy="1889067"/>
          </a:xfrm>
          <a:prstGeom prst="rect">
            <a:avLst/>
          </a:prstGeom>
        </p:spPr>
      </p:pic>
    </p:spTree>
    <p:extLst>
      <p:ext uri="{BB962C8B-B14F-4D97-AF65-F5344CB8AC3E}">
        <p14:creationId xmlns:p14="http://schemas.microsoft.com/office/powerpoint/2010/main" val="1179362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1FAB-1C32-4247-897B-B23E0C6CDDC7}"/>
              </a:ext>
            </a:extLst>
          </p:cNvPr>
          <p:cNvSpPr>
            <a:spLocks noGrp="1"/>
          </p:cNvSpPr>
          <p:nvPr>
            <p:ph type="title"/>
          </p:nvPr>
        </p:nvSpPr>
        <p:spPr>
          <a:xfrm>
            <a:off x="328087" y="76200"/>
            <a:ext cx="5119559" cy="846051"/>
          </a:xfrm>
        </p:spPr>
        <p:txBody>
          <a:bodyPr anchor="ctr">
            <a:normAutofit fontScale="90000"/>
          </a:bodyPr>
          <a:lstStyle/>
          <a:p>
            <a:r>
              <a:rPr lang="en-GB" sz="2775" b="1" dirty="0"/>
              <a:t>Institutionalist take on markets (2)	</a:t>
            </a:r>
            <a:endParaRPr lang="en-AU" sz="2775" b="1" dirty="0"/>
          </a:p>
        </p:txBody>
      </p:sp>
      <p:sp>
        <p:nvSpPr>
          <p:cNvPr id="3" name="Content Placeholder 2">
            <a:extLst>
              <a:ext uri="{FF2B5EF4-FFF2-40B4-BE49-F238E27FC236}">
                <a16:creationId xmlns:a16="http://schemas.microsoft.com/office/drawing/2014/main" id="{6F12DF29-5C37-4299-BB48-DA5663939749}"/>
              </a:ext>
            </a:extLst>
          </p:cNvPr>
          <p:cNvSpPr>
            <a:spLocks noGrp="1"/>
          </p:cNvSpPr>
          <p:nvPr>
            <p:ph idx="1"/>
          </p:nvPr>
        </p:nvSpPr>
        <p:spPr>
          <a:xfrm>
            <a:off x="228600" y="838200"/>
            <a:ext cx="5119560" cy="5867400"/>
          </a:xfrm>
        </p:spPr>
        <p:txBody>
          <a:bodyPr anchor="ctr">
            <a:noAutofit/>
          </a:bodyPr>
          <a:lstStyle/>
          <a:p>
            <a:r>
              <a:rPr lang="en-GB" sz="1800" dirty="0"/>
              <a:t>Some socialists, see markets as inherently tied to capitalism and thus inherently problematic </a:t>
            </a:r>
          </a:p>
          <a:p>
            <a:r>
              <a:rPr lang="en-GB" sz="1800" dirty="0"/>
              <a:t>Institutionalist take is not so much - yes or no’, or markets – for or against, but markets - when and how?’</a:t>
            </a:r>
          </a:p>
          <a:p>
            <a:r>
              <a:rPr lang="en-GB" sz="1800" dirty="0"/>
              <a:t>Considerable focus on getting the  institutions around markets to work for the social benefit.  </a:t>
            </a:r>
          </a:p>
          <a:p>
            <a:r>
              <a:rPr lang="en-GB" sz="1800" dirty="0"/>
              <a:t>No fixed answer: Technological and social facts on the ground always need to be taken into account - </a:t>
            </a:r>
            <a:r>
              <a:rPr lang="en-GB" sz="1800" b="1" dirty="0"/>
              <a:t>context always matters</a:t>
            </a:r>
          </a:p>
          <a:p>
            <a:r>
              <a:rPr lang="en-GB" sz="1800" dirty="0"/>
              <a:t>Key questions are whether you are able to put the supporting institutions in place and whether they can be maintained (or adapted) over time in order to promote the social, economic and environmental good. </a:t>
            </a:r>
          </a:p>
          <a:p>
            <a:r>
              <a:rPr lang="en-GB" sz="1800" dirty="0"/>
              <a:t>Not also that a pro-market position is not necessarily capitalist given theoretical and real-world systems of market socialism. </a:t>
            </a:r>
          </a:p>
          <a:p>
            <a:r>
              <a:rPr lang="en-GB" sz="1800" dirty="0"/>
              <a:t>All economies are </a:t>
            </a:r>
            <a:r>
              <a:rPr lang="en-GB" sz="1800" i="1" dirty="0"/>
              <a:t>hybrids</a:t>
            </a:r>
            <a:r>
              <a:rPr lang="en-GB" sz="1800" dirty="0"/>
              <a:t> of social governance, state governance and market governance  </a:t>
            </a:r>
          </a:p>
        </p:txBody>
      </p:sp>
      <p:sp>
        <p:nvSpPr>
          <p:cNvPr id="5" name="Slide Number Placeholder 4">
            <a:extLst>
              <a:ext uri="{FF2B5EF4-FFF2-40B4-BE49-F238E27FC236}">
                <a16:creationId xmlns:a16="http://schemas.microsoft.com/office/drawing/2014/main" id="{DC80CD7D-EBEE-4D8F-8675-549CD98F1C5C}"/>
              </a:ext>
            </a:extLst>
          </p:cNvPr>
          <p:cNvSpPr>
            <a:spLocks noGrp="1"/>
          </p:cNvSpPr>
          <p:nvPr>
            <p:ph type="sldNum" sz="quarter" idx="12"/>
          </p:nvPr>
        </p:nvSpPr>
        <p:spPr>
          <a:xfrm>
            <a:off x="7038803" y="5726430"/>
            <a:ext cx="791787" cy="273844"/>
          </a:xfrm>
        </p:spPr>
        <p:txBody>
          <a:bodyPr>
            <a:normAutofit lnSpcReduction="10000"/>
          </a:bodyPr>
          <a:lstStyle/>
          <a:p>
            <a:pPr>
              <a:spcAft>
                <a:spcPts val="450"/>
              </a:spcAft>
              <a:defRPr/>
            </a:pPr>
            <a:fld id="{F1F934E9-2EDF-4289-9F28-9DC05CEACA02}" type="slidenum">
              <a:rPr lang="en-US" smtClean="0"/>
              <a:pPr>
                <a:spcAft>
                  <a:spcPts val="450"/>
                </a:spcAft>
                <a:defRPr/>
              </a:pPr>
              <a:t>13</a:t>
            </a:fld>
            <a:endParaRPr lang="en-US" dirty="0"/>
          </a:p>
        </p:txBody>
      </p:sp>
      <p:pic>
        <p:nvPicPr>
          <p:cNvPr id="6" name="Picture 5" descr="A person carrying a child in a field&#10;&#10;Description automatically generated">
            <a:extLst>
              <a:ext uri="{FF2B5EF4-FFF2-40B4-BE49-F238E27FC236}">
                <a16:creationId xmlns:a16="http://schemas.microsoft.com/office/drawing/2014/main" id="{DB2EE8BD-D780-25B6-5150-96CC98309438}"/>
              </a:ext>
            </a:extLst>
          </p:cNvPr>
          <p:cNvPicPr>
            <a:picLocks noChangeAspect="1"/>
          </p:cNvPicPr>
          <p:nvPr/>
        </p:nvPicPr>
        <p:blipFill rotWithShape="1">
          <a:blip r:embed="rId2">
            <a:extLst>
              <a:ext uri="{28A0092B-C50C-407E-A947-70E740481C1C}">
                <a14:useLocalDpi xmlns:a14="http://schemas.microsoft.com/office/drawing/2010/main" val="0"/>
              </a:ext>
            </a:extLst>
          </a:blip>
          <a:srcRect t="13766" b="12235"/>
          <a:stretch/>
        </p:blipFill>
        <p:spPr>
          <a:xfrm>
            <a:off x="5687569" y="207612"/>
            <a:ext cx="3142199" cy="3045991"/>
          </a:xfrm>
          <a:prstGeom prst="rect">
            <a:avLst/>
          </a:prstGeom>
        </p:spPr>
      </p:pic>
    </p:spTree>
    <p:extLst>
      <p:ext uri="{BB962C8B-B14F-4D97-AF65-F5344CB8AC3E}">
        <p14:creationId xmlns:p14="http://schemas.microsoft.com/office/powerpoint/2010/main" val="2919755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8F403FC-9268-4799-A4BD-28908FDB2278}"/>
              </a:ext>
            </a:extLst>
          </p:cNvPr>
          <p:cNvSpPr>
            <a:spLocks noGrp="1"/>
          </p:cNvSpPr>
          <p:nvPr>
            <p:ph type="title"/>
          </p:nvPr>
        </p:nvSpPr>
        <p:spPr>
          <a:xfrm>
            <a:off x="459486" y="548640"/>
            <a:ext cx="3602418" cy="1298446"/>
          </a:xfrm>
        </p:spPr>
        <p:txBody>
          <a:bodyPr>
            <a:normAutofit/>
          </a:bodyPr>
          <a:lstStyle/>
          <a:p>
            <a:r>
              <a:rPr lang="en-GB" sz="4100" dirty="0"/>
              <a:t>The State and Planning</a:t>
            </a:r>
            <a:endParaRPr lang="en-AU" sz="4100" dirty="0"/>
          </a:p>
        </p:txBody>
      </p:sp>
      <p:pic>
        <p:nvPicPr>
          <p:cNvPr id="5" name="Picture 4" descr="Parliament House, Canberra with a flag on top&#10;&#10;Description automatically generated">
            <a:extLst>
              <a:ext uri="{FF2B5EF4-FFF2-40B4-BE49-F238E27FC236}">
                <a16:creationId xmlns:a16="http://schemas.microsoft.com/office/drawing/2014/main" id="{940284E7-1634-DDE5-B945-67D6B41D3395}"/>
              </a:ext>
            </a:extLst>
          </p:cNvPr>
          <p:cNvPicPr>
            <a:picLocks noChangeAspect="1"/>
          </p:cNvPicPr>
          <p:nvPr/>
        </p:nvPicPr>
        <p:blipFill rotWithShape="1">
          <a:blip r:embed="rId2">
            <a:extLst>
              <a:ext uri="{28A0092B-C50C-407E-A947-70E740481C1C}">
                <a14:useLocalDpi xmlns:a14="http://schemas.microsoft.com/office/drawing/2010/main" val="0"/>
              </a:ext>
            </a:extLst>
          </a:blip>
          <a:srcRect l="23062" r="28912"/>
          <a:stretch>
            <a:fillRect/>
          </a:stretch>
        </p:blipFill>
        <p:spPr>
          <a:xfrm>
            <a:off x="548640" y="2011679"/>
            <a:ext cx="3513264" cy="4297680"/>
          </a:xfrm>
          <a:prstGeom prst="rect">
            <a:avLst/>
          </a:prstGeom>
        </p:spPr>
      </p:pic>
      <p:sp>
        <p:nvSpPr>
          <p:cNvPr id="3" name="Content Placeholder 2">
            <a:extLst>
              <a:ext uri="{FF2B5EF4-FFF2-40B4-BE49-F238E27FC236}">
                <a16:creationId xmlns:a16="http://schemas.microsoft.com/office/drawing/2014/main" id="{BB77BDAE-F3E9-4467-AAC7-74567731CE50}"/>
              </a:ext>
            </a:extLst>
          </p:cNvPr>
          <p:cNvSpPr>
            <a:spLocks noGrp="1"/>
          </p:cNvSpPr>
          <p:nvPr>
            <p:ph idx="1"/>
          </p:nvPr>
        </p:nvSpPr>
        <p:spPr>
          <a:xfrm>
            <a:off x="4521390" y="548637"/>
            <a:ext cx="4546410" cy="6156963"/>
          </a:xfrm>
        </p:spPr>
        <p:txBody>
          <a:bodyPr>
            <a:normAutofit fontScale="70000" lnSpcReduction="20000"/>
          </a:bodyPr>
          <a:lstStyle/>
          <a:p>
            <a:pPr>
              <a:lnSpc>
                <a:spcPct val="120000"/>
              </a:lnSpc>
            </a:pPr>
            <a:r>
              <a:rPr lang="en-GB" sz="2400" dirty="0"/>
              <a:t>“In a properly designed system, planning and markets do not contradict each other”. </a:t>
            </a:r>
          </a:p>
          <a:p>
            <a:pPr>
              <a:lnSpc>
                <a:spcPct val="120000"/>
              </a:lnSpc>
            </a:pPr>
            <a:r>
              <a:rPr lang="en-GB" sz="2400" dirty="0"/>
              <a:t>“They are not mutually exclusive. Rather, the choice of one or another for any particular problem is a matter of what works best for the purpose at hand”. </a:t>
            </a:r>
          </a:p>
          <a:p>
            <a:pPr>
              <a:lnSpc>
                <a:spcPct val="120000"/>
              </a:lnSpc>
            </a:pPr>
            <a:r>
              <a:rPr lang="en-GB" sz="2400" dirty="0"/>
              <a:t>“Planning, properly conceived, deals with the use of today’s resources to meet tomorrow’s needs. It specifically tackles issues markets cannot solve”.</a:t>
            </a:r>
          </a:p>
          <a:p>
            <a:pPr>
              <a:lnSpc>
                <a:spcPct val="120000"/>
              </a:lnSpc>
            </a:pPr>
            <a:r>
              <a:rPr lang="en-GB" sz="2400" dirty="0"/>
              <a:t>“A country that does not have a public planning system simply turns that function over to a network of private enterprise—domestic or foreign—which then becomes the true seat of economic power. And that is why the struggle over planning is, and remains, such a sensitive issue: it is a struggle over power” (James Galbraith 2009).  </a:t>
            </a:r>
            <a:br>
              <a:rPr lang="en-GB" sz="1600" dirty="0"/>
            </a:br>
            <a:br>
              <a:rPr lang="en-GB" sz="1600" dirty="0"/>
            </a:br>
            <a:br>
              <a:rPr lang="en-GB" sz="1600" dirty="0"/>
            </a:br>
            <a:r>
              <a:rPr lang="en-GB" sz="1600" dirty="0"/>
              <a:t> </a:t>
            </a:r>
            <a:br>
              <a:rPr lang="en-GB" sz="1600" dirty="0"/>
            </a:br>
            <a:r>
              <a:rPr lang="en-GB" sz="1600" dirty="0"/>
              <a:t> </a:t>
            </a:r>
            <a:endParaRPr lang="en-AU" sz="1600" dirty="0"/>
          </a:p>
        </p:txBody>
      </p:sp>
    </p:spTree>
    <p:extLst>
      <p:ext uri="{BB962C8B-B14F-4D97-AF65-F5344CB8AC3E}">
        <p14:creationId xmlns:p14="http://schemas.microsoft.com/office/powerpoint/2010/main" val="3628624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C1F92-1FC9-8DE5-3ADA-786ED1F23927}"/>
              </a:ext>
            </a:extLst>
          </p:cNvPr>
          <p:cNvSpPr>
            <a:spLocks noGrp="1"/>
          </p:cNvSpPr>
          <p:nvPr>
            <p:ph type="title"/>
          </p:nvPr>
        </p:nvSpPr>
        <p:spPr>
          <a:xfrm>
            <a:off x="303212" y="-152400"/>
            <a:ext cx="7620000" cy="919238"/>
          </a:xfrm>
        </p:spPr>
        <p:txBody>
          <a:bodyPr anchor="b">
            <a:normAutofit/>
          </a:bodyPr>
          <a:lstStyle/>
          <a:p>
            <a:r>
              <a:rPr lang="en-GB" sz="2850" dirty="0"/>
              <a:t>Elinor Ostrom: Beyond Markets and States</a:t>
            </a:r>
            <a:endParaRPr lang="en-AU" sz="2850" dirty="0"/>
          </a:p>
        </p:txBody>
      </p:sp>
      <p:sp>
        <p:nvSpPr>
          <p:cNvPr id="11" name="Content Placeholder 10">
            <a:extLst>
              <a:ext uri="{FF2B5EF4-FFF2-40B4-BE49-F238E27FC236}">
                <a16:creationId xmlns:a16="http://schemas.microsoft.com/office/drawing/2014/main" id="{3857FE57-55FA-B42E-72F2-A4EA40F31102}"/>
              </a:ext>
            </a:extLst>
          </p:cNvPr>
          <p:cNvSpPr>
            <a:spLocks noGrp="1"/>
          </p:cNvSpPr>
          <p:nvPr>
            <p:ph idx="1"/>
          </p:nvPr>
        </p:nvSpPr>
        <p:spPr>
          <a:xfrm>
            <a:off x="457200" y="959642"/>
            <a:ext cx="5257800" cy="5669757"/>
          </a:xfrm>
        </p:spPr>
        <p:txBody>
          <a:bodyPr>
            <a:normAutofit fontScale="92500" lnSpcReduction="10000"/>
          </a:bodyPr>
          <a:lstStyle/>
          <a:p>
            <a:r>
              <a:rPr lang="en-AU" sz="2400" kern="100" dirty="0">
                <a:latin typeface="Calibri" panose="020F0502020204030204" pitchFamily="34" charset="0"/>
                <a:ea typeface="Calibri" panose="020F0502020204030204" pitchFamily="34" charset="0"/>
                <a:cs typeface="Times New Roman" panose="02020603050405020304" pitchFamily="18" charset="0"/>
              </a:rPr>
              <a:t>The government is supposed to have the responsibility, the will and the power to restructure society in whatever way maximizes social welfare….Private individuals, in contrast, are credited with little or no ability to solve collective problems among themselves. this makes for a distorted view of </a:t>
            </a:r>
            <a:r>
              <a:rPr lang="en-AU" sz="2400" i="1" u="sng" kern="100" dirty="0">
                <a:latin typeface="Calibri" panose="020F0502020204030204" pitchFamily="34" charset="0"/>
                <a:ea typeface="Calibri" panose="020F0502020204030204" pitchFamily="34" charset="0"/>
                <a:cs typeface="Times New Roman" panose="02020603050405020304" pitchFamily="18" charset="0"/>
              </a:rPr>
              <a:t>some</a:t>
            </a:r>
            <a:r>
              <a:rPr lang="en-AU" sz="2400" kern="100" dirty="0">
                <a:latin typeface="Calibri" panose="020F0502020204030204" pitchFamily="34" charset="0"/>
                <a:ea typeface="Calibri" panose="020F0502020204030204" pitchFamily="34" charset="0"/>
                <a:cs typeface="Times New Roman" panose="02020603050405020304" pitchFamily="18" charset="0"/>
              </a:rPr>
              <a:t> important economic and political issues (Sugden cited by Ostrom 2009 p.417 emphasis added). </a:t>
            </a:r>
            <a:endParaRPr lang="en-AU" sz="2400" kern="100" dirty="0">
              <a:latin typeface="Consolas" panose="020B0609020204030204" pitchFamily="49" charset="0"/>
              <a:ea typeface="Calibri" panose="020F0502020204030204" pitchFamily="34" charset="0"/>
              <a:cs typeface="Times New Roman" panose="02020603050405020304" pitchFamily="18" charset="0"/>
            </a:endParaRPr>
          </a:p>
          <a:p>
            <a:r>
              <a:rPr lang="en-US" sz="2400" dirty="0"/>
              <a:t>Some collective problems can and should be managed mainly at the local level mainly via informal institutions</a:t>
            </a:r>
          </a:p>
          <a:p>
            <a:r>
              <a:rPr lang="en-US" sz="2400" dirty="0"/>
              <a:t>See for example ‘Who Should Govern Nature’ </a:t>
            </a:r>
            <a:r>
              <a:rPr lang="en-US" sz="2400" dirty="0">
                <a:hlinkClick r:id="rId2"/>
              </a:rPr>
              <a:t>https://www.youtube.com/watch?v=vT99LqJaTeI&amp;t=120s</a:t>
            </a:r>
            <a:endParaRPr lang="en-US" sz="2400" dirty="0"/>
          </a:p>
          <a:p>
            <a:r>
              <a:rPr lang="en-US" sz="2400" dirty="0"/>
              <a:t> </a:t>
            </a:r>
          </a:p>
        </p:txBody>
      </p:sp>
      <p:sp>
        <p:nvSpPr>
          <p:cNvPr id="5" name="Slide Number Placeholder 4">
            <a:extLst>
              <a:ext uri="{FF2B5EF4-FFF2-40B4-BE49-F238E27FC236}">
                <a16:creationId xmlns:a16="http://schemas.microsoft.com/office/drawing/2014/main" id="{5853F942-F603-D5F3-5FEA-7F6245B7A9DB}"/>
              </a:ext>
            </a:extLst>
          </p:cNvPr>
          <p:cNvSpPr>
            <a:spLocks noGrp="1"/>
          </p:cNvSpPr>
          <p:nvPr>
            <p:ph type="sldNum" sz="quarter" idx="12"/>
          </p:nvPr>
        </p:nvSpPr>
        <p:spPr>
          <a:xfrm>
            <a:off x="6977269" y="5624513"/>
            <a:ext cx="1538081" cy="273844"/>
          </a:xfrm>
        </p:spPr>
        <p:txBody>
          <a:bodyPr>
            <a:normAutofit lnSpcReduction="10000"/>
          </a:bodyPr>
          <a:lstStyle/>
          <a:p>
            <a:pPr>
              <a:spcAft>
                <a:spcPts val="450"/>
              </a:spcAft>
            </a:pPr>
            <a:fld id="{D5C60FE1-EE80-4B1A-9C12-C67EA0656CFC}" type="slidenum">
              <a:rPr lang="en-AU">
                <a:solidFill>
                  <a:srgbClr val="FFFFFF"/>
                </a:solidFill>
              </a:rPr>
              <a:pPr>
                <a:spcAft>
                  <a:spcPts val="450"/>
                </a:spcAft>
              </a:pPr>
              <a:t>15</a:t>
            </a:fld>
            <a:endParaRPr lang="en-AU" dirty="0">
              <a:solidFill>
                <a:srgbClr val="FFFFFF"/>
              </a:solidFill>
            </a:endParaRPr>
          </a:p>
        </p:txBody>
      </p:sp>
      <p:pic>
        <p:nvPicPr>
          <p:cNvPr id="7" name="Content Placeholder 6" descr="A person speaking into a microphone&#10;&#10;Description automatically generated">
            <a:extLst>
              <a:ext uri="{FF2B5EF4-FFF2-40B4-BE49-F238E27FC236}">
                <a16:creationId xmlns:a16="http://schemas.microsoft.com/office/drawing/2014/main" id="{AB62E5CC-49D5-5F38-ACA4-44A7649B027B}"/>
              </a:ext>
            </a:extLst>
          </p:cNvPr>
          <p:cNvPicPr>
            <a:picLocks noChangeAspect="1"/>
          </p:cNvPicPr>
          <p:nvPr/>
        </p:nvPicPr>
        <p:blipFill rotWithShape="1">
          <a:blip r:embed="rId3">
            <a:extLst>
              <a:ext uri="{28A0092B-C50C-407E-A947-70E740481C1C}">
                <a14:useLocalDpi xmlns:a14="http://schemas.microsoft.com/office/drawing/2010/main" val="0"/>
              </a:ext>
            </a:extLst>
          </a:blip>
          <a:srcRect l="19493" r="18742" b="-2"/>
          <a:stretch/>
        </p:blipFill>
        <p:spPr>
          <a:xfrm>
            <a:off x="5867400" y="959643"/>
            <a:ext cx="3048000" cy="3688870"/>
          </a:xfrm>
          <a:prstGeom prst="rect">
            <a:avLst/>
          </a:prstGeom>
        </p:spPr>
      </p:pic>
      <p:sp>
        <p:nvSpPr>
          <p:cNvPr id="3" name="TextBox 2">
            <a:extLst>
              <a:ext uri="{FF2B5EF4-FFF2-40B4-BE49-F238E27FC236}">
                <a16:creationId xmlns:a16="http://schemas.microsoft.com/office/drawing/2014/main" id="{B666F5E5-DB50-B507-7E2B-D3C6378EF646}"/>
              </a:ext>
            </a:extLst>
          </p:cNvPr>
          <p:cNvSpPr txBox="1"/>
          <p:nvPr/>
        </p:nvSpPr>
        <p:spPr>
          <a:xfrm>
            <a:off x="5875713" y="4662368"/>
            <a:ext cx="2667000" cy="923330"/>
          </a:xfrm>
          <a:prstGeom prst="rect">
            <a:avLst/>
          </a:prstGeom>
          <a:noFill/>
        </p:spPr>
        <p:txBody>
          <a:bodyPr wrap="square" rtlCol="0">
            <a:spAutoFit/>
          </a:bodyPr>
          <a:lstStyle/>
          <a:p>
            <a:r>
              <a:rPr lang="en-US" dirty="0"/>
              <a:t>Elinor Ostrom: Institutional Political Economist</a:t>
            </a:r>
          </a:p>
        </p:txBody>
      </p:sp>
    </p:spTree>
    <p:extLst>
      <p:ext uri="{BB962C8B-B14F-4D97-AF65-F5344CB8AC3E}">
        <p14:creationId xmlns:p14="http://schemas.microsoft.com/office/powerpoint/2010/main" val="2644891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457950" y="5624513"/>
            <a:ext cx="2057400" cy="273844"/>
          </a:xfrm>
        </p:spPr>
        <p:txBody>
          <a:bodyPr vert="horz" lIns="68580" tIns="34290" rIns="68580" bIns="34290" rtlCol="0" anchor="ctr">
            <a:normAutofit/>
          </a:bodyPr>
          <a:lstStyle/>
          <a:p>
            <a:pPr>
              <a:spcAft>
                <a:spcPts val="450"/>
              </a:spcAft>
            </a:pPr>
            <a:fld id="{54FC7C1E-07CD-42EA-8BA8-F371EE688154}" type="slidenum">
              <a:rPr lang="en-US">
                <a:solidFill>
                  <a:schemeClr val="bg1">
                    <a:lumMod val="50000"/>
                  </a:schemeClr>
                </a:solidFill>
              </a:rPr>
              <a:pPr>
                <a:spcAft>
                  <a:spcPts val="450"/>
                </a:spcAft>
              </a:pPr>
              <a:t>16</a:t>
            </a:fld>
            <a:endParaRPr lang="en-US" dirty="0">
              <a:solidFill>
                <a:schemeClr val="bg1">
                  <a:lumMod val="50000"/>
                </a:schemeClr>
              </a:solidFill>
            </a:endParaRPr>
          </a:p>
        </p:txBody>
      </p:sp>
      <p:sp>
        <p:nvSpPr>
          <p:cNvPr id="2050" name="Rectangle 2"/>
          <p:cNvSpPr>
            <a:spLocks noGrp="1" noChangeArrowheads="1"/>
          </p:cNvSpPr>
          <p:nvPr>
            <p:ph type="ctrTitle" idx="4294967295"/>
          </p:nvPr>
        </p:nvSpPr>
        <p:spPr>
          <a:xfrm>
            <a:off x="304800" y="228600"/>
            <a:ext cx="4014788" cy="604838"/>
          </a:xfrm>
        </p:spPr>
        <p:txBody>
          <a:bodyPr vert="horz" lIns="68580" tIns="34290" rIns="68580" bIns="34290" rtlCol="0" anchor="b" anchorCtr="1">
            <a:normAutofit fontScale="90000"/>
          </a:bodyPr>
          <a:lstStyle/>
          <a:p>
            <a:pPr marL="628650" indent="-628650">
              <a:defRPr/>
            </a:pPr>
            <a:r>
              <a:rPr lang="en-US" sz="3750" b="1" dirty="0"/>
              <a:t>Approach to analysis</a:t>
            </a:r>
          </a:p>
        </p:txBody>
      </p:sp>
      <p:sp>
        <p:nvSpPr>
          <p:cNvPr id="2051" name="Rectangle 3"/>
          <p:cNvSpPr>
            <a:spLocks noGrp="1" noChangeArrowheads="1"/>
          </p:cNvSpPr>
          <p:nvPr>
            <p:ph type="subTitle" idx="4294967295"/>
          </p:nvPr>
        </p:nvSpPr>
        <p:spPr>
          <a:xfrm>
            <a:off x="347663" y="1030454"/>
            <a:ext cx="5367337" cy="5522745"/>
          </a:xfrm>
        </p:spPr>
        <p:txBody>
          <a:bodyPr vert="horz" lIns="68580" tIns="34290" rIns="68580" bIns="34290" rtlCol="0">
            <a:normAutofit/>
          </a:bodyPr>
          <a:lstStyle/>
          <a:p>
            <a:pPr marL="0" indent="0">
              <a:buNone/>
              <a:defRPr/>
            </a:pPr>
            <a:r>
              <a:rPr lang="en-US" dirty="0"/>
              <a:t>Methods are both qualitative and quantitative  </a:t>
            </a:r>
          </a:p>
          <a:p>
            <a:pPr marL="0" indent="0">
              <a:buNone/>
              <a:defRPr/>
            </a:pPr>
            <a:r>
              <a:rPr lang="en-US" dirty="0"/>
              <a:t>Idiographic rather than nomothetic - context </a:t>
            </a:r>
            <a:r>
              <a:rPr lang="en-US" u="sng" dirty="0"/>
              <a:t>really</a:t>
            </a:r>
            <a:r>
              <a:rPr lang="en-US" dirty="0"/>
              <a:t> matters</a:t>
            </a:r>
          </a:p>
          <a:p>
            <a:pPr marL="0" indent="0">
              <a:buNone/>
              <a:defRPr/>
            </a:pPr>
            <a:r>
              <a:rPr lang="en-US" dirty="0"/>
              <a:t>Rejection ahistorical, asocial, aspatial analysis </a:t>
            </a:r>
          </a:p>
          <a:p>
            <a:pPr marL="0" indent="0">
              <a:buNone/>
              <a:defRPr/>
            </a:pPr>
            <a:r>
              <a:rPr lang="en-US" dirty="0"/>
              <a:t>Epistemology is more empirical than rationalist in nature. </a:t>
            </a:r>
          </a:p>
        </p:txBody>
      </p:sp>
      <p:pic>
        <p:nvPicPr>
          <p:cNvPr id="5" name="Picture 4" descr="statistic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854" y="3033584"/>
            <a:ext cx="2556091" cy="2198238"/>
          </a:xfrm>
          <a:prstGeom prst="rect">
            <a:avLst/>
          </a:prstGeom>
        </p:spPr>
      </p:pic>
      <p:pic>
        <p:nvPicPr>
          <p:cNvPr id="3" name="Picture 2" descr="interview.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3158" y="933319"/>
            <a:ext cx="2329481" cy="1739346"/>
          </a:xfrm>
          <a:prstGeom prst="rect">
            <a:avLst/>
          </a:prstGeom>
        </p:spPr>
      </p:pic>
      <p:cxnSp>
        <p:nvCxnSpPr>
          <p:cNvPr id="23557" name="AutoShape 4"/>
          <p:cNvCxnSpPr>
            <a:cxnSpLocks noChangeShapeType="1"/>
            <a:stCxn id="2051" idx="2"/>
            <a:endCxn id="2051" idx="2"/>
          </p:cNvCxnSpPr>
          <p:nvPr/>
        </p:nvCxnSpPr>
        <p:spPr bwMode="auto">
          <a:xfrm>
            <a:off x="3031332" y="6553199"/>
            <a:ext cx="0" cy="0"/>
          </a:xfrm>
          <a:prstGeom prst="straightConnector1">
            <a:avLst/>
          </a:prstGeom>
          <a:noFill/>
          <a:ln w="9525">
            <a:solidFill>
              <a:schemeClr val="tx1"/>
            </a:solidFill>
            <a:round/>
            <a:headEnd type="triangle" w="med" len="med"/>
            <a:tailEnd type="triangle" w="med" len="med"/>
          </a:ln>
        </p:spPr>
      </p:cxn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6457950" y="5624512"/>
            <a:ext cx="2057400" cy="273844"/>
          </a:xfrm>
        </p:spPr>
        <p:txBody>
          <a:bodyPr vert="horz" lIns="68580" tIns="34290" rIns="68580" bIns="34290" rtlCol="0" anchor="ctr">
            <a:normAutofit/>
          </a:bodyPr>
          <a:lstStyle/>
          <a:p>
            <a:pPr>
              <a:spcAft>
                <a:spcPts val="450"/>
              </a:spcAft>
            </a:pPr>
            <a:fld id="{E0A5F3D3-8CE7-4B67-A554-4E5FFE340938}" type="slidenum">
              <a:rPr lang="en-US">
                <a:solidFill>
                  <a:srgbClr val="FFFFFF"/>
                </a:solidFill>
              </a:rPr>
              <a:pPr>
                <a:spcAft>
                  <a:spcPts val="450"/>
                </a:spcAft>
              </a:pPr>
              <a:t>17</a:t>
            </a:fld>
            <a:endParaRPr lang="en-US" dirty="0">
              <a:solidFill>
                <a:srgbClr val="FFFFFF"/>
              </a:solidFill>
            </a:endParaRPr>
          </a:p>
        </p:txBody>
      </p:sp>
      <p:sp>
        <p:nvSpPr>
          <p:cNvPr id="2050" name="Rectangle 2"/>
          <p:cNvSpPr>
            <a:spLocks noGrp="1" noChangeArrowheads="1"/>
          </p:cNvSpPr>
          <p:nvPr>
            <p:ph type="ctrTitle" idx="4294967295"/>
          </p:nvPr>
        </p:nvSpPr>
        <p:spPr>
          <a:xfrm>
            <a:off x="152400" y="228600"/>
            <a:ext cx="5334000" cy="995362"/>
          </a:xfrm>
        </p:spPr>
        <p:txBody>
          <a:bodyPr vert="horz" lIns="68580" tIns="34290" rIns="68580" bIns="34290" rtlCol="0" anchor="ctr" anchorCtr="1">
            <a:normAutofit fontScale="90000"/>
          </a:bodyPr>
          <a:lstStyle/>
          <a:p>
            <a:pPr marL="628650" indent="-628650">
              <a:defRPr/>
            </a:pPr>
            <a:r>
              <a:rPr lang="en-US" b="1" kern="1200" dirty="0">
                <a:solidFill>
                  <a:schemeClr val="tx1"/>
                </a:solidFill>
                <a:latin typeface="+mj-lt"/>
                <a:ea typeface="+mj-ea"/>
                <a:cs typeface="+mj-cs"/>
              </a:rPr>
              <a:t>Agency versus Structure </a:t>
            </a:r>
          </a:p>
        </p:txBody>
      </p:sp>
      <p:sp>
        <p:nvSpPr>
          <p:cNvPr id="2051" name="Rectangle 3"/>
          <p:cNvSpPr>
            <a:spLocks noGrp="1" noChangeArrowheads="1"/>
          </p:cNvSpPr>
          <p:nvPr>
            <p:ph type="subTitle" idx="4294967295"/>
          </p:nvPr>
        </p:nvSpPr>
        <p:spPr>
          <a:xfrm>
            <a:off x="228600" y="1186555"/>
            <a:ext cx="5105400" cy="5442845"/>
          </a:xfrm>
        </p:spPr>
        <p:txBody>
          <a:bodyPr vert="horz" lIns="68580" tIns="34290" rIns="68580" bIns="34290" rtlCol="0">
            <a:normAutofit/>
          </a:bodyPr>
          <a:lstStyle/>
          <a:p>
            <a:pPr marL="0">
              <a:defRPr/>
            </a:pPr>
            <a:r>
              <a:rPr lang="en-US" dirty="0"/>
              <a:t>Structure = existing institutions of society significantly determine much behaviour</a:t>
            </a:r>
          </a:p>
          <a:p>
            <a:pPr marL="0">
              <a:defRPr/>
            </a:pPr>
            <a:r>
              <a:rPr lang="en-US" dirty="0"/>
              <a:t>Agency = our own choices and actions determine behaviour, and also institutional structure</a:t>
            </a:r>
            <a:br>
              <a:rPr lang="en-US" dirty="0"/>
            </a:br>
            <a:endParaRPr lang="en-US" dirty="0"/>
          </a:p>
          <a:p>
            <a:pPr marL="342900" lvl="1">
              <a:defRPr/>
            </a:pPr>
            <a:r>
              <a:rPr lang="en-US" dirty="0"/>
              <a:t>Which should given priority in social explanation?</a:t>
            </a:r>
          </a:p>
          <a:p>
            <a:pPr marL="342900" lvl="1">
              <a:defRPr/>
            </a:pPr>
            <a:r>
              <a:rPr lang="en-US" dirty="0"/>
              <a:t>Different schools of thought and different ideologies differ on this question. </a:t>
            </a:r>
          </a:p>
          <a:p>
            <a:pPr marL="342900" lvl="1">
              <a:defRPr/>
            </a:pPr>
            <a:r>
              <a:rPr lang="en-US" dirty="0"/>
              <a:t>What is the relationship between the two types of causation? </a:t>
            </a:r>
          </a:p>
          <a:p>
            <a:pPr marL="0">
              <a:defRPr/>
            </a:pPr>
            <a:endParaRPr lang="en-US" dirty="0"/>
          </a:p>
          <a:p>
            <a:pPr marL="0">
              <a:defRPr/>
            </a:pPr>
            <a:endParaRPr lang="en-US" dirty="0"/>
          </a:p>
          <a:p>
            <a:pPr marL="0">
              <a:defRPr/>
            </a:pPr>
            <a:endParaRPr lang="en-US" dirty="0"/>
          </a:p>
        </p:txBody>
      </p:sp>
      <p:pic>
        <p:nvPicPr>
          <p:cNvPr id="4" name="Picture 3" descr="puppet_on_a_string.jpg"/>
          <p:cNvPicPr>
            <a:picLocks noChangeAspect="1"/>
          </p:cNvPicPr>
          <p:nvPr/>
        </p:nvPicPr>
        <p:blipFill rotWithShape="1">
          <a:blip r:embed="rId3">
            <a:extLst>
              <a:ext uri="{28A0092B-C50C-407E-A947-70E740481C1C}">
                <a14:useLocalDpi xmlns:a14="http://schemas.microsoft.com/office/drawing/2010/main" val="0"/>
              </a:ext>
            </a:extLst>
          </a:blip>
          <a:srcRect t="17047" b="14137"/>
          <a:stretch/>
        </p:blipFill>
        <p:spPr>
          <a:xfrm>
            <a:off x="5920293" y="2903047"/>
            <a:ext cx="3218056" cy="3097703"/>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pic>
        <p:nvPicPr>
          <p:cNvPr id="3" name="Picture 2" descr="A silhouette of a person with her arms up&#10;&#10;Description automatically generated">
            <a:extLst>
              <a:ext uri="{FF2B5EF4-FFF2-40B4-BE49-F238E27FC236}">
                <a16:creationId xmlns:a16="http://schemas.microsoft.com/office/drawing/2014/main" id="{06F87B4F-62D0-808F-28E4-99EF476AB9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5246" y="539830"/>
            <a:ext cx="3123715" cy="1952322"/>
          </a:xfrm>
          <a:prstGeom prst="rect">
            <a:avLst/>
          </a:prstGeom>
        </p:spPr>
      </p:pic>
      <p:sp>
        <p:nvSpPr>
          <p:cNvPr id="7" name="TextBox 6">
            <a:extLst>
              <a:ext uri="{FF2B5EF4-FFF2-40B4-BE49-F238E27FC236}">
                <a16:creationId xmlns:a16="http://schemas.microsoft.com/office/drawing/2014/main" id="{3B1DBAB4-2FED-656E-9CFF-75ACB8E05AC7}"/>
              </a:ext>
            </a:extLst>
          </p:cNvPr>
          <p:cNvSpPr txBox="1"/>
          <p:nvPr/>
        </p:nvSpPr>
        <p:spPr>
          <a:xfrm>
            <a:off x="6509301" y="2477432"/>
            <a:ext cx="678584" cy="300082"/>
          </a:xfrm>
          <a:prstGeom prst="rect">
            <a:avLst/>
          </a:prstGeom>
          <a:noFill/>
        </p:spPr>
        <p:txBody>
          <a:bodyPr wrap="none" rtlCol="0">
            <a:spAutoFit/>
          </a:bodyPr>
          <a:lstStyle/>
          <a:p>
            <a:r>
              <a:rPr lang="en-GB" sz="1350" dirty="0"/>
              <a:t>agency</a:t>
            </a:r>
            <a:endParaRPr lang="en-AU" sz="1350" dirty="0"/>
          </a:p>
        </p:txBody>
      </p:sp>
      <p:sp>
        <p:nvSpPr>
          <p:cNvPr id="9" name="TextBox 8">
            <a:extLst>
              <a:ext uri="{FF2B5EF4-FFF2-40B4-BE49-F238E27FC236}">
                <a16:creationId xmlns:a16="http://schemas.microsoft.com/office/drawing/2014/main" id="{623EE188-B5ED-7C30-997B-3B814F81DAE0}"/>
              </a:ext>
            </a:extLst>
          </p:cNvPr>
          <p:cNvSpPr txBox="1"/>
          <p:nvPr/>
        </p:nvSpPr>
        <p:spPr>
          <a:xfrm>
            <a:off x="5176942" y="4705406"/>
            <a:ext cx="856608" cy="300082"/>
          </a:xfrm>
          <a:prstGeom prst="rect">
            <a:avLst/>
          </a:prstGeom>
          <a:noFill/>
        </p:spPr>
        <p:txBody>
          <a:bodyPr wrap="square">
            <a:spAutoFit/>
          </a:bodyPr>
          <a:lstStyle/>
          <a:p>
            <a:r>
              <a:rPr lang="en-US" sz="1350" b="1" dirty="0">
                <a:latin typeface="+mj-lt"/>
                <a:ea typeface="+mj-ea"/>
                <a:cs typeface="+mj-cs"/>
              </a:rPr>
              <a:t>Structure</a:t>
            </a:r>
            <a:endParaRPr lang="en-AU" sz="1350" dirty="0"/>
          </a:p>
        </p:txBody>
      </p:sp>
    </p:spTree>
    <p:extLst>
      <p:ext uri="{BB962C8B-B14F-4D97-AF65-F5344CB8AC3E}">
        <p14:creationId xmlns:p14="http://schemas.microsoft.com/office/powerpoint/2010/main" val="164376653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DBB48E-7200-4021-8D30-0391B6CFA82D}"/>
              </a:ext>
            </a:extLst>
          </p:cNvPr>
          <p:cNvSpPr txBox="1"/>
          <p:nvPr/>
        </p:nvSpPr>
        <p:spPr>
          <a:xfrm>
            <a:off x="304800" y="152400"/>
            <a:ext cx="8458200" cy="846051"/>
          </a:xfrm>
          <a:prstGeom prst="rect">
            <a:avLst/>
          </a:prstGeom>
        </p:spPr>
        <p:txBody>
          <a:bodyPr vert="horz" lIns="68580" tIns="34290" rIns="68580" bIns="34290" rtlCol="0" anchor="ctr">
            <a:normAutofit/>
          </a:bodyPr>
          <a:lstStyle/>
          <a:p>
            <a:pPr>
              <a:lnSpc>
                <a:spcPct val="90000"/>
              </a:lnSpc>
              <a:spcBef>
                <a:spcPct val="0"/>
              </a:spcBef>
              <a:spcAft>
                <a:spcPts val="450"/>
              </a:spcAft>
            </a:pPr>
            <a:r>
              <a:rPr lang="en-US" sz="2775" b="1" dirty="0">
                <a:latin typeface="+mj-lt"/>
                <a:ea typeface="+mj-ea"/>
                <a:cs typeface="+mj-cs"/>
              </a:rPr>
              <a:t>Methodological Interactionism </a:t>
            </a:r>
          </a:p>
        </p:txBody>
      </p:sp>
      <p:sp>
        <p:nvSpPr>
          <p:cNvPr id="11" name="Slide Number Placeholder 3"/>
          <p:cNvSpPr>
            <a:spLocks noGrp="1"/>
          </p:cNvSpPr>
          <p:nvPr>
            <p:ph type="sldNum" sz="quarter" idx="12"/>
          </p:nvPr>
        </p:nvSpPr>
        <p:spPr>
          <a:xfrm>
            <a:off x="7038803" y="5726430"/>
            <a:ext cx="791787" cy="273844"/>
          </a:xfrm>
        </p:spPr>
        <p:txBody>
          <a:bodyPr vert="horz" lIns="68580" tIns="34290" rIns="68580" bIns="34290" rtlCol="0" anchor="ctr">
            <a:normAutofit/>
          </a:bodyPr>
          <a:lstStyle/>
          <a:p>
            <a:pPr>
              <a:spcAft>
                <a:spcPts val="450"/>
              </a:spcAft>
            </a:pPr>
            <a:fld id="{208E71AD-832B-44BA-8ACA-2AF1A84368C6}" type="slidenum">
              <a:rPr lang="en-US"/>
              <a:pPr>
                <a:spcAft>
                  <a:spcPts val="450"/>
                </a:spcAft>
              </a:pPr>
              <a:t>18</a:t>
            </a:fld>
            <a:endParaRPr lang="en-US" dirty="0"/>
          </a:p>
        </p:txBody>
      </p:sp>
      <p:sp>
        <p:nvSpPr>
          <p:cNvPr id="2051" name="Rectangle 3"/>
          <p:cNvSpPr>
            <a:spLocks noGrp="1" noChangeArrowheads="1"/>
          </p:cNvSpPr>
          <p:nvPr>
            <p:ph type="subTitle" idx="4294967295"/>
          </p:nvPr>
        </p:nvSpPr>
        <p:spPr>
          <a:xfrm>
            <a:off x="304800" y="998450"/>
            <a:ext cx="6096000" cy="5707149"/>
          </a:xfrm>
        </p:spPr>
        <p:txBody>
          <a:bodyPr vert="horz" lIns="68580" tIns="34290" rIns="68580" bIns="34290" rtlCol="0" anchor="ctr">
            <a:noAutofit/>
          </a:bodyPr>
          <a:lstStyle/>
          <a:p>
            <a:pPr marL="457200">
              <a:defRPr/>
            </a:pPr>
            <a:r>
              <a:rPr lang="en-US" sz="2400" dirty="0">
                <a:sym typeface="Wingdings" pitchFamily="2" charset="2"/>
              </a:rPr>
              <a:t>In institutionalism structure and agency co-determine one another. As a consequence:</a:t>
            </a:r>
          </a:p>
          <a:p>
            <a:pPr indent="0">
              <a:buNone/>
              <a:defRPr/>
            </a:pPr>
            <a:endParaRPr lang="en-US" sz="2400" dirty="0">
              <a:sym typeface="Wingdings" pitchFamily="2" charset="2"/>
            </a:endParaRPr>
          </a:p>
          <a:p>
            <a:pPr marL="757238" lvl="1">
              <a:defRPr/>
            </a:pPr>
            <a:r>
              <a:rPr lang="en-US" b="1" dirty="0">
                <a:sym typeface="Wingdings" pitchFamily="2" charset="2"/>
              </a:rPr>
              <a:t>History</a:t>
            </a:r>
            <a:r>
              <a:rPr lang="en-US" dirty="0">
                <a:sym typeface="Wingdings" pitchFamily="2" charset="2"/>
              </a:rPr>
              <a:t> becomes important</a:t>
            </a:r>
          </a:p>
          <a:p>
            <a:pPr marL="757238" lvl="1">
              <a:defRPr/>
            </a:pPr>
            <a:r>
              <a:rPr lang="en-US" b="1" dirty="0">
                <a:sym typeface="Wingdings" pitchFamily="2" charset="2"/>
              </a:rPr>
              <a:t>Context</a:t>
            </a:r>
            <a:r>
              <a:rPr lang="en-US" dirty="0">
                <a:sym typeface="Wingdings" pitchFamily="2" charset="2"/>
              </a:rPr>
              <a:t> becomes important</a:t>
            </a:r>
          </a:p>
          <a:p>
            <a:pPr marL="457200">
              <a:defRPr/>
            </a:pPr>
            <a:r>
              <a:rPr lang="en-US" sz="2400" dirty="0">
                <a:sym typeface="Wingdings" pitchFamily="2" charset="2"/>
              </a:rPr>
              <a:t>Rejection of </a:t>
            </a:r>
            <a:r>
              <a:rPr lang="en-US" sz="2400" b="1" dirty="0">
                <a:sym typeface="Wingdings" pitchFamily="2" charset="2"/>
              </a:rPr>
              <a:t>methodological individualism </a:t>
            </a:r>
            <a:r>
              <a:rPr lang="en-US" sz="2400" dirty="0">
                <a:sym typeface="Wingdings" pitchFamily="2" charset="2"/>
              </a:rPr>
              <a:t>(where rejects any downward reconstitutive causation from society to individual)</a:t>
            </a:r>
          </a:p>
          <a:p>
            <a:pPr marL="457200">
              <a:defRPr/>
            </a:pPr>
            <a:r>
              <a:rPr lang="en-US" sz="2400" dirty="0">
                <a:sym typeface="Wingdings" pitchFamily="2" charset="2"/>
              </a:rPr>
              <a:t>Rejection of </a:t>
            </a:r>
            <a:r>
              <a:rPr lang="en-US" sz="2400" b="1" dirty="0">
                <a:sym typeface="Wingdings" pitchFamily="2" charset="2"/>
              </a:rPr>
              <a:t>methodological collectivism </a:t>
            </a:r>
            <a:r>
              <a:rPr lang="en-US" sz="2400" dirty="0">
                <a:sym typeface="Wingdings" pitchFamily="2" charset="2"/>
              </a:rPr>
              <a:t>(where individuals actions and thoughts are totally determined by society)</a:t>
            </a:r>
          </a:p>
        </p:txBody>
      </p:sp>
      <p:pic>
        <p:nvPicPr>
          <p:cNvPr id="4" name="Picture 3" descr="up and down arrow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0990" y="1905000"/>
            <a:ext cx="2286043" cy="1189417"/>
          </a:xfrm>
          <a:prstGeom prst="rect">
            <a:avLst/>
          </a:prstGeom>
        </p:spPr>
      </p:pic>
      <p:pic>
        <p:nvPicPr>
          <p:cNvPr id="3" name="Picture 2" descr="vicious circle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4304" y="3559621"/>
            <a:ext cx="1889067" cy="1889067"/>
          </a:xfrm>
          <a:prstGeom prst="rect">
            <a:avLst/>
          </a:prstGeom>
        </p:spPr>
      </p:pic>
      <p:cxnSp>
        <p:nvCxnSpPr>
          <p:cNvPr id="22533" name="AutoShape 6"/>
          <p:cNvCxnSpPr>
            <a:cxnSpLocks noChangeShapeType="1"/>
            <a:stCxn id="2051" idx="2"/>
            <a:endCxn id="2051" idx="2"/>
          </p:cNvCxnSpPr>
          <p:nvPr/>
        </p:nvCxnSpPr>
        <p:spPr bwMode="auto">
          <a:xfrm>
            <a:off x="3352800" y="6705599"/>
            <a:ext cx="0" cy="0"/>
          </a:xfrm>
          <a:prstGeom prst="straightConnector1">
            <a:avLst/>
          </a:prstGeom>
          <a:noFill/>
          <a:ln w="9525">
            <a:solidFill>
              <a:schemeClr val="tx1"/>
            </a:solidFill>
            <a:round/>
            <a:headEnd type="triangle" w="med" len="med"/>
            <a:tailEnd type="triangle" w="med" len="med"/>
          </a:ln>
        </p:spPr>
      </p:cxn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9135-B882-6FC4-B668-04E6E3388EB7}"/>
              </a:ext>
            </a:extLst>
          </p:cNvPr>
          <p:cNvSpPr>
            <a:spLocks noGrp="1"/>
          </p:cNvSpPr>
          <p:nvPr>
            <p:ph type="title"/>
          </p:nvPr>
        </p:nvSpPr>
        <p:spPr>
          <a:xfrm>
            <a:off x="606483" y="101348"/>
            <a:ext cx="8240627" cy="854074"/>
          </a:xfrm>
        </p:spPr>
        <p:txBody>
          <a:bodyPr/>
          <a:lstStyle/>
          <a:p>
            <a:r>
              <a:rPr lang="en-US" dirty="0"/>
              <a:t>Importance of History and Context </a:t>
            </a:r>
          </a:p>
        </p:txBody>
      </p:sp>
      <p:pic>
        <p:nvPicPr>
          <p:cNvPr id="7" name="Content Placeholder 6" descr="A close-up of a typewriter&#10;&#10;AI-generated content may be incorrect.">
            <a:extLst>
              <a:ext uri="{FF2B5EF4-FFF2-40B4-BE49-F238E27FC236}">
                <a16:creationId xmlns:a16="http://schemas.microsoft.com/office/drawing/2014/main" id="{D8DFE545-3FCD-88CF-171E-99B84C21BA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0803" y="836649"/>
            <a:ext cx="2697077" cy="2821049"/>
          </a:xfrm>
        </p:spPr>
      </p:pic>
      <p:sp>
        <p:nvSpPr>
          <p:cNvPr id="5" name="Slide Number Placeholder 4">
            <a:extLst>
              <a:ext uri="{FF2B5EF4-FFF2-40B4-BE49-F238E27FC236}">
                <a16:creationId xmlns:a16="http://schemas.microsoft.com/office/drawing/2014/main" id="{C4C2F6FA-D305-724E-090D-EF62B7BDCD7E}"/>
              </a:ext>
            </a:extLst>
          </p:cNvPr>
          <p:cNvSpPr>
            <a:spLocks noGrp="1"/>
          </p:cNvSpPr>
          <p:nvPr>
            <p:ph type="sldNum" sz="quarter" idx="12"/>
          </p:nvPr>
        </p:nvSpPr>
        <p:spPr/>
        <p:txBody>
          <a:bodyPr/>
          <a:lstStyle/>
          <a:p>
            <a:fld id="{D5C60FE1-EE80-4B1A-9C12-C67EA0656CFC}" type="slidenum">
              <a:rPr lang="en-AU" smtClean="0"/>
              <a:t>19</a:t>
            </a:fld>
            <a:endParaRPr lang="en-AU" dirty="0"/>
          </a:p>
        </p:txBody>
      </p:sp>
      <p:sp>
        <p:nvSpPr>
          <p:cNvPr id="8" name="TextBox 7">
            <a:extLst>
              <a:ext uri="{FF2B5EF4-FFF2-40B4-BE49-F238E27FC236}">
                <a16:creationId xmlns:a16="http://schemas.microsoft.com/office/drawing/2014/main" id="{FD519FC9-749F-7951-D6EB-44B4B8CA446D}"/>
              </a:ext>
            </a:extLst>
          </p:cNvPr>
          <p:cNvSpPr txBox="1"/>
          <p:nvPr/>
        </p:nvSpPr>
        <p:spPr>
          <a:xfrm>
            <a:off x="73158" y="1295400"/>
            <a:ext cx="5042498" cy="1661993"/>
          </a:xfrm>
          <a:prstGeom prst="rect">
            <a:avLst/>
          </a:prstGeom>
          <a:noFill/>
        </p:spPr>
        <p:txBody>
          <a:bodyPr wrap="square" rtlCol="0">
            <a:spAutoFit/>
          </a:bodyPr>
          <a:lstStyle/>
          <a:p>
            <a:r>
              <a:rPr lang="en-US" sz="2400" dirty="0"/>
              <a:t>Historical Lock-In (Path Dependence/Hysteresis)</a:t>
            </a:r>
          </a:p>
          <a:p>
            <a:endParaRPr lang="en-US" dirty="0"/>
          </a:p>
          <a:p>
            <a:endParaRPr lang="en-US" dirty="0"/>
          </a:p>
          <a:p>
            <a:endParaRPr lang="en-US" dirty="0"/>
          </a:p>
        </p:txBody>
      </p:sp>
      <p:sp>
        <p:nvSpPr>
          <p:cNvPr id="9" name="TextBox 8">
            <a:extLst>
              <a:ext uri="{FF2B5EF4-FFF2-40B4-BE49-F238E27FC236}">
                <a16:creationId xmlns:a16="http://schemas.microsoft.com/office/drawing/2014/main" id="{89D63161-D104-7E96-8A1F-28C4180EEEEF}"/>
              </a:ext>
            </a:extLst>
          </p:cNvPr>
          <p:cNvSpPr txBox="1"/>
          <p:nvPr/>
        </p:nvSpPr>
        <p:spPr>
          <a:xfrm>
            <a:off x="219402" y="2549867"/>
            <a:ext cx="5581440" cy="4154984"/>
          </a:xfrm>
          <a:prstGeom prst="rect">
            <a:avLst/>
          </a:prstGeom>
          <a:noFill/>
        </p:spPr>
        <p:txBody>
          <a:bodyPr wrap="square" rtlCol="0">
            <a:spAutoFit/>
          </a:bodyPr>
          <a:lstStyle/>
          <a:p>
            <a:r>
              <a:rPr lang="en-US" sz="2400" dirty="0"/>
              <a:t>Importance of Context – rejection of idiographic view of economics: ‘spread the truth, the laws of economics are like the laws of engineering, one set of laws works everywhere’ (Larry Summers)</a:t>
            </a:r>
          </a:p>
          <a:p>
            <a:endParaRPr lang="en-US" sz="2400" dirty="0"/>
          </a:p>
          <a:p>
            <a:r>
              <a:rPr lang="en-US" sz="2400" dirty="0"/>
              <a:t>Institutionalists long-standing focus on importance of history and context is in sync with (but broader than) recent critiques from those seeking to ‘decolonize economics’ </a:t>
            </a:r>
          </a:p>
        </p:txBody>
      </p:sp>
      <p:pic>
        <p:nvPicPr>
          <p:cNvPr id="11" name="Picture 10" descr="A book cover with a painting of a landscape&#10;&#10;AI-generated content may be incorrect.">
            <a:extLst>
              <a:ext uri="{FF2B5EF4-FFF2-40B4-BE49-F238E27FC236}">
                <a16:creationId xmlns:a16="http://schemas.microsoft.com/office/drawing/2014/main" id="{5FB4D49C-F0FC-BC9C-23B8-793961021226}"/>
              </a:ext>
            </a:extLst>
          </p:cNvPr>
          <p:cNvPicPr>
            <a:picLocks noChangeAspect="1"/>
          </p:cNvPicPr>
          <p:nvPr/>
        </p:nvPicPr>
        <p:blipFill>
          <a:blip r:embed="rId3">
            <a:extLst>
              <a:ext uri="{28A0092B-C50C-407E-A947-70E740481C1C}">
                <a14:useLocalDpi xmlns:a14="http://schemas.microsoft.com/office/drawing/2010/main" val="0"/>
              </a:ext>
            </a:extLst>
          </a:blip>
          <a:srcRect t="7778" b="8889"/>
          <a:stretch>
            <a:fillRect/>
          </a:stretch>
        </p:blipFill>
        <p:spPr>
          <a:xfrm>
            <a:off x="6428855" y="3796720"/>
            <a:ext cx="2340975" cy="2924756"/>
          </a:xfrm>
          <a:prstGeom prst="rect">
            <a:avLst/>
          </a:prstGeom>
        </p:spPr>
      </p:pic>
    </p:spTree>
    <p:extLst>
      <p:ext uri="{BB962C8B-B14F-4D97-AF65-F5344CB8AC3E}">
        <p14:creationId xmlns:p14="http://schemas.microsoft.com/office/powerpoint/2010/main" val="1704393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6457950" y="5624513"/>
            <a:ext cx="2057400" cy="273844"/>
          </a:xfrm>
        </p:spPr>
        <p:txBody>
          <a:bodyPr vert="horz" lIns="68580" tIns="34290" rIns="68580" bIns="34290" rtlCol="0" anchor="ctr">
            <a:normAutofit/>
          </a:bodyPr>
          <a:lstStyle/>
          <a:p>
            <a:pPr>
              <a:spcAft>
                <a:spcPts val="450"/>
              </a:spcAft>
            </a:pPr>
            <a:fld id="{1404CFD0-BBF5-4CB4-8895-6344037940C7}" type="slidenum">
              <a:rPr lang="en-US">
                <a:solidFill>
                  <a:schemeClr val="tx1">
                    <a:lumMod val="50000"/>
                    <a:lumOff val="50000"/>
                  </a:schemeClr>
                </a:solidFill>
              </a:rPr>
              <a:pPr>
                <a:spcAft>
                  <a:spcPts val="450"/>
                </a:spcAft>
              </a:pPr>
              <a:t>2</a:t>
            </a:fld>
            <a:endParaRPr lang="en-US" dirty="0">
              <a:solidFill>
                <a:schemeClr val="tx1">
                  <a:lumMod val="50000"/>
                  <a:lumOff val="50000"/>
                </a:schemeClr>
              </a:solidFill>
            </a:endParaRPr>
          </a:p>
        </p:txBody>
      </p:sp>
      <p:sp>
        <p:nvSpPr>
          <p:cNvPr id="2050" name="Rectangle 2"/>
          <p:cNvSpPr>
            <a:spLocks noGrp="1" noChangeArrowheads="1"/>
          </p:cNvSpPr>
          <p:nvPr>
            <p:ph type="ctrTitle" idx="4294967295"/>
          </p:nvPr>
        </p:nvSpPr>
        <p:spPr>
          <a:xfrm>
            <a:off x="187748" y="53445"/>
            <a:ext cx="3756668" cy="830263"/>
          </a:xfrm>
        </p:spPr>
        <p:txBody>
          <a:bodyPr vert="horz" lIns="68580" tIns="34290" rIns="68580" bIns="34290" rtlCol="0" anchor="ctr" anchorCtr="1">
            <a:normAutofit/>
          </a:bodyPr>
          <a:lstStyle/>
          <a:p>
            <a:pPr marL="628650" indent="-628650">
              <a:defRPr/>
            </a:pPr>
            <a:r>
              <a:rPr lang="en-US" sz="3200" b="1" dirty="0"/>
              <a:t>Institutions = Rules </a:t>
            </a:r>
          </a:p>
        </p:txBody>
      </p:sp>
      <p:sp>
        <p:nvSpPr>
          <p:cNvPr id="2051" name="Rectangle 3"/>
          <p:cNvSpPr>
            <a:spLocks noGrp="1" noChangeArrowheads="1"/>
          </p:cNvSpPr>
          <p:nvPr>
            <p:ph type="subTitle" idx="4294967295"/>
          </p:nvPr>
        </p:nvSpPr>
        <p:spPr>
          <a:xfrm>
            <a:off x="187748" y="996518"/>
            <a:ext cx="5168148" cy="5709082"/>
          </a:xfrm>
        </p:spPr>
        <p:txBody>
          <a:bodyPr vert="horz" lIns="68580" tIns="34290" rIns="68580" bIns="34290" rtlCol="0">
            <a:normAutofit/>
          </a:bodyPr>
          <a:lstStyle/>
          <a:p>
            <a:pPr>
              <a:defRPr/>
            </a:pPr>
            <a:r>
              <a:rPr lang="en-US" sz="2400" dirty="0"/>
              <a:t>Formal and informal rules of social and economic life </a:t>
            </a:r>
          </a:p>
          <a:p>
            <a:pPr>
              <a:defRPr/>
            </a:pPr>
            <a:r>
              <a:rPr lang="en-US" sz="2400" dirty="0"/>
              <a:t>E.g. Legal system, norms, routines, conventions, traditions, etiquette.</a:t>
            </a:r>
          </a:p>
          <a:p>
            <a:pPr>
              <a:defRPr/>
            </a:pPr>
            <a:r>
              <a:rPr lang="en-US" sz="2400" dirty="0"/>
              <a:t>Organisations are sets of institutions</a:t>
            </a:r>
          </a:p>
          <a:p>
            <a:pPr>
              <a:defRPr/>
            </a:pPr>
            <a:r>
              <a:rPr lang="en-US" sz="2400" dirty="0"/>
              <a:t>Institutions constrain (but also enable) thoughts and actions. </a:t>
            </a:r>
          </a:p>
          <a:p>
            <a:pPr>
              <a:defRPr/>
            </a:pPr>
            <a:r>
              <a:rPr lang="en-US" sz="2400" dirty="0"/>
              <a:t>Institutions often internalized within individuals via habits.</a:t>
            </a:r>
          </a:p>
          <a:p>
            <a:pPr>
              <a:defRPr/>
            </a:pPr>
            <a:r>
              <a:rPr lang="en-US" sz="2400" dirty="0"/>
              <a:t>Institutions often quite stable but also evolve over time.</a:t>
            </a:r>
          </a:p>
          <a:p>
            <a:pPr>
              <a:defRPr/>
            </a:pPr>
            <a:r>
              <a:rPr lang="en-US" sz="2400" dirty="0"/>
              <a:t>We make institutions (and habits), but they partly make us – ‘downward reconstitutive causation’ </a:t>
            </a:r>
          </a:p>
          <a:p>
            <a:pPr marL="0">
              <a:defRPr/>
            </a:pPr>
            <a:endParaRPr lang="en-US" sz="975" dirty="0"/>
          </a:p>
          <a:p>
            <a:pPr marL="0">
              <a:defRPr/>
            </a:pPr>
            <a:endParaRPr lang="en-US" sz="975" dirty="0"/>
          </a:p>
          <a:p>
            <a:pPr marL="0">
              <a:defRPr/>
            </a:pPr>
            <a:endParaRPr lang="en-US" sz="975" dirty="0"/>
          </a:p>
        </p:txBody>
      </p:sp>
      <p:pic>
        <p:nvPicPr>
          <p:cNvPr id="8" name="Picture 7" descr="A judge hitting a gavel&#10;&#10;Description automatically generated">
            <a:extLst>
              <a:ext uri="{FF2B5EF4-FFF2-40B4-BE49-F238E27FC236}">
                <a16:creationId xmlns:a16="http://schemas.microsoft.com/office/drawing/2014/main" id="{6113DC04-94D8-0C86-3AA9-0B50ED8A36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47" r="2091" b="3"/>
          <a:stretch/>
        </p:blipFill>
        <p:spPr>
          <a:xfrm>
            <a:off x="6995212" y="4766226"/>
            <a:ext cx="1825530" cy="1863174"/>
          </a:xfrm>
          <a:prstGeom prst="rect">
            <a:avLst/>
          </a:prstGeom>
        </p:spPr>
      </p:pic>
      <p:pic>
        <p:nvPicPr>
          <p:cNvPr id="2" name="Picture 1" descr="jail.jpg"/>
          <p:cNvPicPr>
            <a:picLocks noChangeAspect="1"/>
          </p:cNvPicPr>
          <p:nvPr/>
        </p:nvPicPr>
        <p:blipFill rotWithShape="1">
          <a:blip r:embed="rId4" cstate="print">
            <a:extLst>
              <a:ext uri="{28A0092B-C50C-407E-A947-70E740481C1C}">
                <a14:useLocalDpi xmlns:a14="http://schemas.microsoft.com/office/drawing/2010/main" val="0"/>
              </a:ext>
            </a:extLst>
          </a:blip>
          <a:srcRect l="6902" r="6016" b="4"/>
          <a:stretch/>
        </p:blipFill>
        <p:spPr>
          <a:xfrm>
            <a:off x="5661288" y="436711"/>
            <a:ext cx="1314780" cy="1483337"/>
          </a:xfrm>
          <a:prstGeom prst="rect">
            <a:avLst/>
          </a:prstGeom>
        </p:spPr>
      </p:pic>
      <p:pic>
        <p:nvPicPr>
          <p:cNvPr id="4" name="Picture 3" descr="mindcontrol.jpg"/>
          <p:cNvPicPr>
            <a:picLocks noChangeAspect="1"/>
          </p:cNvPicPr>
          <p:nvPr/>
        </p:nvPicPr>
        <p:blipFill rotWithShape="1">
          <a:blip r:embed="rId5" cstate="print">
            <a:extLst>
              <a:ext uri="{28A0092B-C50C-407E-A947-70E740481C1C}">
                <a14:useLocalDpi xmlns:a14="http://schemas.microsoft.com/office/drawing/2010/main" val="0"/>
              </a:ext>
            </a:extLst>
          </a:blip>
          <a:srcRect t="1105" r="-1" b="2357"/>
          <a:stretch/>
        </p:blipFill>
        <p:spPr>
          <a:xfrm>
            <a:off x="5415109" y="2057400"/>
            <a:ext cx="3647782" cy="2535452"/>
          </a:xfrm>
          <a:prstGeom prst="rect">
            <a:avLst/>
          </a:prstGeom>
        </p:spPr>
      </p:pic>
      <p:pic>
        <p:nvPicPr>
          <p:cNvPr id="10" name="Picture 9" descr="A group of speech bubbles with words&#10;&#10;Description automatically generated">
            <a:extLst>
              <a:ext uri="{FF2B5EF4-FFF2-40B4-BE49-F238E27FC236}">
                <a16:creationId xmlns:a16="http://schemas.microsoft.com/office/drawing/2014/main" id="{EF568CFC-F966-A2FE-3B48-21F959FA72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7404" y="400689"/>
            <a:ext cx="1483337" cy="1483337"/>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777991" y="5624513"/>
            <a:ext cx="2057400" cy="273844"/>
          </a:xfrm>
        </p:spPr>
        <p:txBody>
          <a:bodyPr vert="horz" lIns="68580" tIns="34290" rIns="68580" bIns="34290" rtlCol="0" anchor="ctr">
            <a:normAutofit/>
          </a:bodyPr>
          <a:lstStyle/>
          <a:p>
            <a:pPr>
              <a:spcAft>
                <a:spcPts val="450"/>
              </a:spcAft>
              <a:defRPr/>
            </a:pPr>
            <a:fld id="{9431C264-E08F-4FDC-90B1-25DF536DD018}" type="slidenum">
              <a:rPr lang="en-US">
                <a:solidFill>
                  <a:schemeClr val="bg1"/>
                </a:solidFill>
                <a:latin typeface="Calibri" panose="020F0502020204030204"/>
              </a:rPr>
              <a:pPr>
                <a:spcAft>
                  <a:spcPts val="450"/>
                </a:spcAft>
                <a:defRPr/>
              </a:pPr>
              <a:t>20</a:t>
            </a:fld>
            <a:endParaRPr lang="en-US" dirty="0">
              <a:solidFill>
                <a:schemeClr val="bg1"/>
              </a:solidFill>
              <a:latin typeface="Calibri" panose="020F0502020204030204"/>
            </a:endParaRPr>
          </a:p>
        </p:txBody>
      </p:sp>
      <p:sp>
        <p:nvSpPr>
          <p:cNvPr id="2050" name="Rectangle 2"/>
          <p:cNvSpPr>
            <a:spLocks noGrp="1" noChangeArrowheads="1"/>
          </p:cNvSpPr>
          <p:nvPr>
            <p:ph type="ctrTitle" idx="4294967295"/>
          </p:nvPr>
        </p:nvSpPr>
        <p:spPr>
          <a:xfrm>
            <a:off x="76200" y="152400"/>
            <a:ext cx="4038600" cy="815975"/>
          </a:xfrm>
        </p:spPr>
        <p:txBody>
          <a:bodyPr vert="horz" lIns="68580" tIns="34290" rIns="68580" bIns="34290" rtlCol="0" anchor="b" anchorCtr="1">
            <a:normAutofit/>
          </a:bodyPr>
          <a:lstStyle/>
          <a:p>
            <a:pPr marL="628650" indent="-628650">
              <a:defRPr/>
            </a:pPr>
            <a:r>
              <a:rPr lang="en-US" sz="2550" b="1" dirty="0"/>
              <a:t>Technology and Institutions</a:t>
            </a:r>
          </a:p>
        </p:txBody>
      </p:sp>
      <p:sp>
        <p:nvSpPr>
          <p:cNvPr id="2051" name="Rectangle 3"/>
          <p:cNvSpPr>
            <a:spLocks noGrp="1" noChangeArrowheads="1"/>
          </p:cNvSpPr>
          <p:nvPr>
            <p:ph type="subTitle" idx="4294967295"/>
          </p:nvPr>
        </p:nvSpPr>
        <p:spPr>
          <a:xfrm>
            <a:off x="152400" y="1143000"/>
            <a:ext cx="5029200" cy="5562600"/>
          </a:xfrm>
        </p:spPr>
        <p:txBody>
          <a:bodyPr vert="horz" lIns="68580" tIns="34290" rIns="68580" bIns="34290" rtlCol="0" anchor="t">
            <a:normAutofit/>
          </a:bodyPr>
          <a:lstStyle/>
          <a:p>
            <a:pPr>
              <a:spcBef>
                <a:spcPts val="0"/>
              </a:spcBef>
              <a:spcAft>
                <a:spcPts val="450"/>
              </a:spcAft>
              <a:defRPr/>
            </a:pPr>
            <a:r>
              <a:rPr lang="en-US" sz="2400" dirty="0"/>
              <a:t>Many institutions characterised by inertia.</a:t>
            </a:r>
          </a:p>
          <a:p>
            <a:pPr>
              <a:spcBef>
                <a:spcPts val="0"/>
              </a:spcBef>
              <a:spcAft>
                <a:spcPts val="450"/>
              </a:spcAft>
              <a:defRPr/>
            </a:pPr>
            <a:r>
              <a:rPr lang="en-US" sz="2400" dirty="0"/>
              <a:t>Technological progress is usually more dynamic </a:t>
            </a:r>
          </a:p>
          <a:p>
            <a:pPr>
              <a:spcBef>
                <a:spcPts val="0"/>
              </a:spcBef>
              <a:spcAft>
                <a:spcPts val="450"/>
              </a:spcAft>
              <a:defRPr/>
            </a:pPr>
            <a:r>
              <a:rPr lang="en-US" sz="2400" dirty="0"/>
              <a:t>This creates tension that often leads to creation of new or modified institutions</a:t>
            </a:r>
          </a:p>
          <a:p>
            <a:pPr>
              <a:spcBef>
                <a:spcPts val="0"/>
              </a:spcBef>
              <a:spcAft>
                <a:spcPts val="450"/>
              </a:spcAft>
              <a:defRPr/>
            </a:pPr>
            <a:r>
              <a:rPr lang="en-US" sz="2400" dirty="0"/>
              <a:t>Tension can be peaceful or conflictual, gradual or revolutionary</a:t>
            </a:r>
          </a:p>
          <a:p>
            <a:pPr>
              <a:spcBef>
                <a:spcPts val="0"/>
              </a:spcBef>
              <a:spcAft>
                <a:spcPts val="450"/>
              </a:spcAft>
              <a:defRPr/>
            </a:pPr>
            <a:r>
              <a:rPr lang="en-US" sz="2400" dirty="0"/>
              <a:t>Q. how will the </a:t>
            </a:r>
            <a:r>
              <a:rPr lang="en-US" sz="2400" i="1" dirty="0"/>
              <a:t>technology</a:t>
            </a:r>
            <a:r>
              <a:rPr lang="en-US" sz="2400" dirty="0"/>
              <a:t> of renewable energy impact current institutions?</a:t>
            </a:r>
          </a:p>
          <a:p>
            <a:pPr>
              <a:spcBef>
                <a:spcPts val="0"/>
              </a:spcBef>
              <a:spcAft>
                <a:spcPts val="450"/>
              </a:spcAft>
              <a:defRPr/>
            </a:pPr>
            <a:r>
              <a:rPr lang="en-US" sz="2400" dirty="0"/>
              <a:t>Q. How to current institutions impact on the technology of renewable energy?</a:t>
            </a:r>
          </a:p>
        </p:txBody>
      </p:sp>
      <p:pic>
        <p:nvPicPr>
          <p:cNvPr id="11" name="Picture 10" descr="luddites.jpg"/>
          <p:cNvPicPr>
            <a:picLocks noChangeAspect="1"/>
          </p:cNvPicPr>
          <p:nvPr/>
        </p:nvPicPr>
        <p:blipFill rotWithShape="1">
          <a:blip r:embed="rId3">
            <a:extLst>
              <a:ext uri="{28A0092B-C50C-407E-A947-70E740481C1C}">
                <a14:useLocalDpi xmlns:a14="http://schemas.microsoft.com/office/drawing/2010/main" val="0"/>
              </a:ext>
            </a:extLst>
          </a:blip>
          <a:srcRect l="8957" r="8982" b="-2"/>
          <a:stretch/>
        </p:blipFill>
        <p:spPr>
          <a:xfrm>
            <a:off x="5257802" y="857258"/>
            <a:ext cx="3886198" cy="3871544"/>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cxnSp>
        <p:nvCxnSpPr>
          <p:cNvPr id="26629" name="AutoShape 4"/>
          <p:cNvCxnSpPr>
            <a:cxnSpLocks noChangeShapeType="1"/>
            <a:stCxn id="2051" idx="2"/>
            <a:endCxn id="2051" idx="2"/>
          </p:cNvCxnSpPr>
          <p:nvPr/>
        </p:nvCxnSpPr>
        <p:spPr bwMode="auto">
          <a:xfrm>
            <a:off x="2667000" y="6705600"/>
            <a:ext cx="0" cy="0"/>
          </a:xfrm>
          <a:prstGeom prst="straightConnector1">
            <a:avLst/>
          </a:prstGeom>
          <a:noFill/>
          <a:ln w="9525">
            <a:solidFill>
              <a:schemeClr val="tx1"/>
            </a:solidFill>
            <a:round/>
            <a:headEnd type="triangle" w="med" len="med"/>
            <a:tailEnd type="triangle" w="med" len="med"/>
          </a:ln>
        </p:spPr>
      </p:cxn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858000" cy="1037332"/>
          </a:xfrm>
        </p:spPr>
        <p:txBody>
          <a:bodyPr vert="horz" lIns="68580" tIns="34290" rIns="68580" bIns="34290" rtlCol="0" anchor="b">
            <a:normAutofit/>
          </a:bodyPr>
          <a:lstStyle/>
          <a:p>
            <a:r>
              <a:rPr lang="en-US" altLang="zh-CN" sz="2625" b="1" dirty="0"/>
              <a:t>Circular and Cumulative Causation (CCC) </a:t>
            </a:r>
          </a:p>
        </p:txBody>
      </p:sp>
      <p:sp>
        <p:nvSpPr>
          <p:cNvPr id="3" name="Text Placeholder 2"/>
          <p:cNvSpPr>
            <a:spLocks noGrp="1"/>
          </p:cNvSpPr>
          <p:nvPr>
            <p:ph type="body" idx="1"/>
          </p:nvPr>
        </p:nvSpPr>
        <p:spPr>
          <a:xfrm>
            <a:off x="304800" y="1406583"/>
            <a:ext cx="5943600" cy="5299017"/>
          </a:xfrm>
        </p:spPr>
        <p:txBody>
          <a:bodyPr vert="horz" lIns="68580" tIns="34290" rIns="68580" bIns="34290" rtlCol="0">
            <a:noAutofit/>
          </a:bodyPr>
          <a:lstStyle/>
          <a:p>
            <a:r>
              <a:rPr lang="en-US" altLang="zh-CN" sz="2400" dirty="0"/>
              <a:t>Alternative framework to the equilibrium approach. </a:t>
            </a:r>
          </a:p>
          <a:p>
            <a:r>
              <a:rPr lang="en-US" altLang="zh-CN" sz="2400" dirty="0"/>
              <a:t>Consistent with an evolutionary framework </a:t>
            </a:r>
          </a:p>
          <a:p>
            <a:r>
              <a:rPr lang="en-US" altLang="zh-CN" sz="2400" dirty="0"/>
              <a:t>Assumes instability and increasing returns</a:t>
            </a:r>
          </a:p>
          <a:p>
            <a:r>
              <a:rPr lang="en-US" altLang="zh-CN" sz="2400" dirty="0"/>
              <a:t>Change, calls forward supporting changes in direction of the initial change. </a:t>
            </a:r>
          </a:p>
          <a:p>
            <a:r>
              <a:rPr lang="en-US" altLang="zh-CN" sz="2400" dirty="0"/>
              <a:t>E.g. Change in A prompts a change in B which then prompts an even larger disturbance to A and so on: increasing returns</a:t>
            </a:r>
          </a:p>
          <a:p>
            <a:r>
              <a:rPr lang="en-US" altLang="zh-CN" sz="2400" dirty="0"/>
              <a:t>Can involve (and draw in) many variables</a:t>
            </a:r>
          </a:p>
          <a:p>
            <a:r>
              <a:rPr lang="en-US" altLang="zh-CN" sz="2400" dirty="0"/>
              <a:t>Snowball rolling down a hill, gathering in size and speed at an increasing rate. </a:t>
            </a:r>
          </a:p>
          <a:p>
            <a:endParaRPr lang="en-US" altLang="zh-CN" sz="2400" dirty="0"/>
          </a:p>
        </p:txBody>
      </p:sp>
      <p:pic>
        <p:nvPicPr>
          <p:cNvPr id="4" name="Picture 3" descr="vicious circles.jpg">
            <a:extLst>
              <a:ext uri="{FF2B5EF4-FFF2-40B4-BE49-F238E27FC236}">
                <a16:creationId xmlns:a16="http://schemas.microsoft.com/office/drawing/2014/main" id="{E139AE7E-72F0-4AB2-9B74-B07B3B6AC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1428750"/>
            <a:ext cx="2709235" cy="2709235"/>
          </a:xfrm>
          <a:prstGeom prst="rect">
            <a:avLst/>
          </a:prstGeom>
        </p:spPr>
      </p:pic>
    </p:spTree>
    <p:extLst>
      <p:ext uri="{BB962C8B-B14F-4D97-AF65-F5344CB8AC3E}">
        <p14:creationId xmlns:p14="http://schemas.microsoft.com/office/powerpoint/2010/main" val="1003100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9894"/>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64FFB-871F-59CA-2FF5-FE8E843ED3E9}"/>
              </a:ext>
            </a:extLst>
          </p:cNvPr>
          <p:cNvSpPr>
            <a:spLocks noGrp="1"/>
          </p:cNvSpPr>
          <p:nvPr>
            <p:ph type="title"/>
          </p:nvPr>
        </p:nvSpPr>
        <p:spPr/>
        <p:txBody>
          <a:bodyPr/>
          <a:lstStyle/>
          <a:p>
            <a:r>
              <a:rPr lang="en-US" dirty="0"/>
              <a:t>Circular and Cumulative Causation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3BEA11-9C4C-C751-B511-FB196160403A}"/>
                  </a:ext>
                </a:extLst>
              </p:cNvPr>
              <p:cNvSpPr>
                <a:spLocks noGrp="1"/>
              </p:cNvSpPr>
              <p:nvPr>
                <p:ph idx="1"/>
              </p:nvPr>
            </p:nvSpPr>
            <p:spPr>
              <a:xfrm>
                <a:off x="464820" y="1621667"/>
                <a:ext cx="5314950" cy="4351338"/>
              </a:xfrm>
            </p:spPr>
            <p:txBody>
              <a:bodyPr>
                <a:normAutofit lnSpcReduction="10000"/>
              </a:bodyPr>
              <a:lstStyle/>
              <a:p>
                <a:r>
                  <a:rPr lang="en-US" dirty="0"/>
                  <a:t>“In circular and cumulative causation </a:t>
                </a:r>
                <a:r>
                  <a:rPr lang="en-US" i="1" dirty="0"/>
                  <a:t>all the causes are effects as well as causes</a:t>
                </a:r>
                <a:r>
                  <a:rPr lang="en-US" dirty="0"/>
                  <a:t>. Pick any one of them, and it easy to show either that it is the cause of all the others, or that it is an innocent effect of one or more of the others” (Stretton 1999 p.20 Emphasis added)</a:t>
                </a:r>
              </a:p>
              <a:p>
                <a:r>
                  <a:rPr lang="en-US" dirty="0"/>
                  <a:t>Contrasts with uni-directional causation that is </a:t>
                </a:r>
                <a:r>
                  <a:rPr lang="en-US" i="1" dirty="0"/>
                  <a:t>heavily</a:t>
                </a:r>
                <a:r>
                  <a:rPr lang="en-US" dirty="0"/>
                  <a:t> favoured in economics. E.g.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𝑋</m:t>
                    </m:r>
                    <m:r>
                      <a:rPr lang="en-AU" b="0" i="1" smtClean="0">
                        <a:latin typeface="Cambria Math" panose="02040503050406030204" pitchFamily="18" charset="0"/>
                        <a:ea typeface="Cambria Math" panose="02040503050406030204" pitchFamily="18" charset="0"/>
                      </a:rPr>
                      <m:t> →</m:t>
                    </m:r>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Y</a:t>
                </a:r>
              </a:p>
            </p:txBody>
          </p:sp>
        </mc:Choice>
        <mc:Fallback xmlns="">
          <p:sp>
            <p:nvSpPr>
              <p:cNvPr id="3" name="Content Placeholder 2">
                <a:extLst>
                  <a:ext uri="{FF2B5EF4-FFF2-40B4-BE49-F238E27FC236}">
                    <a16:creationId xmlns:a16="http://schemas.microsoft.com/office/drawing/2014/main" id="{E53BEA11-9C4C-C751-B511-FB196160403A}"/>
                  </a:ext>
                </a:extLst>
              </p:cNvPr>
              <p:cNvSpPr>
                <a:spLocks noGrp="1" noRot="1" noChangeAspect="1" noMove="1" noResize="1" noEditPoints="1" noAdjustHandles="1" noChangeArrowheads="1" noChangeShapeType="1" noTextEdit="1"/>
              </p:cNvSpPr>
              <p:nvPr>
                <p:ph idx="1"/>
              </p:nvPr>
            </p:nvSpPr>
            <p:spPr>
              <a:xfrm>
                <a:off x="464820" y="1621667"/>
                <a:ext cx="5314950" cy="4351338"/>
              </a:xfrm>
              <a:blipFill>
                <a:blip r:embed="rId2"/>
                <a:stretch>
                  <a:fillRect l="-2143" t="-3198" r="-2143" b="-3198"/>
                </a:stretch>
              </a:blipFill>
            </p:spPr>
            <p:txBody>
              <a:bodyPr/>
              <a:lstStyle/>
              <a:p>
                <a:r>
                  <a:rPr lang="en-US">
                    <a:noFill/>
                  </a:rPr>
                  <a:t> </a:t>
                </a:r>
              </a:p>
            </p:txBody>
          </p:sp>
        </mc:Fallback>
      </mc:AlternateContent>
      <p:pic>
        <p:nvPicPr>
          <p:cNvPr id="7" name="Picture 6" descr="A person sitting on a bench&#10;&#10;AI-generated content may be incorrect.">
            <a:extLst>
              <a:ext uri="{FF2B5EF4-FFF2-40B4-BE49-F238E27FC236}">
                <a16:creationId xmlns:a16="http://schemas.microsoft.com/office/drawing/2014/main" id="{4E8EF9FC-25AB-2648-2F4B-C465150C0D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524000"/>
            <a:ext cx="2895600" cy="4546672"/>
          </a:xfrm>
          <a:prstGeom prst="rect">
            <a:avLst/>
          </a:prstGeom>
        </p:spPr>
      </p:pic>
      <p:sp>
        <p:nvSpPr>
          <p:cNvPr id="8" name="TextBox 7">
            <a:extLst>
              <a:ext uri="{FF2B5EF4-FFF2-40B4-BE49-F238E27FC236}">
                <a16:creationId xmlns:a16="http://schemas.microsoft.com/office/drawing/2014/main" id="{CA9B7D78-AE1D-6B2D-A3D9-624B1224D1B7}"/>
              </a:ext>
            </a:extLst>
          </p:cNvPr>
          <p:cNvSpPr txBox="1"/>
          <p:nvPr/>
        </p:nvSpPr>
        <p:spPr>
          <a:xfrm>
            <a:off x="5791200" y="6134924"/>
            <a:ext cx="3352800" cy="338554"/>
          </a:xfrm>
          <a:prstGeom prst="rect">
            <a:avLst/>
          </a:prstGeom>
          <a:noFill/>
        </p:spPr>
        <p:txBody>
          <a:bodyPr wrap="square" rtlCol="0">
            <a:spAutoFit/>
          </a:bodyPr>
          <a:lstStyle/>
          <a:p>
            <a:r>
              <a:rPr lang="en-US" sz="1600" dirty="0"/>
              <a:t>Hugh Stretton: Institutional Economist </a:t>
            </a:r>
          </a:p>
        </p:txBody>
      </p:sp>
    </p:spTree>
    <p:extLst>
      <p:ext uri="{BB962C8B-B14F-4D97-AF65-F5344CB8AC3E}">
        <p14:creationId xmlns:p14="http://schemas.microsoft.com/office/powerpoint/2010/main" val="3975370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69894"/>
          </a:schemeClr>
        </a:solid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C04FD2E-D99C-F119-2E79-A6E4E1ED8217}"/>
              </a:ext>
            </a:extLst>
          </p:cNvPr>
          <p:cNvGraphicFramePr/>
          <p:nvPr>
            <p:extLst>
              <p:ext uri="{D42A27DB-BD31-4B8C-83A1-F6EECF244321}">
                <p14:modId xmlns:p14="http://schemas.microsoft.com/office/powerpoint/2010/main" val="3931045793"/>
              </p:ext>
            </p:extLst>
          </p:nvPr>
        </p:nvGraphicFramePr>
        <p:xfrm>
          <a:off x="990600" y="914400"/>
          <a:ext cx="66294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5C664DC-309E-1DD4-3682-BD37BF774964}"/>
              </a:ext>
            </a:extLst>
          </p:cNvPr>
          <p:cNvSpPr txBox="1"/>
          <p:nvPr/>
        </p:nvSpPr>
        <p:spPr>
          <a:xfrm>
            <a:off x="609600" y="304800"/>
            <a:ext cx="7924800" cy="461665"/>
          </a:xfrm>
          <a:prstGeom prst="rect">
            <a:avLst/>
          </a:prstGeom>
          <a:noFill/>
        </p:spPr>
        <p:txBody>
          <a:bodyPr wrap="square" rtlCol="0">
            <a:spAutoFit/>
          </a:bodyPr>
          <a:lstStyle/>
          <a:p>
            <a:r>
              <a:rPr lang="en-US" sz="2400" b="1" dirty="0"/>
              <a:t>Circular and Cumulative Causation: Example 2. Inflation</a:t>
            </a:r>
          </a:p>
        </p:txBody>
      </p:sp>
      <p:sp>
        <p:nvSpPr>
          <p:cNvPr id="7" name="TextBox 6">
            <a:extLst>
              <a:ext uri="{FF2B5EF4-FFF2-40B4-BE49-F238E27FC236}">
                <a16:creationId xmlns:a16="http://schemas.microsoft.com/office/drawing/2014/main" id="{46A3C1DF-573C-6FBE-6954-203BB7E80763}"/>
              </a:ext>
            </a:extLst>
          </p:cNvPr>
          <p:cNvSpPr txBox="1"/>
          <p:nvPr/>
        </p:nvSpPr>
        <p:spPr>
          <a:xfrm>
            <a:off x="7315200" y="3200400"/>
            <a:ext cx="1447800" cy="923330"/>
          </a:xfrm>
          <a:prstGeom prst="rect">
            <a:avLst/>
          </a:prstGeom>
          <a:noFill/>
        </p:spPr>
        <p:txBody>
          <a:bodyPr wrap="square" rtlCol="0">
            <a:spAutoFit/>
          </a:bodyPr>
          <a:lstStyle/>
          <a:p>
            <a:r>
              <a:rPr lang="en-US" b="1" dirty="0"/>
              <a:t>Conservative economist:</a:t>
            </a:r>
            <a:r>
              <a:rPr lang="en-US" dirty="0"/>
              <a:t> Break it here.</a:t>
            </a:r>
          </a:p>
        </p:txBody>
      </p:sp>
      <p:sp>
        <p:nvSpPr>
          <p:cNvPr id="8" name="TextBox 7">
            <a:extLst>
              <a:ext uri="{FF2B5EF4-FFF2-40B4-BE49-F238E27FC236}">
                <a16:creationId xmlns:a16="http://schemas.microsoft.com/office/drawing/2014/main" id="{3ADB389C-3F3D-91D7-0241-5098D5BF63E4}"/>
              </a:ext>
            </a:extLst>
          </p:cNvPr>
          <p:cNvSpPr txBox="1"/>
          <p:nvPr/>
        </p:nvSpPr>
        <p:spPr>
          <a:xfrm>
            <a:off x="5486400" y="1060102"/>
            <a:ext cx="1600200" cy="923330"/>
          </a:xfrm>
          <a:prstGeom prst="rect">
            <a:avLst/>
          </a:prstGeom>
          <a:noFill/>
        </p:spPr>
        <p:txBody>
          <a:bodyPr wrap="square" rtlCol="0">
            <a:spAutoFit/>
          </a:bodyPr>
          <a:lstStyle/>
          <a:p>
            <a:r>
              <a:rPr lang="en-US" b="1" dirty="0"/>
              <a:t>Middle economist: </a:t>
            </a:r>
            <a:r>
              <a:rPr lang="en-US" dirty="0"/>
              <a:t>Break it here</a:t>
            </a:r>
          </a:p>
        </p:txBody>
      </p:sp>
      <p:sp>
        <p:nvSpPr>
          <p:cNvPr id="9" name="TextBox 8">
            <a:extLst>
              <a:ext uri="{FF2B5EF4-FFF2-40B4-BE49-F238E27FC236}">
                <a16:creationId xmlns:a16="http://schemas.microsoft.com/office/drawing/2014/main" id="{E385CED2-7819-2BE4-DC34-18871A530A06}"/>
              </a:ext>
            </a:extLst>
          </p:cNvPr>
          <p:cNvSpPr txBox="1"/>
          <p:nvPr/>
        </p:nvSpPr>
        <p:spPr>
          <a:xfrm>
            <a:off x="5334000" y="5410200"/>
            <a:ext cx="1600200" cy="923330"/>
          </a:xfrm>
          <a:prstGeom prst="rect">
            <a:avLst/>
          </a:prstGeom>
          <a:noFill/>
        </p:spPr>
        <p:txBody>
          <a:bodyPr wrap="square" rtlCol="0">
            <a:spAutoFit/>
          </a:bodyPr>
          <a:lstStyle/>
          <a:p>
            <a:r>
              <a:rPr lang="en-US" b="1" dirty="0"/>
              <a:t>Radical economist:</a:t>
            </a:r>
            <a:r>
              <a:rPr lang="en-US" dirty="0"/>
              <a:t> Break it here. </a:t>
            </a:r>
          </a:p>
        </p:txBody>
      </p:sp>
      <p:sp>
        <p:nvSpPr>
          <p:cNvPr id="10" name="TextBox 9">
            <a:extLst>
              <a:ext uri="{FF2B5EF4-FFF2-40B4-BE49-F238E27FC236}">
                <a16:creationId xmlns:a16="http://schemas.microsoft.com/office/drawing/2014/main" id="{31A2597F-D28E-DD82-1E35-8438D5655E31}"/>
              </a:ext>
            </a:extLst>
          </p:cNvPr>
          <p:cNvSpPr txBox="1"/>
          <p:nvPr/>
        </p:nvSpPr>
        <p:spPr>
          <a:xfrm>
            <a:off x="228600" y="3200400"/>
            <a:ext cx="1295400" cy="923330"/>
          </a:xfrm>
          <a:prstGeom prst="rect">
            <a:avLst/>
          </a:prstGeom>
          <a:noFill/>
        </p:spPr>
        <p:txBody>
          <a:bodyPr wrap="square" rtlCol="0">
            <a:spAutoFit/>
          </a:bodyPr>
          <a:lstStyle/>
          <a:p>
            <a:r>
              <a:rPr lang="en-US" b="1" dirty="0"/>
              <a:t>Politician: </a:t>
            </a:r>
            <a:r>
              <a:rPr lang="en-US" dirty="0"/>
              <a:t>Break it here. </a:t>
            </a:r>
          </a:p>
        </p:txBody>
      </p:sp>
    </p:spTree>
    <p:extLst>
      <p:ext uri="{BB962C8B-B14F-4D97-AF65-F5344CB8AC3E}">
        <p14:creationId xmlns:p14="http://schemas.microsoft.com/office/powerpoint/2010/main" val="2630051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9894"/>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BF0E-D143-8CB1-7133-C04042C764D8}"/>
              </a:ext>
            </a:extLst>
          </p:cNvPr>
          <p:cNvSpPr>
            <a:spLocks noGrp="1"/>
          </p:cNvSpPr>
          <p:nvPr>
            <p:ph type="title"/>
          </p:nvPr>
        </p:nvSpPr>
        <p:spPr>
          <a:xfrm>
            <a:off x="609600" y="0"/>
            <a:ext cx="8210550" cy="625474"/>
          </a:xfrm>
        </p:spPr>
        <p:txBody>
          <a:bodyPr>
            <a:normAutofit/>
          </a:bodyPr>
          <a:lstStyle/>
          <a:p>
            <a:r>
              <a:rPr lang="en-US" sz="2400" b="1" dirty="0"/>
              <a:t>Circular and Cumulative Causation: Racism </a:t>
            </a:r>
          </a:p>
        </p:txBody>
      </p:sp>
      <p:graphicFrame>
        <p:nvGraphicFramePr>
          <p:cNvPr id="11" name="Diagram 10">
            <a:extLst>
              <a:ext uri="{FF2B5EF4-FFF2-40B4-BE49-F238E27FC236}">
                <a16:creationId xmlns:a16="http://schemas.microsoft.com/office/drawing/2014/main" id="{90B73146-DF11-7662-3684-4475E3A7CD79}"/>
              </a:ext>
            </a:extLst>
          </p:cNvPr>
          <p:cNvGraphicFramePr/>
          <p:nvPr>
            <p:extLst>
              <p:ext uri="{D42A27DB-BD31-4B8C-83A1-F6EECF244321}">
                <p14:modId xmlns:p14="http://schemas.microsoft.com/office/powerpoint/2010/main" val="894170736"/>
              </p:ext>
            </p:extLst>
          </p:nvPr>
        </p:nvGraphicFramePr>
        <p:xfrm>
          <a:off x="228600" y="681037"/>
          <a:ext cx="8839200" cy="612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8101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9894"/>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306E-56C3-CA08-B71E-50B97816945E}"/>
              </a:ext>
            </a:extLst>
          </p:cNvPr>
          <p:cNvSpPr>
            <a:spLocks noGrp="1"/>
          </p:cNvSpPr>
          <p:nvPr>
            <p:ph type="title"/>
          </p:nvPr>
        </p:nvSpPr>
        <p:spPr/>
        <p:txBody>
          <a:bodyPr/>
          <a:lstStyle/>
          <a:p>
            <a:r>
              <a:rPr lang="en-US" dirty="0"/>
              <a:t>Circular and Cumulative Causation. Example 1 </a:t>
            </a:r>
          </a:p>
        </p:txBody>
      </p:sp>
      <p:sp>
        <p:nvSpPr>
          <p:cNvPr id="5" name="Slide Number Placeholder 4">
            <a:extLst>
              <a:ext uri="{FF2B5EF4-FFF2-40B4-BE49-F238E27FC236}">
                <a16:creationId xmlns:a16="http://schemas.microsoft.com/office/drawing/2014/main" id="{8D2C721F-05A6-B9D7-A014-7936BF0A7238}"/>
              </a:ext>
            </a:extLst>
          </p:cNvPr>
          <p:cNvSpPr>
            <a:spLocks noGrp="1"/>
          </p:cNvSpPr>
          <p:nvPr>
            <p:ph type="sldNum" sz="quarter" idx="12"/>
          </p:nvPr>
        </p:nvSpPr>
        <p:spPr/>
        <p:txBody>
          <a:bodyPr/>
          <a:lstStyle/>
          <a:p>
            <a:fld id="{D5C60FE1-EE80-4B1A-9C12-C67EA0656CFC}" type="slidenum">
              <a:rPr lang="en-AU" smtClean="0"/>
              <a:t>25</a:t>
            </a:fld>
            <a:endParaRPr lang="en-AU" dirty="0"/>
          </a:p>
        </p:txBody>
      </p:sp>
      <p:graphicFrame>
        <p:nvGraphicFramePr>
          <p:cNvPr id="6" name="Diagram 5">
            <a:extLst>
              <a:ext uri="{FF2B5EF4-FFF2-40B4-BE49-F238E27FC236}">
                <a16:creationId xmlns:a16="http://schemas.microsoft.com/office/drawing/2014/main" id="{57A93F7F-C93B-D6C6-70BA-08CB97DA25C4}"/>
              </a:ext>
            </a:extLst>
          </p:cNvPr>
          <p:cNvGraphicFramePr/>
          <p:nvPr>
            <p:extLst>
              <p:ext uri="{D42A27DB-BD31-4B8C-83A1-F6EECF244321}">
                <p14:modId xmlns:p14="http://schemas.microsoft.com/office/powerpoint/2010/main" val="827749229"/>
              </p:ext>
            </p:extLst>
          </p:nvPr>
        </p:nvGraphicFramePr>
        <p:xfrm>
          <a:off x="1411671" y="199152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8979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9894"/>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BFC3-6495-3D75-E0C4-BD41A779455A}"/>
              </a:ext>
            </a:extLst>
          </p:cNvPr>
          <p:cNvSpPr>
            <a:spLocks noGrp="1"/>
          </p:cNvSpPr>
          <p:nvPr>
            <p:ph type="title"/>
          </p:nvPr>
        </p:nvSpPr>
        <p:spPr>
          <a:xfrm>
            <a:off x="76200" y="30164"/>
            <a:ext cx="7886700" cy="396874"/>
          </a:xfrm>
        </p:spPr>
        <p:txBody>
          <a:bodyPr>
            <a:normAutofit/>
          </a:bodyPr>
          <a:lstStyle/>
          <a:p>
            <a:r>
              <a:rPr lang="en-US" sz="1600" b="1" dirty="0"/>
              <a:t>Circular and Cumulative Causation: Regional Inequality</a:t>
            </a:r>
          </a:p>
        </p:txBody>
      </p:sp>
      <p:graphicFrame>
        <p:nvGraphicFramePr>
          <p:cNvPr id="6" name="Diagram 5">
            <a:extLst>
              <a:ext uri="{FF2B5EF4-FFF2-40B4-BE49-F238E27FC236}">
                <a16:creationId xmlns:a16="http://schemas.microsoft.com/office/drawing/2014/main" id="{813D2C29-B452-EBC0-EBD4-B15767C1897D}"/>
              </a:ext>
            </a:extLst>
          </p:cNvPr>
          <p:cNvGraphicFramePr/>
          <p:nvPr>
            <p:extLst>
              <p:ext uri="{D42A27DB-BD31-4B8C-83A1-F6EECF244321}">
                <p14:modId xmlns:p14="http://schemas.microsoft.com/office/powerpoint/2010/main" val="1952784134"/>
              </p:ext>
            </p:extLst>
          </p:nvPr>
        </p:nvGraphicFramePr>
        <p:xfrm>
          <a:off x="76200" y="609600"/>
          <a:ext cx="8534400" cy="6019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875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027D-5CAA-4740-A8EB-F0E17BC4F591}"/>
              </a:ext>
            </a:extLst>
          </p:cNvPr>
          <p:cNvSpPr>
            <a:spLocks noGrp="1"/>
          </p:cNvSpPr>
          <p:nvPr>
            <p:ph type="title"/>
          </p:nvPr>
        </p:nvSpPr>
        <p:spPr>
          <a:xfrm>
            <a:off x="135444" y="152400"/>
            <a:ext cx="4665155" cy="457200"/>
          </a:xfrm>
        </p:spPr>
        <p:txBody>
          <a:bodyPr anchor="b">
            <a:normAutofit/>
          </a:bodyPr>
          <a:lstStyle/>
          <a:p>
            <a:r>
              <a:rPr lang="en-GB" sz="2100" dirty="0"/>
              <a:t>Evolution and institutions</a:t>
            </a:r>
            <a:endParaRPr lang="en-AU" sz="2100" dirty="0"/>
          </a:p>
        </p:txBody>
      </p:sp>
      <p:sp>
        <p:nvSpPr>
          <p:cNvPr id="3" name="Content Placeholder 2">
            <a:extLst>
              <a:ext uri="{FF2B5EF4-FFF2-40B4-BE49-F238E27FC236}">
                <a16:creationId xmlns:a16="http://schemas.microsoft.com/office/drawing/2014/main" id="{C072EA00-6D7C-4359-B795-25C28C43021D}"/>
              </a:ext>
            </a:extLst>
          </p:cNvPr>
          <p:cNvSpPr>
            <a:spLocks noGrp="1"/>
          </p:cNvSpPr>
          <p:nvPr>
            <p:ph idx="1"/>
          </p:nvPr>
        </p:nvSpPr>
        <p:spPr>
          <a:xfrm>
            <a:off x="135444" y="690386"/>
            <a:ext cx="5960556" cy="5638800"/>
          </a:xfrm>
        </p:spPr>
        <p:txBody>
          <a:bodyPr anchor="t">
            <a:noAutofit/>
          </a:bodyPr>
          <a:lstStyle/>
          <a:p>
            <a:r>
              <a:rPr lang="en-GB" sz="2200" dirty="0"/>
              <a:t>Any school of thought needs some sort of theoretical engine.</a:t>
            </a:r>
          </a:p>
          <a:p>
            <a:r>
              <a:rPr lang="en-GB" sz="2200" dirty="0"/>
              <a:t>Theory – or at least prior mental constructs – are </a:t>
            </a:r>
            <a:r>
              <a:rPr lang="en-GB" sz="2200" u="sng" dirty="0"/>
              <a:t>always</a:t>
            </a:r>
            <a:r>
              <a:rPr lang="en-GB" sz="2200" dirty="0"/>
              <a:t> prior to any observation or analysis.</a:t>
            </a:r>
          </a:p>
          <a:p>
            <a:r>
              <a:rPr lang="en-GB" sz="2200" dirty="0"/>
              <a:t>Institutionalism can (and should) be built up on Darwinian evolution theory</a:t>
            </a:r>
          </a:p>
          <a:p>
            <a:r>
              <a:rPr lang="en-GB" sz="2200" dirty="0"/>
              <a:t>Darwinian evolution = variety, retention, selection</a:t>
            </a:r>
          </a:p>
          <a:p>
            <a:r>
              <a:rPr lang="en-GB" sz="2200" dirty="0"/>
              <a:t>Sounds very simple, but yet it is often misunderstood as an optimising, teleological process which is quite the problem. </a:t>
            </a:r>
          </a:p>
          <a:p>
            <a:r>
              <a:rPr lang="en-GB" sz="2200" dirty="0"/>
              <a:t>Evolutionary theory can cope well with history, context, learning, adaptation all of which institutionalists usually see as very important</a:t>
            </a:r>
          </a:p>
          <a:p>
            <a:r>
              <a:rPr lang="en-GB" sz="2200" dirty="0"/>
              <a:t>Key contemporary person on evolution and institutions is Geoffrey Hodgson, though starts all the way back with Veblen  </a:t>
            </a:r>
          </a:p>
        </p:txBody>
      </p:sp>
      <p:sp>
        <p:nvSpPr>
          <p:cNvPr id="5" name="Slide Number Placeholder 4">
            <a:extLst>
              <a:ext uri="{FF2B5EF4-FFF2-40B4-BE49-F238E27FC236}">
                <a16:creationId xmlns:a16="http://schemas.microsoft.com/office/drawing/2014/main" id="{44A4A5E1-FCE4-41BE-B162-8611EDE905BE}"/>
              </a:ext>
            </a:extLst>
          </p:cNvPr>
          <p:cNvSpPr>
            <a:spLocks noGrp="1"/>
          </p:cNvSpPr>
          <p:nvPr>
            <p:ph type="sldNum" sz="quarter" idx="12"/>
          </p:nvPr>
        </p:nvSpPr>
        <p:spPr>
          <a:xfrm>
            <a:off x="6808280" y="5624513"/>
            <a:ext cx="2057400" cy="273844"/>
          </a:xfrm>
        </p:spPr>
        <p:txBody>
          <a:bodyPr>
            <a:normAutofit lnSpcReduction="10000"/>
          </a:bodyPr>
          <a:lstStyle/>
          <a:p>
            <a:pPr>
              <a:spcAft>
                <a:spcPts val="450"/>
              </a:spcAft>
              <a:defRPr/>
            </a:pPr>
            <a:fld id="{F1F934E9-2EDF-4289-9F28-9DC05CEACA02}" type="slidenum">
              <a:rPr lang="en-US">
                <a:solidFill>
                  <a:schemeClr val="bg1"/>
                </a:solidFill>
              </a:rPr>
              <a:pPr>
                <a:spcAft>
                  <a:spcPts val="450"/>
                </a:spcAft>
                <a:defRPr/>
              </a:pPr>
              <a:t>27</a:t>
            </a:fld>
            <a:endParaRPr lang="en-US" dirty="0">
              <a:solidFill>
                <a:schemeClr val="bg1"/>
              </a:solidFill>
            </a:endParaRPr>
          </a:p>
        </p:txBody>
      </p:sp>
      <p:pic>
        <p:nvPicPr>
          <p:cNvPr id="6" name="Picture 5" descr="A drawing of a duck&#10;&#10;AI-generated content may be incorrect.">
            <a:extLst>
              <a:ext uri="{FF2B5EF4-FFF2-40B4-BE49-F238E27FC236}">
                <a16:creationId xmlns:a16="http://schemas.microsoft.com/office/drawing/2014/main" id="{7DDD4163-792F-1961-86B1-87C7D875C3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82880"/>
            <a:ext cx="2362200" cy="1600200"/>
          </a:xfrm>
          <a:prstGeom prst="rect">
            <a:avLst/>
          </a:prstGeom>
        </p:spPr>
      </p:pic>
      <p:pic>
        <p:nvPicPr>
          <p:cNvPr id="9" name="Picture 8" descr="A book cover of a black and green book&#10;&#10;AI-generated content may be incorrect.">
            <a:extLst>
              <a:ext uri="{FF2B5EF4-FFF2-40B4-BE49-F238E27FC236}">
                <a16:creationId xmlns:a16="http://schemas.microsoft.com/office/drawing/2014/main" id="{7D683957-6873-B4C4-F6E0-06C567EBCDEC}"/>
              </a:ext>
            </a:extLst>
          </p:cNvPr>
          <p:cNvPicPr>
            <a:picLocks noChangeAspect="1"/>
          </p:cNvPicPr>
          <p:nvPr/>
        </p:nvPicPr>
        <p:blipFill>
          <a:blip r:embed="rId3">
            <a:extLst>
              <a:ext uri="{28A0092B-C50C-407E-A947-70E740481C1C}">
                <a14:useLocalDpi xmlns:a14="http://schemas.microsoft.com/office/drawing/2010/main" val="0"/>
              </a:ext>
            </a:extLst>
          </a:blip>
          <a:srcRect b="12951"/>
          <a:stretch>
            <a:fillRect/>
          </a:stretch>
        </p:blipFill>
        <p:spPr>
          <a:xfrm>
            <a:off x="6159500" y="2009378"/>
            <a:ext cx="2692400" cy="3708400"/>
          </a:xfrm>
          <a:prstGeom prst="rect">
            <a:avLst/>
          </a:prstGeom>
        </p:spPr>
      </p:pic>
      <p:sp>
        <p:nvSpPr>
          <p:cNvPr id="10" name="TextBox 9">
            <a:extLst>
              <a:ext uri="{FF2B5EF4-FFF2-40B4-BE49-F238E27FC236}">
                <a16:creationId xmlns:a16="http://schemas.microsoft.com/office/drawing/2014/main" id="{12F6D968-66B9-66AB-A111-D7F794460842}"/>
              </a:ext>
            </a:extLst>
          </p:cNvPr>
          <p:cNvSpPr txBox="1"/>
          <p:nvPr/>
        </p:nvSpPr>
        <p:spPr>
          <a:xfrm>
            <a:off x="6248400" y="5898357"/>
            <a:ext cx="2514600" cy="738664"/>
          </a:xfrm>
          <a:prstGeom prst="rect">
            <a:avLst/>
          </a:prstGeom>
          <a:noFill/>
        </p:spPr>
        <p:txBody>
          <a:bodyPr wrap="square" rtlCol="0">
            <a:spAutoFit/>
          </a:bodyPr>
          <a:lstStyle/>
          <a:p>
            <a:r>
              <a:rPr lang="en-US" sz="1400" dirty="0"/>
              <a:t>A good place to start further reading on evolution and economics</a:t>
            </a:r>
          </a:p>
        </p:txBody>
      </p:sp>
    </p:spTree>
    <p:extLst>
      <p:ext uri="{BB962C8B-B14F-4D97-AF65-F5344CB8AC3E}">
        <p14:creationId xmlns:p14="http://schemas.microsoft.com/office/powerpoint/2010/main" val="1197254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aper people holding hands&#10;&#10;Description automatically generated">
            <a:extLst>
              <a:ext uri="{FF2B5EF4-FFF2-40B4-BE49-F238E27FC236}">
                <a16:creationId xmlns:a16="http://schemas.microsoft.com/office/drawing/2014/main" id="{DFB8511E-CE80-FB83-116C-B38369960E85}"/>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226" b="2044"/>
          <a:stretch/>
        </p:blipFill>
        <p:spPr>
          <a:xfrm>
            <a:off x="6096000" y="158619"/>
            <a:ext cx="2914256" cy="1602048"/>
          </a:xfrm>
          <a:prstGeom prst="rect">
            <a:avLst/>
          </a:prstGeom>
        </p:spPr>
      </p:pic>
      <p:sp>
        <p:nvSpPr>
          <p:cNvPr id="2" name="Title 1">
            <a:extLst>
              <a:ext uri="{FF2B5EF4-FFF2-40B4-BE49-F238E27FC236}">
                <a16:creationId xmlns:a16="http://schemas.microsoft.com/office/drawing/2014/main" id="{54E00FDE-57C5-F685-1E06-3C8DD07A39CC}"/>
              </a:ext>
            </a:extLst>
          </p:cNvPr>
          <p:cNvSpPr>
            <a:spLocks noGrp="1"/>
          </p:cNvSpPr>
          <p:nvPr>
            <p:ph type="title"/>
          </p:nvPr>
        </p:nvSpPr>
        <p:spPr>
          <a:xfrm>
            <a:off x="913257" y="642241"/>
            <a:ext cx="7623914" cy="634804"/>
          </a:xfrm>
        </p:spPr>
        <p:txBody>
          <a:bodyPr anchor="b">
            <a:normAutofit/>
          </a:bodyPr>
          <a:lstStyle/>
          <a:p>
            <a:r>
              <a:rPr lang="en-GB" sz="3000" dirty="0"/>
              <a:t>Relationship with other schools</a:t>
            </a:r>
            <a:endParaRPr lang="en-AU" sz="3000" dirty="0"/>
          </a:p>
        </p:txBody>
      </p:sp>
      <p:sp>
        <p:nvSpPr>
          <p:cNvPr id="3" name="Content Placeholder 2">
            <a:extLst>
              <a:ext uri="{FF2B5EF4-FFF2-40B4-BE49-F238E27FC236}">
                <a16:creationId xmlns:a16="http://schemas.microsoft.com/office/drawing/2014/main" id="{C9811C66-F3D4-11F1-5390-50035AB46E87}"/>
              </a:ext>
            </a:extLst>
          </p:cNvPr>
          <p:cNvSpPr>
            <a:spLocks noGrp="1"/>
          </p:cNvSpPr>
          <p:nvPr>
            <p:ph idx="1"/>
          </p:nvPr>
        </p:nvSpPr>
        <p:spPr>
          <a:xfrm>
            <a:off x="628650" y="2022131"/>
            <a:ext cx="8210550" cy="4677249"/>
          </a:xfrm>
        </p:spPr>
        <p:txBody>
          <a:bodyPr>
            <a:normAutofit fontScale="92500" lnSpcReduction="10000"/>
          </a:bodyPr>
          <a:lstStyle/>
          <a:p>
            <a:r>
              <a:rPr lang="en-GB" sz="2400" dirty="0"/>
              <a:t>Post Keynesian Economics and Institutionalism are considered by some as being one and the same school, PKE simply being more focused on macroeconomics.  </a:t>
            </a:r>
          </a:p>
          <a:p>
            <a:r>
              <a:rPr lang="en-GB" sz="2400" dirty="0"/>
              <a:t>Left flank of institutionalism articulates with Radical Political Economy and Marxism (see for example Phil O’Hara 2000)</a:t>
            </a:r>
          </a:p>
          <a:p>
            <a:r>
              <a:rPr lang="en-GB" sz="2400" dirty="0"/>
              <a:t>Institutionalists can be considered the first behavioural economists via their rejection of perfectly rationality, given preferences, and following habits and rules.</a:t>
            </a:r>
          </a:p>
          <a:p>
            <a:r>
              <a:rPr lang="en-GB" sz="2400" dirty="0"/>
              <a:t>Good links with all the other schools, partly because the economy is ultimately made of institutions</a:t>
            </a:r>
          </a:p>
          <a:p>
            <a:r>
              <a:rPr lang="en-GB" sz="2400" dirty="0"/>
              <a:t>Links to neoclassical economics via the early work in ‘new’ institutional economics that assumed given individuals, full rationality etc), but links between the ‘new’ and ‘old’ (original) institutional economics have become less clear. </a:t>
            </a:r>
          </a:p>
          <a:p>
            <a:pPr marL="0" indent="0">
              <a:buNone/>
            </a:pPr>
            <a:endParaRPr lang="en-AU" sz="1275" dirty="0">
              <a:solidFill>
                <a:srgbClr val="FFFFFF"/>
              </a:solidFill>
            </a:endParaRPr>
          </a:p>
        </p:txBody>
      </p:sp>
      <p:sp>
        <p:nvSpPr>
          <p:cNvPr id="5" name="Slide Number Placeholder 4">
            <a:extLst>
              <a:ext uri="{FF2B5EF4-FFF2-40B4-BE49-F238E27FC236}">
                <a16:creationId xmlns:a16="http://schemas.microsoft.com/office/drawing/2014/main" id="{6A052E7E-AA83-8A9D-BC09-1D0F44246755}"/>
              </a:ext>
            </a:extLst>
          </p:cNvPr>
          <p:cNvSpPr>
            <a:spLocks noGrp="1"/>
          </p:cNvSpPr>
          <p:nvPr>
            <p:ph type="sldNum" sz="quarter" idx="12"/>
          </p:nvPr>
        </p:nvSpPr>
        <p:spPr>
          <a:xfrm>
            <a:off x="6457950" y="5624513"/>
            <a:ext cx="2057400" cy="273844"/>
          </a:xfrm>
        </p:spPr>
        <p:txBody>
          <a:bodyPr>
            <a:normAutofit lnSpcReduction="10000"/>
          </a:bodyPr>
          <a:lstStyle/>
          <a:p>
            <a:pPr>
              <a:spcAft>
                <a:spcPts val="450"/>
              </a:spcAft>
            </a:pPr>
            <a:fld id="{D5C60FE1-EE80-4B1A-9C12-C67EA0656CFC}" type="slidenum">
              <a:rPr lang="en-AU">
                <a:solidFill>
                  <a:srgbClr val="FFFFFF"/>
                </a:solidFill>
              </a:rPr>
              <a:pPr>
                <a:spcAft>
                  <a:spcPts val="450"/>
                </a:spcAft>
              </a:pPr>
              <a:t>28</a:t>
            </a:fld>
            <a:endParaRPr lang="en-AU" dirty="0">
              <a:solidFill>
                <a:srgbClr val="FFFFFF"/>
              </a:solidFill>
            </a:endParaRPr>
          </a:p>
        </p:txBody>
      </p:sp>
    </p:spTree>
    <p:extLst>
      <p:ext uri="{BB962C8B-B14F-4D97-AF65-F5344CB8AC3E}">
        <p14:creationId xmlns:p14="http://schemas.microsoft.com/office/powerpoint/2010/main" val="3735833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2AFC67-0973-EC0D-F14E-710D701B2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054E9D-5407-41B3-BCF7-4865EA7BF565}"/>
              </a:ext>
            </a:extLst>
          </p:cNvPr>
          <p:cNvSpPr>
            <a:spLocks noGrp="1"/>
          </p:cNvSpPr>
          <p:nvPr>
            <p:ph type="title"/>
          </p:nvPr>
        </p:nvSpPr>
        <p:spPr>
          <a:xfrm>
            <a:off x="381000" y="228600"/>
            <a:ext cx="2665059" cy="996696"/>
          </a:xfrm>
        </p:spPr>
        <p:txBody>
          <a:bodyPr anchor="b">
            <a:normAutofit fontScale="90000"/>
          </a:bodyPr>
          <a:lstStyle/>
          <a:p>
            <a:r>
              <a:rPr lang="en-GB" sz="3400" b="1" dirty="0"/>
              <a:t>This Week’s Readings</a:t>
            </a:r>
            <a:endParaRPr lang="en-AU" sz="3400" b="1" dirty="0"/>
          </a:p>
        </p:txBody>
      </p:sp>
      <p:sp>
        <p:nvSpPr>
          <p:cNvPr id="3" name="Content Placeholder 2">
            <a:extLst>
              <a:ext uri="{FF2B5EF4-FFF2-40B4-BE49-F238E27FC236}">
                <a16:creationId xmlns:a16="http://schemas.microsoft.com/office/drawing/2014/main" id="{FBBE8290-D339-4D67-BBA2-B86FEB1E5252}"/>
              </a:ext>
            </a:extLst>
          </p:cNvPr>
          <p:cNvSpPr>
            <a:spLocks noGrp="1"/>
          </p:cNvSpPr>
          <p:nvPr>
            <p:ph idx="1"/>
          </p:nvPr>
        </p:nvSpPr>
        <p:spPr>
          <a:xfrm>
            <a:off x="459486" y="1371600"/>
            <a:ext cx="2665059" cy="4963668"/>
          </a:xfrm>
        </p:spPr>
        <p:txBody>
          <a:bodyPr>
            <a:normAutofit fontScale="92500" lnSpcReduction="20000"/>
          </a:bodyPr>
          <a:lstStyle/>
          <a:p>
            <a:pPr marL="0" indent="0">
              <a:buNone/>
            </a:pPr>
            <a:r>
              <a:rPr lang="en-GB" sz="2400" dirty="0"/>
              <a:t>Reading 1. Stretton on Institutionalism</a:t>
            </a:r>
          </a:p>
          <a:p>
            <a:pPr marL="0" indent="0">
              <a:buNone/>
            </a:pPr>
            <a:endParaRPr lang="en-GB" sz="2400" dirty="0"/>
          </a:p>
          <a:p>
            <a:pPr marL="0" indent="0">
              <a:buNone/>
            </a:pPr>
            <a:r>
              <a:rPr lang="en-GB" sz="2400" dirty="0"/>
              <a:t>Then choose from either</a:t>
            </a:r>
          </a:p>
          <a:p>
            <a:pPr marL="385763" indent="-385763">
              <a:buFont typeface="+mj-lt"/>
              <a:buAutoNum type="alphaLcParenR"/>
            </a:pPr>
            <a:r>
              <a:rPr lang="en-GB" sz="2400" dirty="0"/>
              <a:t>James Galbraith on the Need for Planning</a:t>
            </a:r>
          </a:p>
          <a:p>
            <a:pPr marL="385763" indent="-385763">
              <a:buFont typeface="+mj-lt"/>
              <a:buAutoNum type="alphaLcParenR"/>
            </a:pPr>
            <a:r>
              <a:rPr lang="en-GB" sz="2400" dirty="0"/>
              <a:t>Argyrous on Circular and Cumulative Causation</a:t>
            </a:r>
          </a:p>
          <a:p>
            <a:pPr marL="385763" indent="-385763">
              <a:buFont typeface="+mj-lt"/>
              <a:buAutoNum type="alphaLcParenR"/>
            </a:pPr>
            <a:r>
              <a:rPr lang="en-GB" sz="2400" dirty="0"/>
              <a:t>Stilwell on Institutional Economics</a:t>
            </a:r>
            <a:br>
              <a:rPr lang="en-GB" sz="2400" dirty="0"/>
            </a:br>
            <a:endParaRPr lang="en-GB" sz="2400" dirty="0"/>
          </a:p>
        </p:txBody>
      </p:sp>
      <p:pic>
        <p:nvPicPr>
          <p:cNvPr id="7" name="Picture 6" descr="A shelf full of books&#10;&#10;AI-generated content may be incorrect.">
            <a:extLst>
              <a:ext uri="{FF2B5EF4-FFF2-40B4-BE49-F238E27FC236}">
                <a16:creationId xmlns:a16="http://schemas.microsoft.com/office/drawing/2014/main" id="{B30F3B24-D035-214B-BB6E-10F19B0D2D81}"/>
              </a:ext>
            </a:extLst>
          </p:cNvPr>
          <p:cNvPicPr>
            <a:picLocks noChangeAspect="1"/>
          </p:cNvPicPr>
          <p:nvPr/>
        </p:nvPicPr>
        <p:blipFill>
          <a:blip r:embed="rId2">
            <a:extLst>
              <a:ext uri="{28A0092B-C50C-407E-A947-70E740481C1C}">
                <a14:useLocalDpi xmlns:a14="http://schemas.microsoft.com/office/drawing/2010/main" val="0"/>
              </a:ext>
            </a:extLst>
          </a:blip>
          <a:srcRect l="30390" r="23846"/>
          <a:stretch>
            <a:fillRect/>
          </a:stretch>
        </p:blipFill>
        <p:spPr>
          <a:xfrm>
            <a:off x="3564412" y="10"/>
            <a:ext cx="5579588" cy="6857990"/>
          </a:xfrm>
          <a:prstGeom prst="rect">
            <a:avLst/>
          </a:prstGeom>
        </p:spPr>
      </p:pic>
      <p:sp>
        <p:nvSpPr>
          <p:cNvPr id="5" name="Slide Number Placeholder 4">
            <a:extLst>
              <a:ext uri="{FF2B5EF4-FFF2-40B4-BE49-F238E27FC236}">
                <a16:creationId xmlns:a16="http://schemas.microsoft.com/office/drawing/2014/main" id="{EF97105C-F7D6-45E6-AEF8-0669C197B8D8}"/>
              </a:ext>
            </a:extLst>
          </p:cNvPr>
          <p:cNvSpPr>
            <a:spLocks noGrp="1"/>
          </p:cNvSpPr>
          <p:nvPr>
            <p:ph type="sldNum" sz="quarter" idx="12"/>
          </p:nvPr>
        </p:nvSpPr>
        <p:spPr>
          <a:xfrm>
            <a:off x="8724121" y="6453002"/>
            <a:ext cx="321905" cy="365125"/>
          </a:xfrm>
        </p:spPr>
        <p:txBody>
          <a:bodyPr>
            <a:normAutofit fontScale="92500" lnSpcReduction="20000"/>
          </a:bodyPr>
          <a:lstStyle/>
          <a:p>
            <a:pPr>
              <a:spcAft>
                <a:spcPts val="450"/>
              </a:spcAft>
              <a:defRPr/>
            </a:pPr>
            <a:fld id="{F1F934E9-2EDF-4289-9F28-9DC05CEACA02}" type="slidenum">
              <a:rPr lang="en-US">
                <a:solidFill>
                  <a:srgbClr val="FFFFFF"/>
                </a:solidFill>
              </a:rPr>
              <a:pPr>
                <a:spcAft>
                  <a:spcPts val="450"/>
                </a:spcAft>
                <a:defRPr/>
              </a:pPr>
              <a:t>29</a:t>
            </a:fld>
            <a:endParaRPr lang="en-US" dirty="0">
              <a:solidFill>
                <a:srgbClr val="FFFFFF"/>
              </a:solidFill>
            </a:endParaRPr>
          </a:p>
        </p:txBody>
      </p:sp>
    </p:spTree>
    <p:extLst>
      <p:ext uri="{BB962C8B-B14F-4D97-AF65-F5344CB8AC3E}">
        <p14:creationId xmlns:p14="http://schemas.microsoft.com/office/powerpoint/2010/main" val="1341109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close-up of a beach&#10;&#10;AI-generated content may be incorrect.">
            <a:extLst>
              <a:ext uri="{FF2B5EF4-FFF2-40B4-BE49-F238E27FC236}">
                <a16:creationId xmlns:a16="http://schemas.microsoft.com/office/drawing/2014/main" id="{C57803EB-D891-2789-11F1-F98B2E0B4847}"/>
              </a:ext>
            </a:extLst>
          </p:cNvPr>
          <p:cNvPicPr>
            <a:picLocks noChangeAspect="1"/>
          </p:cNvPicPr>
          <p:nvPr/>
        </p:nvPicPr>
        <p:blipFill>
          <a:blip r:embed="rId2">
            <a:extLst>
              <a:ext uri="{28A0092B-C50C-407E-A947-70E740481C1C}">
                <a14:useLocalDpi xmlns:a14="http://schemas.microsoft.com/office/drawing/2010/main" val="0"/>
              </a:ext>
            </a:extLst>
          </a:blip>
          <a:srcRect t="18153" r="-2" b="-2"/>
          <a:stretch>
            <a:fill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Picture 6">
            <a:extLst>
              <a:ext uri="{FF2B5EF4-FFF2-40B4-BE49-F238E27FC236}">
                <a16:creationId xmlns:a16="http://schemas.microsoft.com/office/drawing/2014/main" id="{87EC8B5C-E33A-C0C5-58DB-9ABA4C3BE193}"/>
              </a:ext>
            </a:extLst>
          </p:cNvPr>
          <p:cNvPicPr>
            <a:picLocks noChangeAspect="1"/>
          </p:cNvPicPr>
          <p:nvPr/>
        </p:nvPicPr>
        <p:blipFill>
          <a:blip r:embed="rId3">
            <a:extLst>
              <a:ext uri="{28A0092B-C50C-407E-A947-70E740481C1C}">
                <a14:useLocalDpi xmlns:a14="http://schemas.microsoft.com/office/drawing/2010/main" val="0"/>
              </a:ext>
            </a:extLst>
          </a:blip>
          <a:srcRect r="-2" b="8034"/>
          <a:stretch>
            <a:fill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6" name="Freeform: Shape 25">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8" name="Freeform: Shape 27">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A4DEAA-9D84-2B34-4472-BCB75228C1EB}"/>
              </a:ext>
            </a:extLst>
          </p:cNvPr>
          <p:cNvSpPr>
            <a:spLocks noGrp="1"/>
          </p:cNvSpPr>
          <p:nvPr>
            <p:ph type="ctrTitle"/>
          </p:nvPr>
        </p:nvSpPr>
        <p:spPr>
          <a:xfrm>
            <a:off x="329184" y="1524659"/>
            <a:ext cx="3764305" cy="2774088"/>
          </a:xfrm>
        </p:spPr>
        <p:txBody>
          <a:bodyPr>
            <a:normAutofit/>
          </a:bodyPr>
          <a:lstStyle/>
          <a:p>
            <a:pPr algn="l"/>
            <a:r>
              <a:rPr lang="en-US" sz="4700" dirty="0"/>
              <a:t>Shallow versus Deep Institutional Analysis</a:t>
            </a:r>
          </a:p>
        </p:txBody>
      </p:sp>
      <p:sp>
        <p:nvSpPr>
          <p:cNvPr id="30" name="Rectangle 29">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a:endParaRPr>
          </a:p>
        </p:txBody>
      </p:sp>
      <p:sp>
        <p:nvSpPr>
          <p:cNvPr id="32" name="Rectangle 31">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23" y="4461119"/>
            <a:ext cx="376430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0820BEF2-F28C-56BA-9712-62242D1AD9DE}"/>
              </a:ext>
            </a:extLst>
          </p:cNvPr>
          <p:cNvSpPr>
            <a:spLocks noGrp="1"/>
          </p:cNvSpPr>
          <p:nvPr>
            <p:ph type="sldNum" sz="quarter" idx="12"/>
          </p:nvPr>
        </p:nvSpPr>
        <p:spPr>
          <a:xfrm>
            <a:off x="7758774" y="6356350"/>
            <a:ext cx="1056041" cy="365125"/>
          </a:xfrm>
        </p:spPr>
        <p:txBody>
          <a:bodyPr>
            <a:normAutofit/>
          </a:bodyPr>
          <a:lstStyle/>
          <a:p>
            <a:pPr>
              <a:spcAft>
                <a:spcPts val="600"/>
              </a:spcAft>
              <a:defRPr/>
            </a:pPr>
            <a:fld id="{22B26A28-DEAD-46F1-BB9E-65493FD63F95}" type="slidenum">
              <a:rPr lang="en-US">
                <a:solidFill>
                  <a:schemeClr val="bg1"/>
                </a:solidFill>
              </a:rPr>
              <a:pPr>
                <a:spcAft>
                  <a:spcPts val="600"/>
                </a:spcAft>
                <a:defRPr/>
              </a:pPr>
              <a:t>3</a:t>
            </a:fld>
            <a:endParaRPr lang="en-US" dirty="0">
              <a:solidFill>
                <a:schemeClr val="bg1"/>
              </a:solidFill>
            </a:endParaRPr>
          </a:p>
        </p:txBody>
      </p:sp>
    </p:spTree>
    <p:extLst>
      <p:ext uri="{BB962C8B-B14F-4D97-AF65-F5344CB8AC3E}">
        <p14:creationId xmlns:p14="http://schemas.microsoft.com/office/powerpoint/2010/main" val="240109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162" name="Rectangle 4916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0" name="Rectangle 2"/>
          <p:cNvSpPr>
            <a:spLocks noGrp="1" noChangeArrowheads="1"/>
          </p:cNvSpPr>
          <p:nvPr>
            <p:ph type="ctrTitle" idx="4294967295"/>
          </p:nvPr>
        </p:nvSpPr>
        <p:spPr>
          <a:xfrm>
            <a:off x="429369" y="238539"/>
            <a:ext cx="8263890" cy="1434415"/>
          </a:xfrm>
        </p:spPr>
        <p:txBody>
          <a:bodyPr vert="horz" lIns="91440" tIns="45720" rIns="91440" bIns="45720" rtlCol="0" anchor="b" anchorCtr="1">
            <a:normAutofit/>
          </a:bodyPr>
          <a:lstStyle/>
          <a:p>
            <a:pPr marL="628650" indent="-628650">
              <a:defRPr/>
            </a:pPr>
            <a:r>
              <a:rPr lang="en-US" sz="4700" b="1" dirty="0"/>
              <a:t>Summary: Institutional Economics</a:t>
            </a:r>
          </a:p>
        </p:txBody>
      </p:sp>
      <p:sp>
        <p:nvSpPr>
          <p:cNvPr id="4916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1" name="Rectangle 3"/>
          <p:cNvSpPr>
            <a:spLocks noGrp="1" noChangeArrowheads="1"/>
          </p:cNvSpPr>
          <p:nvPr>
            <p:ph type="subTitle" idx="4294967295"/>
          </p:nvPr>
        </p:nvSpPr>
        <p:spPr>
          <a:xfrm>
            <a:off x="3200400" y="1968505"/>
            <a:ext cx="5791200" cy="4752970"/>
          </a:xfrm>
        </p:spPr>
        <p:txBody>
          <a:bodyPr vert="horz" lIns="91440" tIns="45720" rIns="91440" bIns="45720" rtlCol="0" anchor="t">
            <a:noAutofit/>
          </a:bodyPr>
          <a:lstStyle/>
          <a:p>
            <a:pPr marL="385763">
              <a:spcBef>
                <a:spcPts val="0"/>
              </a:spcBef>
              <a:spcAft>
                <a:spcPts val="600"/>
              </a:spcAft>
              <a:defRPr/>
            </a:pPr>
            <a:r>
              <a:rPr lang="en-US" sz="1900" dirty="0"/>
              <a:t>Institutions are the formal and informal rules that are the largely make up economic and social system.</a:t>
            </a:r>
          </a:p>
          <a:p>
            <a:pPr marL="385763">
              <a:spcBef>
                <a:spcPts val="0"/>
              </a:spcBef>
              <a:spcAft>
                <a:spcPts val="600"/>
              </a:spcAft>
              <a:defRPr/>
            </a:pPr>
            <a:r>
              <a:rPr lang="en-US" sz="1900" dirty="0"/>
              <a:t>Institutions often internalised as habits, so habits are significant.</a:t>
            </a:r>
          </a:p>
          <a:p>
            <a:pPr marL="385763">
              <a:spcBef>
                <a:spcPts val="0"/>
              </a:spcBef>
              <a:spcAft>
                <a:spcPts val="600"/>
              </a:spcAft>
              <a:defRPr/>
            </a:pPr>
            <a:r>
              <a:rPr lang="en-US" sz="1900" dirty="0"/>
              <a:t>A market is an institution that depends on a lot other institutions to operate effectively. </a:t>
            </a:r>
          </a:p>
          <a:p>
            <a:pPr marL="385763">
              <a:spcBef>
                <a:spcPts val="0"/>
              </a:spcBef>
              <a:spcAft>
                <a:spcPts val="600"/>
              </a:spcAft>
              <a:defRPr/>
            </a:pPr>
            <a:r>
              <a:rPr lang="en-US" sz="1900" dirty="0">
                <a:sym typeface="Wingdings" pitchFamily="2" charset="2"/>
              </a:rPr>
              <a:t>Economy is a system of power not just a system of markets.</a:t>
            </a:r>
          </a:p>
          <a:p>
            <a:pPr marL="385763">
              <a:spcBef>
                <a:spcPts val="0"/>
              </a:spcBef>
              <a:spcAft>
                <a:spcPts val="600"/>
              </a:spcAft>
              <a:defRPr/>
            </a:pPr>
            <a:r>
              <a:rPr lang="en-US" sz="1900" dirty="0"/>
              <a:t>Evolution provides institutionalisms theoretical engine</a:t>
            </a:r>
          </a:p>
          <a:p>
            <a:pPr marL="385763">
              <a:spcBef>
                <a:spcPts val="0"/>
              </a:spcBef>
              <a:spcAft>
                <a:spcPts val="600"/>
              </a:spcAft>
              <a:defRPr/>
            </a:pPr>
            <a:r>
              <a:rPr lang="en-US" sz="1900" dirty="0"/>
              <a:t>Institutions shape what we do, but </a:t>
            </a:r>
            <a:r>
              <a:rPr lang="en-US" sz="1900" i="1" dirty="0"/>
              <a:t>also who we are</a:t>
            </a:r>
            <a:r>
              <a:rPr lang="en-US" sz="1900" dirty="0"/>
              <a:t>. </a:t>
            </a:r>
          </a:p>
          <a:p>
            <a:pPr marL="385763">
              <a:spcBef>
                <a:spcPts val="0"/>
              </a:spcBef>
              <a:spcAft>
                <a:spcPts val="600"/>
              </a:spcAft>
              <a:defRPr/>
            </a:pPr>
            <a:r>
              <a:rPr lang="en-US" sz="1900" dirty="0">
                <a:sym typeface="Wingdings" pitchFamily="2" charset="2"/>
              </a:rPr>
              <a:t>Methodological interactionism is central. </a:t>
            </a:r>
          </a:p>
          <a:p>
            <a:pPr marL="385763">
              <a:spcBef>
                <a:spcPts val="0"/>
              </a:spcBef>
              <a:spcAft>
                <a:spcPts val="600"/>
              </a:spcAft>
              <a:defRPr/>
            </a:pPr>
            <a:r>
              <a:rPr lang="en-US" sz="1900" dirty="0">
                <a:sym typeface="Wingdings" pitchFamily="2" charset="2"/>
              </a:rPr>
              <a:t>Importance of history and context.</a:t>
            </a:r>
          </a:p>
          <a:p>
            <a:pPr marL="385763">
              <a:spcBef>
                <a:spcPts val="0"/>
              </a:spcBef>
              <a:spcAft>
                <a:spcPts val="600"/>
              </a:spcAft>
              <a:defRPr/>
            </a:pPr>
            <a:r>
              <a:rPr lang="en-US" sz="1900" dirty="0">
                <a:sym typeface="Wingdings" pitchFamily="2" charset="2"/>
              </a:rPr>
              <a:t>Importance of the state regulation and planning but also institutions to allow cooperation at the local level.</a:t>
            </a:r>
          </a:p>
        </p:txBody>
      </p:sp>
      <p:pic>
        <p:nvPicPr>
          <p:cNvPr id="3" name="Picture 2" descr="A cartoon of a person&#10;&#10;AI-generated content may be incorrect.">
            <a:extLst>
              <a:ext uri="{FF2B5EF4-FFF2-40B4-BE49-F238E27FC236}">
                <a16:creationId xmlns:a16="http://schemas.microsoft.com/office/drawing/2014/main" id="{99E89E54-E293-3531-8A6D-81901AEC00A9}"/>
              </a:ext>
            </a:extLst>
          </p:cNvPr>
          <p:cNvPicPr>
            <a:picLocks noChangeAspect="1"/>
          </p:cNvPicPr>
          <p:nvPr/>
        </p:nvPicPr>
        <p:blipFill>
          <a:blip r:embed="rId3">
            <a:extLst>
              <a:ext uri="{28A0092B-C50C-407E-A947-70E740481C1C}">
                <a14:useLocalDpi xmlns:a14="http://schemas.microsoft.com/office/drawing/2010/main" val="0"/>
              </a:ext>
            </a:extLst>
          </a:blip>
          <a:srcRect l="16797" r="32109"/>
          <a:stretch>
            <a:fillRect/>
          </a:stretch>
        </p:blipFill>
        <p:spPr>
          <a:xfrm>
            <a:off x="298836" y="1933660"/>
            <a:ext cx="2805164" cy="4096512"/>
          </a:xfrm>
          <a:prstGeom prst="rect">
            <a:avLst/>
          </a:prstGeom>
        </p:spPr>
      </p:pic>
      <p:cxnSp>
        <p:nvCxnSpPr>
          <p:cNvPr id="49157" name="AutoShape 4"/>
          <p:cNvCxnSpPr>
            <a:cxnSpLocks noChangeShapeType="1"/>
            <a:stCxn id="2051" idx="2"/>
            <a:endCxn id="2051" idx="2"/>
          </p:cNvCxnSpPr>
          <p:nvPr/>
        </p:nvCxnSpPr>
        <p:spPr bwMode="auto">
          <a:xfrm>
            <a:off x="6096000" y="6721475"/>
            <a:ext cx="0" cy="0"/>
          </a:xfrm>
          <a:prstGeom prst="straightConnector1">
            <a:avLst/>
          </a:prstGeom>
          <a:noFill/>
          <a:ln w="9525">
            <a:solidFill>
              <a:schemeClr val="tx1"/>
            </a:solidFill>
            <a:round/>
            <a:headEnd type="triangle" w="med" len="med"/>
            <a:tailEnd type="triangle" w="med" len="med"/>
          </a:ln>
        </p:spPr>
      </p:cxnSp>
    </p:spTree>
    <p:extLst>
      <p:ext uri="{BB962C8B-B14F-4D97-AF65-F5344CB8AC3E}">
        <p14:creationId xmlns:p14="http://schemas.microsoft.com/office/powerpoint/2010/main" val="19921813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D3C64-98BE-44B5-A220-981A0DF26AAA}"/>
              </a:ext>
            </a:extLst>
          </p:cNvPr>
          <p:cNvSpPr>
            <a:spLocks noGrp="1"/>
          </p:cNvSpPr>
          <p:nvPr>
            <p:ph type="title"/>
          </p:nvPr>
        </p:nvSpPr>
        <p:spPr/>
        <p:txBody>
          <a:bodyPr/>
          <a:lstStyle/>
          <a:p>
            <a:r>
              <a:rPr lang="en-GB" dirty="0"/>
              <a:t>References</a:t>
            </a:r>
            <a:endParaRPr lang="en-AU" dirty="0"/>
          </a:p>
        </p:txBody>
      </p:sp>
      <p:sp>
        <p:nvSpPr>
          <p:cNvPr id="3" name="Content Placeholder 2">
            <a:extLst>
              <a:ext uri="{FF2B5EF4-FFF2-40B4-BE49-F238E27FC236}">
                <a16:creationId xmlns:a16="http://schemas.microsoft.com/office/drawing/2014/main" id="{8F69F5C0-ABC3-4AAE-AD84-E477DF0F3138}"/>
              </a:ext>
            </a:extLst>
          </p:cNvPr>
          <p:cNvSpPr>
            <a:spLocks noGrp="1"/>
          </p:cNvSpPr>
          <p:nvPr>
            <p:ph idx="1"/>
          </p:nvPr>
        </p:nvSpPr>
        <p:spPr>
          <a:xfrm>
            <a:off x="381000" y="1447800"/>
            <a:ext cx="8534252" cy="5257800"/>
          </a:xfrm>
          <a:blipFill>
            <a:blip r:embed="rId2">
              <a:alphaModFix amt="79000"/>
              <a:extLst>
                <a:ext uri="{BEBA8EAE-BF5A-486C-A8C5-ECC9F3942E4B}">
                  <a14:imgProps xmlns:a14="http://schemas.microsoft.com/office/drawing/2010/main">
                    <a14:imgLayer r:embed="rId3">
                      <a14:imgEffect>
                        <a14:artisticGlass/>
                      </a14:imgEffect>
                    </a14:imgLayer>
                  </a14:imgProps>
                </a:ext>
              </a:extLst>
            </a:blip>
            <a:tile tx="0" ty="0" sx="100000" sy="100000" flip="none" algn="tl"/>
          </a:blipFill>
        </p:spPr>
        <p:txBody>
          <a:bodyPr>
            <a:normAutofit/>
          </a:bodyPr>
          <a:lstStyle/>
          <a:p>
            <a:r>
              <a:rPr lang="en-GB" sz="1800" dirty="0">
                <a:cs typeface="Calibri" panose="020F0502020204030204" pitchFamily="34" charset="0"/>
              </a:rPr>
              <a:t>Coase, R. H. (1984). "The New Institutional Economics." </a:t>
            </a:r>
            <a:r>
              <a:rPr lang="en-GB" sz="1800" i="1" dirty="0">
                <a:cs typeface="Calibri" panose="020F0502020204030204" pitchFamily="34" charset="0"/>
              </a:rPr>
              <a:t>Journal of Institutional and Theoretical Economics</a:t>
            </a:r>
            <a:r>
              <a:rPr lang="en-GB" sz="1800" dirty="0">
                <a:cs typeface="Calibri" panose="020F0502020204030204" pitchFamily="34" charset="0"/>
              </a:rPr>
              <a:t> 140(1): 229-231</a:t>
            </a:r>
            <a:r>
              <a:rPr lang="en-GB" sz="1800" u="sng" dirty="0">
                <a:cs typeface="Calibri" panose="020F0502020204030204" pitchFamily="34" charset="0"/>
              </a:rPr>
              <a:t>.</a:t>
            </a:r>
          </a:p>
          <a:p>
            <a:r>
              <a:rPr lang="en-GB" sz="1800" dirty="0"/>
              <a:t>Galbraith, James (2009) </a:t>
            </a:r>
            <a:r>
              <a:rPr lang="en-GB" sz="1800" i="1" dirty="0"/>
              <a:t>The Predator State: How Conservatives Abandoned the Free Market and Why Liberals Should Too</a:t>
            </a:r>
            <a:r>
              <a:rPr lang="en-GB" sz="1800" dirty="0"/>
              <a:t>. Simon and Shuster, New York. </a:t>
            </a:r>
          </a:p>
          <a:p>
            <a:r>
              <a:rPr lang="en-AU" sz="1800" dirty="0"/>
              <a:t>O'Hara, P. A. (2000). Marx, Veblen, and contemporary institutional political economy : principles and unstable dynamics of capitalism. Cheltenham, Edward Elgar</a:t>
            </a:r>
            <a:r>
              <a:rPr lang="en-AU" sz="1800" u="sng" dirty="0"/>
              <a:t>.</a:t>
            </a:r>
            <a:endParaRPr lang="en-AU" sz="1800" dirty="0">
              <a:ea typeface="Times New Roman" panose="02020603050405020304" pitchFamily="18" charset="0"/>
              <a:cs typeface="Calibri" panose="020F0502020204030204" pitchFamily="34" charset="0"/>
            </a:endParaRPr>
          </a:p>
          <a:p>
            <a:r>
              <a:rPr lang="en-AU" sz="1800" dirty="0">
                <a:cs typeface="Calibri" panose="020F0502020204030204" pitchFamily="34" charset="0"/>
              </a:rPr>
              <a:t>Steinmo, S. (2008). Historical Institutionalism Approaches and methodologies in the social sciences: a pluralist perspective. D. Della Porta and M. Keating. Cambridge, UK, Cambridge University Press: 118-138</a:t>
            </a:r>
            <a:r>
              <a:rPr lang="en-AU" sz="1800" u="sng" dirty="0">
                <a:cs typeface="Calibri" panose="020F0502020204030204" pitchFamily="34" charset="0"/>
              </a:rPr>
              <a:t>.</a:t>
            </a:r>
          </a:p>
          <a:p>
            <a:r>
              <a:rPr lang="en-GB" sz="1800" dirty="0"/>
              <a:t>Sloan Wilson, D. (2016). "The Woman Who Save Economics From Disaster: Who is Elinor Ostrom." from evonomics.com/the-woman-who-saved-economics-from-disaster</a:t>
            </a:r>
            <a:r>
              <a:rPr lang="en-GB" sz="1800" dirty="0">
                <a:hlinkClick r:id="rId4">
                  <a:extLst>
                    <a:ext uri="{A12FA001-AC4F-418D-AE19-62706E023703}">
                      <ahyp:hlinkClr xmlns:ahyp="http://schemas.microsoft.com/office/drawing/2018/hyperlinkcolor" val="tx"/>
                    </a:ext>
                  </a:extLst>
                </a:hlinkClick>
              </a:rPr>
              <a:t>.</a:t>
            </a:r>
            <a:endParaRPr lang="en-AU" sz="1800" dirty="0">
              <a:cs typeface="Calibri" panose="020F0502020204030204" pitchFamily="34" charset="0"/>
            </a:endParaRPr>
          </a:p>
          <a:p>
            <a:r>
              <a:rPr lang="en-AU" sz="1800" dirty="0">
                <a:ea typeface="Times New Roman" panose="02020603050405020304" pitchFamily="18" charset="0"/>
                <a:cs typeface="Calibri" panose="020F0502020204030204" pitchFamily="34" charset="0"/>
              </a:rPr>
              <a:t>Underhill, G R D 1994, 'Conceptualizing the Changing Global Order', in G R D Underhill &amp; R Stubbs (eds), </a:t>
            </a:r>
            <a:r>
              <a:rPr lang="en-AU" sz="1800" i="1" dirty="0">
                <a:ea typeface="Times New Roman" panose="02020603050405020304" pitchFamily="18" charset="0"/>
                <a:cs typeface="Calibri" panose="020F0502020204030204" pitchFamily="34" charset="0"/>
              </a:rPr>
              <a:t>Political Economy and the Changing Global Order</a:t>
            </a:r>
            <a:r>
              <a:rPr lang="en-AU" sz="1800" dirty="0">
                <a:ea typeface="Times New Roman" panose="02020603050405020304" pitchFamily="18" charset="0"/>
                <a:cs typeface="Calibri" panose="020F0502020204030204" pitchFamily="34" charset="0"/>
              </a:rPr>
              <a:t>, Macmillan, London.</a:t>
            </a:r>
          </a:p>
          <a:p>
            <a:r>
              <a:rPr lang="en-GB" sz="1800" dirty="0"/>
              <a:t>Wall, D. (2017). Elinor Ostrom's rules for radicals : cooperative alternatives beyond markets and states. London, Pluto Press.</a:t>
            </a:r>
            <a:endParaRPr lang="en-AU" sz="1800" dirty="0">
              <a:ea typeface="Times New Roman" panose="02020603050405020304" pitchFamily="18" charset="0"/>
              <a:cs typeface="Calibri" panose="020F0502020204030204" pitchFamily="34" charset="0"/>
            </a:endParaRPr>
          </a:p>
          <a:p>
            <a:endParaRPr lang="en-GB" sz="1500" u="sng" dirty="0">
              <a:latin typeface="Segoe UI" panose="020B0502040204020203" pitchFamily="34" charset="0"/>
            </a:endParaRPr>
          </a:p>
          <a:p>
            <a:endParaRPr lang="en-AU" sz="1350" u="sng" dirty="0">
              <a:latin typeface="Segoe UI" panose="020B0502040204020203" pitchFamily="34" charset="0"/>
            </a:endParaRPr>
          </a:p>
          <a:p>
            <a:endParaRPr lang="en-AU" sz="1350" dirty="0">
              <a:latin typeface="Arial" panose="020B0604020202020204" pitchFamily="34" charset="0"/>
              <a:ea typeface="Times New Roman" panose="02020603050405020304" pitchFamily="18" charset="0"/>
              <a:cs typeface="Times New Roman" panose="02020603050405020304" pitchFamily="18" charset="0"/>
            </a:endParaRPr>
          </a:p>
          <a:p>
            <a:endParaRPr lang="en-AU"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80DB350-2036-DBF3-09D7-B99AC3D718D4}"/>
                  </a:ext>
                </a:extLst>
              </p:cNvPr>
              <p:cNvSpPr txBox="1"/>
              <p:nvPr/>
            </p:nvSpPr>
            <p:spPr>
              <a:xfrm>
                <a:off x="2286000" y="3244334"/>
                <a:ext cx="4572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5" name="TextBox 4">
                <a:extLst>
                  <a:ext uri="{FF2B5EF4-FFF2-40B4-BE49-F238E27FC236}">
                    <a16:creationId xmlns:a16="http://schemas.microsoft.com/office/drawing/2014/main" id="{080DB350-2036-DBF3-09D7-B99AC3D718D4}"/>
                  </a:ext>
                </a:extLst>
              </p:cNvPr>
              <p:cNvSpPr txBox="1">
                <a:spLocks noRot="1" noChangeAspect="1" noMove="1" noResize="1" noEditPoints="1" noAdjustHandles="1" noChangeArrowheads="1" noChangeShapeType="1" noTextEdit="1"/>
              </p:cNvSpPr>
              <p:nvPr/>
            </p:nvSpPr>
            <p:spPr>
              <a:xfrm>
                <a:off x="2286000" y="3244334"/>
                <a:ext cx="4572000" cy="36933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17053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69EA0-1509-5EF3-243F-5C35EA879861}"/>
              </a:ext>
            </a:extLst>
          </p:cNvPr>
          <p:cNvSpPr>
            <a:spLocks noGrp="1"/>
          </p:cNvSpPr>
          <p:nvPr>
            <p:ph type="title"/>
          </p:nvPr>
        </p:nvSpPr>
        <p:spPr>
          <a:xfrm>
            <a:off x="251460" y="59531"/>
            <a:ext cx="8263890" cy="626269"/>
          </a:xfrm>
        </p:spPr>
        <p:txBody>
          <a:bodyPr anchor="b">
            <a:normAutofit/>
          </a:bodyPr>
          <a:lstStyle/>
          <a:p>
            <a:r>
              <a:rPr lang="en-GB" sz="3450" b="1" dirty="0"/>
              <a:t>Shallow Analysis </a:t>
            </a:r>
            <a:r>
              <a:rPr lang="en-GB" sz="3450" dirty="0"/>
              <a:t>	</a:t>
            </a:r>
            <a:endParaRPr lang="en-AU" sz="3450" dirty="0"/>
          </a:p>
        </p:txBody>
      </p:sp>
      <p:sp>
        <p:nvSpPr>
          <p:cNvPr id="3" name="Content Placeholder 2">
            <a:extLst>
              <a:ext uri="{FF2B5EF4-FFF2-40B4-BE49-F238E27FC236}">
                <a16:creationId xmlns:a16="http://schemas.microsoft.com/office/drawing/2014/main" id="{ABB073BC-F27E-A86F-038C-F0D6E9D40700}"/>
              </a:ext>
            </a:extLst>
          </p:cNvPr>
          <p:cNvSpPr>
            <a:spLocks noGrp="1"/>
          </p:cNvSpPr>
          <p:nvPr>
            <p:ph idx="1"/>
          </p:nvPr>
        </p:nvSpPr>
        <p:spPr>
          <a:xfrm>
            <a:off x="245918" y="760491"/>
            <a:ext cx="5859549" cy="3089379"/>
          </a:xfrm>
        </p:spPr>
        <p:txBody>
          <a:bodyPr anchor="t">
            <a:noAutofit/>
          </a:bodyPr>
          <a:lstStyle/>
          <a:p>
            <a:pPr marL="385763" indent="-385763">
              <a:buFont typeface="+mj-lt"/>
              <a:buAutoNum type="arabicPeriod"/>
            </a:pPr>
            <a:r>
              <a:rPr lang="en-GB" sz="2400" dirty="0"/>
              <a:t>Dominant approach in mainstream economics in regard to institutions</a:t>
            </a:r>
          </a:p>
          <a:p>
            <a:pPr marL="385763" indent="-385763">
              <a:buFont typeface="+mj-lt"/>
              <a:buAutoNum type="arabicPeriod"/>
            </a:pPr>
            <a:r>
              <a:rPr lang="en-GB" sz="2400" dirty="0"/>
              <a:t>Focus on exchange via markets with little or no focus on related institutions (beyond property rights and legal contracts)</a:t>
            </a:r>
          </a:p>
          <a:p>
            <a:pPr marL="385763" indent="-385763">
              <a:buFont typeface="+mj-lt"/>
              <a:buAutoNum type="arabicPeriod"/>
            </a:pPr>
            <a:r>
              <a:rPr lang="en-GB" sz="2400" dirty="0"/>
              <a:t>Seller accurately calculates benefits of exchange at a given price outweigh the cost for them.</a:t>
            </a:r>
          </a:p>
          <a:p>
            <a:pPr marL="385763" indent="-385763">
              <a:buFont typeface="+mj-lt"/>
              <a:buAutoNum type="arabicPeriod"/>
            </a:pPr>
            <a:r>
              <a:rPr lang="en-GB" sz="2400" dirty="0"/>
              <a:t>Buyer accurately calculates that benefits of exchange outweigh the cost for them.</a:t>
            </a:r>
          </a:p>
          <a:p>
            <a:pPr marL="385763" indent="-385763">
              <a:buFont typeface="+mj-lt"/>
              <a:buAutoNum type="arabicPeriod"/>
            </a:pPr>
            <a:r>
              <a:rPr lang="en-GB" sz="2400" dirty="0"/>
              <a:t>A voluntary, mutually beneficial market exchange is then understood to occur.</a:t>
            </a:r>
          </a:p>
        </p:txBody>
      </p:sp>
      <p:sp>
        <p:nvSpPr>
          <p:cNvPr id="5" name="Slide Number Placeholder 4">
            <a:extLst>
              <a:ext uri="{FF2B5EF4-FFF2-40B4-BE49-F238E27FC236}">
                <a16:creationId xmlns:a16="http://schemas.microsoft.com/office/drawing/2014/main" id="{105BE158-541F-EB63-087C-607F5B345B32}"/>
              </a:ext>
            </a:extLst>
          </p:cNvPr>
          <p:cNvSpPr>
            <a:spLocks noGrp="1"/>
          </p:cNvSpPr>
          <p:nvPr>
            <p:ph type="sldNum" sz="quarter" idx="12"/>
          </p:nvPr>
        </p:nvSpPr>
        <p:spPr>
          <a:xfrm>
            <a:off x="6457950" y="5624513"/>
            <a:ext cx="2057400" cy="273844"/>
          </a:xfrm>
        </p:spPr>
        <p:txBody>
          <a:bodyPr>
            <a:normAutofit lnSpcReduction="10000"/>
          </a:bodyPr>
          <a:lstStyle/>
          <a:p>
            <a:pPr>
              <a:spcAft>
                <a:spcPts val="450"/>
              </a:spcAft>
            </a:pPr>
            <a:fld id="{D5C60FE1-EE80-4B1A-9C12-C67EA0656CFC}" type="slidenum">
              <a:rPr lang="en-AU"/>
              <a:pPr>
                <a:spcAft>
                  <a:spcPts val="450"/>
                </a:spcAft>
              </a:pPr>
              <a:t>4</a:t>
            </a:fld>
            <a:endParaRPr lang="en-AU" dirty="0"/>
          </a:p>
        </p:txBody>
      </p:sp>
      <p:sp>
        <p:nvSpPr>
          <p:cNvPr id="4" name="TextBox 3">
            <a:extLst>
              <a:ext uri="{FF2B5EF4-FFF2-40B4-BE49-F238E27FC236}">
                <a16:creationId xmlns:a16="http://schemas.microsoft.com/office/drawing/2014/main" id="{BB68BD9D-6A70-DDB5-958D-2297E75E4B3C}"/>
              </a:ext>
            </a:extLst>
          </p:cNvPr>
          <p:cNvSpPr txBox="1"/>
          <p:nvPr/>
        </p:nvSpPr>
        <p:spPr>
          <a:xfrm>
            <a:off x="368990" y="5380672"/>
            <a:ext cx="8028830" cy="1477328"/>
          </a:xfrm>
          <a:prstGeom prst="rect">
            <a:avLst/>
          </a:prstGeom>
          <a:noFill/>
        </p:spPr>
        <p:txBody>
          <a:bodyPr wrap="square" rtlCol="0">
            <a:spAutoFit/>
          </a:bodyPr>
          <a:lstStyle/>
          <a:p>
            <a:r>
              <a:rPr lang="en-GB" sz="2400" dirty="0"/>
              <a:t>Most subsequent analysis is then largely confined to modelling how changes in prices (or to the income or participants) will change how much is then supplied and sold.   </a:t>
            </a:r>
            <a:endParaRPr lang="en-AU" sz="2400" dirty="0"/>
          </a:p>
          <a:p>
            <a:endParaRPr lang="en-US" dirty="0"/>
          </a:p>
        </p:txBody>
      </p:sp>
      <p:pic>
        <p:nvPicPr>
          <p:cNvPr id="9" name="Picture 8" descr="A close-up of a beach&#10;&#10;AI-generated content may be incorrect.">
            <a:extLst>
              <a:ext uri="{FF2B5EF4-FFF2-40B4-BE49-F238E27FC236}">
                <a16:creationId xmlns:a16="http://schemas.microsoft.com/office/drawing/2014/main" id="{FFE3466D-BCAF-276B-0BC2-A5505E00C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71581"/>
            <a:ext cx="2844800" cy="2133600"/>
          </a:xfrm>
          <a:prstGeom prst="rect">
            <a:avLst/>
          </a:prstGeom>
        </p:spPr>
      </p:pic>
    </p:spTree>
    <p:extLst>
      <p:ext uri="{BB962C8B-B14F-4D97-AF65-F5344CB8AC3E}">
        <p14:creationId xmlns:p14="http://schemas.microsoft.com/office/powerpoint/2010/main" val="711382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087C9-E250-83A5-2663-599121D7532C}"/>
              </a:ext>
            </a:extLst>
          </p:cNvPr>
          <p:cNvSpPr>
            <a:spLocks noGrp="1"/>
          </p:cNvSpPr>
          <p:nvPr>
            <p:ph type="title"/>
          </p:nvPr>
        </p:nvSpPr>
        <p:spPr>
          <a:xfrm>
            <a:off x="628650" y="136525"/>
            <a:ext cx="8362950" cy="1006476"/>
          </a:xfrm>
        </p:spPr>
        <p:txBody>
          <a:bodyPr>
            <a:normAutofit/>
          </a:bodyPr>
          <a:lstStyle/>
          <a:p>
            <a:r>
              <a:rPr lang="en-US" dirty="0"/>
              <a:t>Shallow Analysis Generally Assumes</a:t>
            </a:r>
          </a:p>
        </p:txBody>
      </p:sp>
      <p:sp>
        <p:nvSpPr>
          <p:cNvPr id="3" name="Content Placeholder 2">
            <a:extLst>
              <a:ext uri="{FF2B5EF4-FFF2-40B4-BE49-F238E27FC236}">
                <a16:creationId xmlns:a16="http://schemas.microsoft.com/office/drawing/2014/main" id="{37704EA1-1480-A4F4-39D7-19ACD9E3CF93}"/>
              </a:ext>
            </a:extLst>
          </p:cNvPr>
          <p:cNvSpPr>
            <a:spLocks noGrp="1"/>
          </p:cNvSpPr>
          <p:nvPr>
            <p:ph idx="1"/>
          </p:nvPr>
        </p:nvSpPr>
        <p:spPr>
          <a:xfrm>
            <a:off x="0" y="1143000"/>
            <a:ext cx="6629400" cy="5578476"/>
          </a:xfrm>
        </p:spPr>
        <p:txBody>
          <a:bodyPr>
            <a:normAutofit fontScale="62500" lnSpcReduction="20000"/>
          </a:bodyPr>
          <a:lstStyle/>
          <a:p>
            <a:r>
              <a:rPr lang="en-US" sz="3000" dirty="0"/>
              <a:t>Preferences of all actors are given </a:t>
            </a:r>
          </a:p>
          <a:p>
            <a:r>
              <a:rPr lang="en-US" sz="3000" dirty="0"/>
              <a:t>Buyer and seller possess </a:t>
            </a:r>
            <a:r>
              <a:rPr lang="en-US" sz="3000" u="sng" dirty="0"/>
              <a:t>all</a:t>
            </a:r>
            <a:r>
              <a:rPr lang="en-US" sz="3000" dirty="0"/>
              <a:t> the relevant information about the trade, </a:t>
            </a:r>
          </a:p>
          <a:p>
            <a:r>
              <a:rPr lang="en-US" sz="3000" dirty="0"/>
              <a:t>All actors can accurately weigh up the cost and benefits of buying/selling</a:t>
            </a:r>
          </a:p>
          <a:p>
            <a:r>
              <a:rPr lang="en-US" sz="3000" dirty="0"/>
              <a:t>Trade is voluntary so </a:t>
            </a:r>
            <a:r>
              <a:rPr lang="en-US" sz="3000" u="sng" dirty="0"/>
              <a:t>must</a:t>
            </a:r>
            <a:r>
              <a:rPr lang="en-US" sz="3000" dirty="0"/>
              <a:t> be mutually beneficial</a:t>
            </a:r>
          </a:p>
          <a:p>
            <a:r>
              <a:rPr lang="en-US" sz="3000" dirty="0"/>
              <a:t>Complete legal contract specifies all aspects of the trade and can be drafted, signed and enforced at zero cost.</a:t>
            </a:r>
          </a:p>
          <a:p>
            <a:pPr marL="0" indent="0">
              <a:buNone/>
            </a:pPr>
            <a:r>
              <a:rPr lang="en-US" sz="3000" b="1" dirty="0"/>
              <a:t>Implications:</a:t>
            </a:r>
          </a:p>
          <a:p>
            <a:r>
              <a:rPr lang="en-US" sz="3000" dirty="0"/>
              <a:t>Many economic and political problems </a:t>
            </a:r>
            <a:r>
              <a:rPr lang="en-US" sz="3000" i="1" dirty="0"/>
              <a:t>vanish</a:t>
            </a:r>
            <a:r>
              <a:rPr lang="en-US" sz="3000" dirty="0"/>
              <a:t> by starting with these assumptions. In particular, there is nothing for the exercise of power to be about. </a:t>
            </a:r>
          </a:p>
          <a:p>
            <a:r>
              <a:rPr lang="en-US" sz="3000" dirty="0"/>
              <a:t>No scope for conflict or coercion in any economic exchange.  </a:t>
            </a:r>
          </a:p>
          <a:p>
            <a:r>
              <a:rPr lang="en-US" sz="3000" dirty="0"/>
              <a:t>Impossible to manipulate or influence somebody</a:t>
            </a:r>
          </a:p>
          <a:p>
            <a:r>
              <a:rPr lang="en-US" sz="3000" dirty="0"/>
              <a:t>No information asymmetries</a:t>
            </a:r>
          </a:p>
          <a:p>
            <a:r>
              <a:rPr lang="en-US" sz="3000" dirty="0"/>
              <a:t>Analysis very amendable to formal modelling and precise predictions. But premises are unrealistic, so why should such modelling (and its predictions) be taken all that seriously? </a:t>
            </a:r>
          </a:p>
          <a:p>
            <a:r>
              <a:rPr lang="en-US" sz="3000" dirty="0"/>
              <a:t>Techniques can get complex (and even intimidating) yet the underlying theory is ultimately always very, very simple. </a:t>
            </a:r>
          </a:p>
          <a:p>
            <a:pPr marL="0" indent="0">
              <a:buNone/>
            </a:pPr>
            <a:endParaRPr lang="en-US" dirty="0"/>
          </a:p>
        </p:txBody>
      </p:sp>
      <p:sp>
        <p:nvSpPr>
          <p:cNvPr id="5" name="Slide Number Placeholder 4">
            <a:extLst>
              <a:ext uri="{FF2B5EF4-FFF2-40B4-BE49-F238E27FC236}">
                <a16:creationId xmlns:a16="http://schemas.microsoft.com/office/drawing/2014/main" id="{77AC1282-8C61-DC98-7600-787E88BF6479}"/>
              </a:ext>
            </a:extLst>
          </p:cNvPr>
          <p:cNvSpPr>
            <a:spLocks noGrp="1"/>
          </p:cNvSpPr>
          <p:nvPr>
            <p:ph type="sldNum" sz="quarter" idx="12"/>
          </p:nvPr>
        </p:nvSpPr>
        <p:spPr/>
        <p:txBody>
          <a:bodyPr/>
          <a:lstStyle/>
          <a:p>
            <a:fld id="{D5C60FE1-EE80-4B1A-9C12-C67EA0656CFC}" type="slidenum">
              <a:rPr lang="en-AU" smtClean="0"/>
              <a:t>5</a:t>
            </a:fld>
            <a:endParaRPr lang="en-AU" dirty="0"/>
          </a:p>
        </p:txBody>
      </p:sp>
      <p:pic>
        <p:nvPicPr>
          <p:cNvPr id="8" name="Picture 7" descr="A person with a mustache and quote&#10;&#10;AI-generated content may be incorrect.">
            <a:extLst>
              <a:ext uri="{FF2B5EF4-FFF2-40B4-BE49-F238E27FC236}">
                <a16:creationId xmlns:a16="http://schemas.microsoft.com/office/drawing/2014/main" id="{1152CCAB-0B27-1C68-84B1-9EBC78A85D22}"/>
              </a:ext>
            </a:extLst>
          </p:cNvPr>
          <p:cNvPicPr>
            <a:picLocks noChangeAspect="1"/>
          </p:cNvPicPr>
          <p:nvPr/>
        </p:nvPicPr>
        <p:blipFill>
          <a:blip r:embed="rId2">
            <a:extLst>
              <a:ext uri="{28A0092B-C50C-407E-A947-70E740481C1C}">
                <a14:useLocalDpi xmlns:a14="http://schemas.microsoft.com/office/drawing/2010/main" val="0"/>
              </a:ext>
            </a:extLst>
          </a:blip>
          <a:srcRect l="5272" r="56546"/>
          <a:stretch>
            <a:fillRect/>
          </a:stretch>
        </p:blipFill>
        <p:spPr>
          <a:xfrm>
            <a:off x="6683890" y="1462087"/>
            <a:ext cx="2307709" cy="3109913"/>
          </a:xfrm>
          <a:prstGeom prst="rect">
            <a:avLst/>
          </a:prstGeom>
        </p:spPr>
      </p:pic>
      <p:sp>
        <p:nvSpPr>
          <p:cNvPr id="9" name="TextBox 8">
            <a:extLst>
              <a:ext uri="{FF2B5EF4-FFF2-40B4-BE49-F238E27FC236}">
                <a16:creationId xmlns:a16="http://schemas.microsoft.com/office/drawing/2014/main" id="{326A3E49-93E3-09DD-0DCB-D5A6A57223BB}"/>
              </a:ext>
            </a:extLst>
          </p:cNvPr>
          <p:cNvSpPr txBox="1"/>
          <p:nvPr/>
        </p:nvSpPr>
        <p:spPr>
          <a:xfrm>
            <a:off x="6676158" y="4657249"/>
            <a:ext cx="2362200" cy="738664"/>
          </a:xfrm>
          <a:prstGeom prst="rect">
            <a:avLst/>
          </a:prstGeom>
          <a:noFill/>
        </p:spPr>
        <p:txBody>
          <a:bodyPr wrap="square" rtlCol="0">
            <a:spAutoFit/>
          </a:bodyPr>
          <a:lstStyle/>
          <a:p>
            <a:r>
              <a:rPr lang="en-US" sz="1400" dirty="0"/>
              <a:t>Make your explanations as simple as possible but not simpler – Albert Einstein</a:t>
            </a:r>
          </a:p>
        </p:txBody>
      </p:sp>
    </p:spTree>
    <p:extLst>
      <p:ext uri="{BB962C8B-B14F-4D97-AF65-F5344CB8AC3E}">
        <p14:creationId xmlns:p14="http://schemas.microsoft.com/office/powerpoint/2010/main" val="345612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F7FE4A-E22E-46A8-B6D0-CFF6E6F23DB2}"/>
              </a:ext>
            </a:extLst>
          </p:cNvPr>
          <p:cNvSpPr>
            <a:spLocks noGrp="1"/>
          </p:cNvSpPr>
          <p:nvPr>
            <p:ph type="title"/>
          </p:nvPr>
        </p:nvSpPr>
        <p:spPr>
          <a:xfrm>
            <a:off x="459486" y="548638"/>
            <a:ext cx="2619756" cy="5788152"/>
          </a:xfrm>
        </p:spPr>
        <p:txBody>
          <a:bodyPr anchor="ctr">
            <a:normAutofit/>
          </a:bodyPr>
          <a:lstStyle/>
          <a:p>
            <a:r>
              <a:rPr lang="en-GB" sz="3500" dirty="0"/>
              <a:t>Why start with Institutional Economics?  </a:t>
            </a:r>
            <a:endParaRPr lang="en-AU" sz="3500" dirty="0"/>
          </a:p>
        </p:txBody>
      </p:sp>
      <p:sp>
        <p:nvSpPr>
          <p:cNvPr id="5" name="Slide Number Placeholder 4">
            <a:extLst>
              <a:ext uri="{FF2B5EF4-FFF2-40B4-BE49-F238E27FC236}">
                <a16:creationId xmlns:a16="http://schemas.microsoft.com/office/drawing/2014/main" id="{89D836CB-04C1-419E-B1E8-F95671CCC40C}"/>
              </a:ext>
            </a:extLst>
          </p:cNvPr>
          <p:cNvSpPr>
            <a:spLocks noGrp="1"/>
          </p:cNvSpPr>
          <p:nvPr>
            <p:ph type="sldNum" sz="quarter" idx="12"/>
          </p:nvPr>
        </p:nvSpPr>
        <p:spPr>
          <a:xfrm>
            <a:off x="8724121" y="6453002"/>
            <a:ext cx="321905" cy="365125"/>
          </a:xfrm>
        </p:spPr>
        <p:txBody>
          <a:bodyPr>
            <a:normAutofit/>
          </a:bodyPr>
          <a:lstStyle/>
          <a:p>
            <a:pPr>
              <a:spcAft>
                <a:spcPts val="450"/>
              </a:spcAft>
              <a:defRPr/>
            </a:pPr>
            <a:fld id="{F1F934E9-2EDF-4289-9F28-9DC05CEACA02}" type="slidenum">
              <a:rPr lang="en-US" smtClean="0"/>
              <a:pPr>
                <a:spcAft>
                  <a:spcPts val="450"/>
                </a:spcAft>
                <a:defRPr/>
              </a:pPr>
              <a:t>6</a:t>
            </a:fld>
            <a:endParaRPr lang="en-US" dirty="0"/>
          </a:p>
        </p:txBody>
      </p:sp>
      <p:graphicFrame>
        <p:nvGraphicFramePr>
          <p:cNvPr id="7" name="Content Placeholder 2">
            <a:extLst>
              <a:ext uri="{FF2B5EF4-FFF2-40B4-BE49-F238E27FC236}">
                <a16:creationId xmlns:a16="http://schemas.microsoft.com/office/drawing/2014/main" id="{A2CA1406-499C-1709-5E07-48E994CA06E9}"/>
              </a:ext>
            </a:extLst>
          </p:cNvPr>
          <p:cNvGraphicFramePr>
            <a:graphicFrameLocks noGrp="1"/>
          </p:cNvGraphicFramePr>
          <p:nvPr>
            <p:ph idx="1"/>
            <p:extLst>
              <p:ext uri="{D42A27DB-BD31-4B8C-83A1-F6EECF244321}">
                <p14:modId xmlns:p14="http://schemas.microsoft.com/office/powerpoint/2010/main" val="3110095803"/>
              </p:ext>
            </p:extLst>
          </p:nvPr>
        </p:nvGraphicFramePr>
        <p:xfrm>
          <a:off x="3456184" y="548640"/>
          <a:ext cx="521208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2800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7444740" y="5624513"/>
            <a:ext cx="1340774" cy="273844"/>
          </a:xfrm>
        </p:spPr>
        <p:txBody>
          <a:bodyPr vert="horz" lIns="68580" tIns="34290" rIns="68580" bIns="34290" rtlCol="0" anchor="ctr">
            <a:normAutofit/>
          </a:bodyPr>
          <a:lstStyle/>
          <a:p>
            <a:pPr>
              <a:spcAft>
                <a:spcPts val="450"/>
              </a:spcAft>
            </a:pPr>
            <a:fld id="{BD4EB309-BAAF-4B14-9E83-19C3596A15B9}" type="slidenum">
              <a:rPr lang="en-US">
                <a:solidFill>
                  <a:schemeClr val="tx1">
                    <a:lumMod val="50000"/>
                    <a:lumOff val="50000"/>
                  </a:schemeClr>
                </a:solidFill>
              </a:rPr>
              <a:pPr>
                <a:spcAft>
                  <a:spcPts val="450"/>
                </a:spcAft>
              </a:pPr>
              <a:t>7</a:t>
            </a:fld>
            <a:endParaRPr lang="en-US" dirty="0">
              <a:solidFill>
                <a:schemeClr val="tx1">
                  <a:lumMod val="50000"/>
                  <a:lumOff val="50000"/>
                </a:schemeClr>
              </a:solidFill>
            </a:endParaRPr>
          </a:p>
        </p:txBody>
      </p:sp>
      <p:sp>
        <p:nvSpPr>
          <p:cNvPr id="2050" name="Rectangle 2"/>
          <p:cNvSpPr>
            <a:spLocks noGrp="1" noChangeArrowheads="1"/>
          </p:cNvSpPr>
          <p:nvPr>
            <p:ph type="ctrTitle" idx="4294967295"/>
          </p:nvPr>
        </p:nvSpPr>
        <p:spPr>
          <a:xfrm>
            <a:off x="76200" y="2971549"/>
            <a:ext cx="6045200" cy="558800"/>
          </a:xfrm>
        </p:spPr>
        <p:txBody>
          <a:bodyPr vert="horz" lIns="68580" tIns="34290" rIns="68580" bIns="34290" rtlCol="0" anchor="b" anchorCtr="1">
            <a:normAutofit fontScale="90000"/>
          </a:bodyPr>
          <a:lstStyle/>
          <a:p>
            <a:pPr marL="628650" indent="-628650">
              <a:defRPr/>
            </a:pPr>
            <a:r>
              <a:rPr lang="en-US" sz="3600" b="1" dirty="0"/>
              <a:t>Institutions and Cooperation</a:t>
            </a:r>
          </a:p>
        </p:txBody>
      </p:sp>
      <p:sp>
        <p:nvSpPr>
          <p:cNvPr id="2051" name="Rectangle 3"/>
          <p:cNvSpPr>
            <a:spLocks noGrp="1" noChangeArrowheads="1"/>
          </p:cNvSpPr>
          <p:nvPr>
            <p:ph type="subTitle" idx="4294967295"/>
          </p:nvPr>
        </p:nvSpPr>
        <p:spPr>
          <a:xfrm>
            <a:off x="533400" y="3733800"/>
            <a:ext cx="8499475" cy="1387475"/>
          </a:xfrm>
        </p:spPr>
        <p:txBody>
          <a:bodyPr vert="horz" lIns="68580" tIns="34290" rIns="68580" bIns="34290" rtlCol="0">
            <a:noAutofit/>
          </a:bodyPr>
          <a:lstStyle/>
          <a:p>
            <a:pPr>
              <a:defRPr/>
            </a:pPr>
            <a:r>
              <a:rPr lang="en-US" sz="2600" kern="1200" dirty="0">
                <a:solidFill>
                  <a:schemeClr val="tx1"/>
                </a:solidFill>
                <a:latin typeface="+mn-lt"/>
                <a:ea typeface="+mn-ea"/>
                <a:cs typeface="+mn-cs"/>
              </a:rPr>
              <a:t>Any social way of operating requires institutions</a:t>
            </a:r>
          </a:p>
          <a:p>
            <a:pPr>
              <a:defRPr/>
            </a:pPr>
            <a:r>
              <a:rPr lang="en-US" sz="2600" kern="1200" dirty="0">
                <a:solidFill>
                  <a:schemeClr val="tx1"/>
                </a:solidFill>
                <a:latin typeface="+mn-lt"/>
                <a:ea typeface="+mn-ea"/>
                <a:cs typeface="+mn-cs"/>
              </a:rPr>
              <a:t>Breaching an institution usually carries some formal or informal sanction</a:t>
            </a:r>
          </a:p>
          <a:p>
            <a:pPr>
              <a:defRPr/>
            </a:pPr>
            <a:r>
              <a:rPr lang="en-US" sz="2600" dirty="0"/>
              <a:t>Institutions are confining but also enabling – because they provide a degree of predictability and certainty</a:t>
            </a:r>
            <a:endParaRPr lang="en-US" sz="2600" kern="1200" dirty="0">
              <a:solidFill>
                <a:schemeClr val="tx1"/>
              </a:solidFill>
              <a:latin typeface="+mn-lt"/>
              <a:ea typeface="+mn-ea"/>
              <a:cs typeface="+mn-cs"/>
            </a:endParaRPr>
          </a:p>
          <a:p>
            <a:pPr>
              <a:defRPr/>
            </a:pPr>
            <a:r>
              <a:rPr lang="en-US" sz="2600" kern="1200" dirty="0">
                <a:solidFill>
                  <a:schemeClr val="tx1"/>
                </a:solidFill>
                <a:latin typeface="+mn-lt"/>
                <a:ea typeface="+mn-ea"/>
                <a:cs typeface="+mn-cs"/>
              </a:rPr>
              <a:t>Informal institutions such norms are as important as the formal institutions</a:t>
            </a:r>
          </a:p>
        </p:txBody>
      </p:sp>
      <p:pic>
        <p:nvPicPr>
          <p:cNvPr id="4" name="Picture 3" descr="outca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63173"/>
            <a:ext cx="3513182" cy="2499130"/>
          </a:xfrm>
          <a:prstGeom prst="rect">
            <a:avLst/>
          </a:prstGeom>
        </p:spPr>
      </p:pic>
      <p:pic>
        <p:nvPicPr>
          <p:cNvPr id="3" name="Picture 2" descr="A book cover of a book&#10;&#10;Description automatically generated">
            <a:extLst>
              <a:ext uri="{FF2B5EF4-FFF2-40B4-BE49-F238E27FC236}">
                <a16:creationId xmlns:a16="http://schemas.microsoft.com/office/drawing/2014/main" id="{96EFC5EA-E91C-40D2-BA1F-B09F32C4C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0" y="363173"/>
            <a:ext cx="1713172" cy="2452028"/>
          </a:xfrm>
          <a:prstGeom prst="rect">
            <a:avLst/>
          </a:prstGeom>
        </p:spPr>
      </p:pic>
      <p:pic>
        <p:nvPicPr>
          <p:cNvPr id="7" name="Picture 6" descr="A person smiling and a book cover&#10;&#10;Description automatically generated">
            <a:extLst>
              <a:ext uri="{FF2B5EF4-FFF2-40B4-BE49-F238E27FC236}">
                <a16:creationId xmlns:a16="http://schemas.microsoft.com/office/drawing/2014/main" id="{37784A5D-32F5-E090-C15C-C8E3E64A6467}"/>
              </a:ext>
            </a:extLst>
          </p:cNvPr>
          <p:cNvPicPr>
            <a:picLocks noChangeAspect="1"/>
          </p:cNvPicPr>
          <p:nvPr/>
        </p:nvPicPr>
        <p:blipFill rotWithShape="1">
          <a:blip r:embed="rId5">
            <a:extLst>
              <a:ext uri="{28A0092B-C50C-407E-A947-70E740481C1C}">
                <a14:useLocalDpi xmlns:a14="http://schemas.microsoft.com/office/drawing/2010/main" val="0"/>
              </a:ext>
            </a:extLst>
          </a:blip>
          <a:srcRect l="50060" t="-1447" r="8778" b="1447"/>
          <a:stretch/>
        </p:blipFill>
        <p:spPr>
          <a:xfrm>
            <a:off x="5457193" y="316071"/>
            <a:ext cx="1543050" cy="2499130"/>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7829550" y="5624513"/>
            <a:ext cx="685800" cy="273844"/>
          </a:xfrm>
        </p:spPr>
        <p:txBody>
          <a:bodyPr vert="horz" lIns="68580" tIns="34290" rIns="68580" bIns="34290" rtlCol="0" anchor="ctr">
            <a:normAutofit/>
          </a:bodyPr>
          <a:lstStyle/>
          <a:p>
            <a:pPr>
              <a:spcAft>
                <a:spcPts val="450"/>
              </a:spcAft>
              <a:defRPr/>
            </a:pPr>
            <a:fld id="{239C2D04-4BB7-432F-9E8E-D5A0DE8FC1CB}" type="slidenum">
              <a:rPr lang="en-US">
                <a:solidFill>
                  <a:srgbClr val="FFFFFF"/>
                </a:solidFill>
                <a:latin typeface="Calibri" panose="020F0502020204030204"/>
              </a:rPr>
              <a:pPr>
                <a:spcAft>
                  <a:spcPts val="450"/>
                </a:spcAft>
                <a:defRPr/>
              </a:pPr>
              <a:t>8</a:t>
            </a:fld>
            <a:endParaRPr lang="en-US" dirty="0">
              <a:solidFill>
                <a:srgbClr val="FFFFFF"/>
              </a:solidFill>
              <a:latin typeface="Calibri" panose="020F0502020204030204"/>
            </a:endParaRPr>
          </a:p>
        </p:txBody>
      </p:sp>
      <p:sp>
        <p:nvSpPr>
          <p:cNvPr id="2050" name="Rectangle 2"/>
          <p:cNvSpPr>
            <a:spLocks noGrp="1" noChangeArrowheads="1"/>
          </p:cNvSpPr>
          <p:nvPr>
            <p:ph type="ctrTitle" idx="4294967295"/>
          </p:nvPr>
        </p:nvSpPr>
        <p:spPr>
          <a:xfrm>
            <a:off x="304800" y="95250"/>
            <a:ext cx="6781800" cy="762000"/>
          </a:xfrm>
        </p:spPr>
        <p:txBody>
          <a:bodyPr vert="horz" lIns="68580" tIns="34290" rIns="68580" bIns="34290" rtlCol="0" anchor="b" anchorCtr="1">
            <a:normAutofit/>
          </a:bodyPr>
          <a:lstStyle/>
          <a:p>
            <a:pPr marL="628650" indent="-628650">
              <a:defRPr/>
            </a:pPr>
            <a:r>
              <a:rPr lang="en-US" sz="4050" b="1" dirty="0"/>
              <a:t>Institutional Blindness</a:t>
            </a:r>
          </a:p>
        </p:txBody>
      </p:sp>
      <p:sp>
        <p:nvSpPr>
          <p:cNvPr id="2051" name="Rectangle 3"/>
          <p:cNvSpPr>
            <a:spLocks noGrp="1" noChangeArrowheads="1"/>
          </p:cNvSpPr>
          <p:nvPr>
            <p:ph type="subTitle" idx="4294967295"/>
          </p:nvPr>
        </p:nvSpPr>
        <p:spPr>
          <a:xfrm>
            <a:off x="152400" y="1037035"/>
            <a:ext cx="3733800" cy="4724400"/>
          </a:xfrm>
        </p:spPr>
        <p:txBody>
          <a:bodyPr vert="horz" lIns="68580" tIns="34290" rIns="68580" bIns="34290" rtlCol="0">
            <a:normAutofit fontScale="92500"/>
          </a:bodyPr>
          <a:lstStyle/>
          <a:p>
            <a:pPr marL="0">
              <a:spcBef>
                <a:spcPts val="0"/>
              </a:spcBef>
              <a:spcAft>
                <a:spcPts val="450"/>
              </a:spcAft>
              <a:defRPr/>
            </a:pPr>
            <a:r>
              <a:rPr lang="en-US" sz="2400" dirty="0"/>
              <a:t>Dangers in assuming necessary institutions already exist, will arise naturally or can be easily transplanted.</a:t>
            </a:r>
          </a:p>
          <a:p>
            <a:pPr marL="0">
              <a:spcBef>
                <a:spcPts val="0"/>
              </a:spcBef>
              <a:spcAft>
                <a:spcPts val="450"/>
              </a:spcAft>
              <a:defRPr/>
            </a:pPr>
            <a:r>
              <a:rPr lang="en-US" sz="2400" dirty="0"/>
              <a:t>This blindness is often an </a:t>
            </a:r>
            <a:r>
              <a:rPr lang="en-US" sz="2400" u="sng" dirty="0"/>
              <a:t>enormous</a:t>
            </a:r>
            <a:r>
              <a:rPr lang="en-US" sz="2400" dirty="0"/>
              <a:t> problem in mainstream economics. </a:t>
            </a:r>
          </a:p>
          <a:p>
            <a:pPr marL="0">
              <a:spcBef>
                <a:spcPts val="0"/>
              </a:spcBef>
              <a:spcAft>
                <a:spcPts val="450"/>
              </a:spcAft>
              <a:defRPr/>
            </a:pPr>
            <a:r>
              <a:rPr lang="en-US" sz="2400" dirty="0"/>
              <a:t>Example of USSR Transition.</a:t>
            </a:r>
          </a:p>
          <a:p>
            <a:pPr marL="0">
              <a:spcBef>
                <a:spcPts val="0"/>
              </a:spcBef>
              <a:spcAft>
                <a:spcPts val="450"/>
              </a:spcAft>
              <a:defRPr/>
            </a:pPr>
            <a:r>
              <a:rPr lang="en-US" sz="2400" dirty="0"/>
              <a:t>Neoliberalism simply as a ‘move towards the market’</a:t>
            </a:r>
          </a:p>
          <a:p>
            <a:pPr marL="0">
              <a:spcBef>
                <a:spcPts val="0"/>
              </a:spcBef>
              <a:spcAft>
                <a:spcPts val="450"/>
              </a:spcAft>
              <a:defRPr/>
            </a:pPr>
            <a:r>
              <a:rPr lang="en-US" sz="2400" dirty="0"/>
              <a:t>Markets are institutions that need be to be nested inside other institutions</a:t>
            </a:r>
          </a:p>
          <a:p>
            <a:pPr marL="0" indent="0">
              <a:spcBef>
                <a:spcPts val="0"/>
              </a:spcBef>
              <a:spcAft>
                <a:spcPts val="450"/>
              </a:spcAft>
              <a:buNone/>
              <a:defRPr/>
            </a:pPr>
            <a:endParaRPr lang="en-US" sz="1275" dirty="0"/>
          </a:p>
          <a:p>
            <a:pPr marL="457200">
              <a:spcBef>
                <a:spcPts val="0"/>
              </a:spcBef>
              <a:spcAft>
                <a:spcPts val="450"/>
              </a:spcAft>
              <a:defRPr/>
            </a:pPr>
            <a:endParaRPr lang="en-US" sz="1275" dirty="0"/>
          </a:p>
          <a:p>
            <a:pPr marL="457200">
              <a:spcBef>
                <a:spcPts val="0"/>
              </a:spcBef>
              <a:spcAft>
                <a:spcPts val="450"/>
              </a:spcAft>
              <a:defRPr/>
            </a:pPr>
            <a:endParaRPr lang="en-US" sz="1275" dirty="0"/>
          </a:p>
          <a:p>
            <a:pPr marL="457200">
              <a:spcBef>
                <a:spcPts val="0"/>
              </a:spcBef>
              <a:spcAft>
                <a:spcPts val="450"/>
              </a:spcAft>
              <a:defRPr/>
            </a:pPr>
            <a:endParaRPr lang="en-US" sz="1275" dirty="0"/>
          </a:p>
        </p:txBody>
      </p:sp>
      <p:pic>
        <p:nvPicPr>
          <p:cNvPr id="4" name="Picture 3" descr="blind person.png"/>
          <p:cNvPicPr>
            <a:picLocks noChangeAspect="1"/>
          </p:cNvPicPr>
          <p:nvPr/>
        </p:nvPicPr>
        <p:blipFill rotWithShape="1">
          <a:blip r:embed="rId3">
            <a:extLst>
              <a:ext uri="{28A0092B-C50C-407E-A947-70E740481C1C}">
                <a14:useLocalDpi xmlns:a14="http://schemas.microsoft.com/office/drawing/2010/main" val="0"/>
              </a:ext>
            </a:extLst>
          </a:blip>
          <a:srcRect r="1" b="303"/>
          <a:stretch/>
        </p:blipFill>
        <p:spPr>
          <a:xfrm>
            <a:off x="3983777" y="857257"/>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cxnSp>
        <p:nvCxnSpPr>
          <p:cNvPr id="25605" name="AutoShape 4"/>
          <p:cNvCxnSpPr>
            <a:cxnSpLocks noChangeShapeType="1"/>
            <a:stCxn id="2051" idx="2"/>
            <a:endCxn id="2051" idx="2"/>
          </p:cNvCxnSpPr>
          <p:nvPr/>
        </p:nvCxnSpPr>
        <p:spPr bwMode="auto">
          <a:xfrm>
            <a:off x="2019300" y="5761435"/>
            <a:ext cx="0" cy="0"/>
          </a:xfrm>
          <a:prstGeom prst="straightConnector1">
            <a:avLst/>
          </a:prstGeom>
          <a:noFill/>
          <a:ln w="9525">
            <a:solidFill>
              <a:schemeClr val="tx1"/>
            </a:solidFill>
            <a:round/>
            <a:headEnd type="triangle" w="med" len="med"/>
            <a:tailEnd type="triangle" w="med" len="med"/>
          </a:ln>
        </p:spPr>
      </p:cxn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D59064A-7BD3-673D-2606-9507EFB48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D88285-FA46-C8AB-CD2B-544B8B85709A}"/>
              </a:ext>
            </a:extLst>
          </p:cNvPr>
          <p:cNvSpPr>
            <a:spLocks noGrp="1"/>
          </p:cNvSpPr>
          <p:nvPr>
            <p:ph type="title"/>
          </p:nvPr>
        </p:nvSpPr>
        <p:spPr>
          <a:xfrm>
            <a:off x="263186" y="5689132"/>
            <a:ext cx="8271213" cy="585332"/>
          </a:xfrm>
        </p:spPr>
        <p:txBody>
          <a:bodyPr>
            <a:normAutofit fontScale="90000"/>
          </a:bodyPr>
          <a:lstStyle/>
          <a:p>
            <a:r>
              <a:rPr lang="en-GB" sz="3700" dirty="0"/>
              <a:t>Key Focus Points of Institutional Economists </a:t>
            </a:r>
            <a:br>
              <a:rPr lang="en-GB" sz="3700" dirty="0"/>
            </a:br>
            <a:r>
              <a:rPr lang="en-GB" sz="3700" dirty="0"/>
              <a:t> </a:t>
            </a:r>
            <a:endParaRPr lang="en-AU" sz="3700" dirty="0"/>
          </a:p>
        </p:txBody>
      </p:sp>
      <p:pic>
        <p:nvPicPr>
          <p:cNvPr id="9" name="Picture 8">
            <a:extLst>
              <a:ext uri="{FF2B5EF4-FFF2-40B4-BE49-F238E27FC236}">
                <a16:creationId xmlns:a16="http://schemas.microsoft.com/office/drawing/2014/main" id="{699C3E8B-B26F-A10D-429E-7CF50BE43981}"/>
              </a:ext>
            </a:extLst>
          </p:cNvPr>
          <p:cNvPicPr>
            <a:picLocks noChangeAspect="1"/>
          </p:cNvPicPr>
          <p:nvPr/>
        </p:nvPicPr>
        <p:blipFill>
          <a:blip r:embed="rId2">
            <a:extLst>
              <a:ext uri="{28A0092B-C50C-407E-A947-70E740481C1C}">
                <a14:useLocalDpi xmlns:a14="http://schemas.microsoft.com/office/drawing/2010/main" val="0"/>
              </a:ext>
            </a:extLst>
          </a:blip>
          <a:srcRect l="7008" r="53831"/>
          <a:stretch>
            <a:fillRect/>
          </a:stretch>
        </p:blipFill>
        <p:spPr>
          <a:xfrm>
            <a:off x="263186" y="228599"/>
            <a:ext cx="2632414" cy="5041617"/>
          </a:xfrm>
          <a:prstGeom prst="rect">
            <a:avLst/>
          </a:prstGeom>
        </p:spPr>
      </p:pic>
      <p:sp>
        <p:nvSpPr>
          <p:cNvPr id="3" name="Content Placeholder 2">
            <a:extLst>
              <a:ext uri="{FF2B5EF4-FFF2-40B4-BE49-F238E27FC236}">
                <a16:creationId xmlns:a16="http://schemas.microsoft.com/office/drawing/2014/main" id="{96AE708F-EAC2-02E8-2812-D8F62DF41994}"/>
              </a:ext>
            </a:extLst>
          </p:cNvPr>
          <p:cNvSpPr>
            <a:spLocks noGrp="1"/>
          </p:cNvSpPr>
          <p:nvPr>
            <p:ph idx="1"/>
          </p:nvPr>
        </p:nvSpPr>
        <p:spPr>
          <a:xfrm>
            <a:off x="3158786" y="418916"/>
            <a:ext cx="5832813" cy="6033900"/>
          </a:xfrm>
        </p:spPr>
        <p:txBody>
          <a:bodyPr>
            <a:normAutofit fontScale="92500" lnSpcReduction="20000"/>
          </a:bodyPr>
          <a:lstStyle/>
          <a:p>
            <a:r>
              <a:rPr lang="en-GB" sz="2400" dirty="0"/>
              <a:t>Search costs, bargaining costs &amp; enforcement costs? (ala Coase and ‘Transaction Cost Economics’)</a:t>
            </a:r>
          </a:p>
          <a:p>
            <a:r>
              <a:rPr lang="en-GB" sz="2400" dirty="0"/>
              <a:t>Non-market coordination within organisations (ala Nelson and Winter’s Evolutionary Theory of The Firm) </a:t>
            </a:r>
          </a:p>
          <a:p>
            <a:r>
              <a:rPr lang="en-GB" sz="2400" dirty="0"/>
              <a:t>Where do preferences come from? (ala J K Galbraith) </a:t>
            </a:r>
          </a:p>
          <a:p>
            <a:r>
              <a:rPr lang="en-GB" sz="2400" dirty="0"/>
              <a:t>The social nature of consumption (ala Thorstein Veblen)</a:t>
            </a:r>
          </a:p>
          <a:p>
            <a:r>
              <a:rPr lang="en-GB" sz="2400" dirty="0"/>
              <a:t>Interaction between ‘social’ and ‘economic’ variables (ala Gunnar Myrdal)</a:t>
            </a:r>
          </a:p>
          <a:p>
            <a:r>
              <a:rPr lang="en-GB" sz="2400" dirty="0"/>
              <a:t>Issues of power and politics in the economy (ala J K Galbraith)</a:t>
            </a:r>
          </a:p>
          <a:p>
            <a:r>
              <a:rPr lang="en-GB" sz="2400" dirty="0"/>
              <a:t>Economic activity as being evolutionary in nature (Geoff Hodgson)</a:t>
            </a:r>
          </a:p>
          <a:p>
            <a:endParaRPr lang="en-GB" sz="2400" dirty="0"/>
          </a:p>
          <a:p>
            <a:pPr marL="0" indent="0">
              <a:buNone/>
            </a:pPr>
            <a:endParaRPr lang="en-GB" sz="2400" dirty="0"/>
          </a:p>
          <a:p>
            <a:pPr marL="0" indent="0">
              <a:buNone/>
            </a:pPr>
            <a:r>
              <a:rPr lang="en-GB" sz="2400" dirty="0"/>
              <a:t> </a:t>
            </a:r>
          </a:p>
          <a:p>
            <a:pPr marL="0" indent="0">
              <a:buNone/>
            </a:pPr>
            <a:endParaRPr lang="en-GB" sz="1600" dirty="0"/>
          </a:p>
          <a:p>
            <a:pPr marL="0" indent="0">
              <a:buNone/>
            </a:pPr>
            <a:endParaRPr lang="en-AU" sz="1600" dirty="0"/>
          </a:p>
        </p:txBody>
      </p:sp>
      <p:sp>
        <p:nvSpPr>
          <p:cNvPr id="5" name="Slide Number Placeholder 4">
            <a:extLst>
              <a:ext uri="{FF2B5EF4-FFF2-40B4-BE49-F238E27FC236}">
                <a16:creationId xmlns:a16="http://schemas.microsoft.com/office/drawing/2014/main" id="{F30EF1FF-4869-5A3A-6938-D658BD0D8F55}"/>
              </a:ext>
            </a:extLst>
          </p:cNvPr>
          <p:cNvSpPr>
            <a:spLocks noGrp="1"/>
          </p:cNvSpPr>
          <p:nvPr>
            <p:ph type="sldNum" sz="quarter" idx="12"/>
          </p:nvPr>
        </p:nvSpPr>
        <p:spPr>
          <a:xfrm>
            <a:off x="8724121" y="6453002"/>
            <a:ext cx="321905" cy="365125"/>
          </a:xfrm>
        </p:spPr>
        <p:txBody>
          <a:bodyPr>
            <a:normAutofit/>
          </a:bodyPr>
          <a:lstStyle/>
          <a:p>
            <a:pPr>
              <a:spcAft>
                <a:spcPts val="450"/>
              </a:spcAft>
            </a:pPr>
            <a:fld id="{D5C60FE1-EE80-4B1A-9C12-C67EA0656CFC}" type="slidenum">
              <a:rPr lang="en-AU"/>
              <a:pPr>
                <a:spcAft>
                  <a:spcPts val="450"/>
                </a:spcAft>
              </a:pPr>
              <a:t>9</a:t>
            </a:fld>
            <a:endParaRPr lang="en-AU" dirty="0"/>
          </a:p>
        </p:txBody>
      </p:sp>
    </p:spTree>
    <p:extLst>
      <p:ext uri="{BB962C8B-B14F-4D97-AF65-F5344CB8AC3E}">
        <p14:creationId xmlns:p14="http://schemas.microsoft.com/office/powerpoint/2010/main" val="4164399625"/>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13095</TotalTime>
  <Words>2859</Words>
  <Application>Microsoft Macintosh PowerPoint</Application>
  <PresentationFormat>On-screen Show (4:3)</PresentationFormat>
  <Paragraphs>258</Paragraphs>
  <Slides>31</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Avenir Next LT Pro</vt:lpstr>
      <vt:lpstr>Calibri</vt:lpstr>
      <vt:lpstr>Calibri Light</vt:lpstr>
      <vt:lpstr>Cambria Math</vt:lpstr>
      <vt:lpstr>Consolas</vt:lpstr>
      <vt:lpstr>Neue Haas Grotesk Text Pro</vt:lpstr>
      <vt:lpstr>Segoe UI</vt:lpstr>
      <vt:lpstr>Times New Roman</vt:lpstr>
      <vt:lpstr>Verdana</vt:lpstr>
      <vt:lpstr>Wingdings</vt:lpstr>
      <vt:lpstr>Office 2013 - 2022 Theme</vt:lpstr>
      <vt:lpstr>PowerPoint Presentation</vt:lpstr>
      <vt:lpstr>Institutions = Rules </vt:lpstr>
      <vt:lpstr>Shallow versus Deep Institutional Analysis</vt:lpstr>
      <vt:lpstr>Shallow Analysis  </vt:lpstr>
      <vt:lpstr>Shallow Analysis Generally Assumes</vt:lpstr>
      <vt:lpstr>Why start with Institutional Economics?  </vt:lpstr>
      <vt:lpstr>Institutions and Cooperation</vt:lpstr>
      <vt:lpstr>Institutional Blindness</vt:lpstr>
      <vt:lpstr>Key Focus Points of Institutional Economists   </vt:lpstr>
      <vt:lpstr>Institutions in Action</vt:lpstr>
      <vt:lpstr>Economies (and societies) as systems of power</vt:lpstr>
      <vt:lpstr>Institutionalist take on markets (1)</vt:lpstr>
      <vt:lpstr>Institutionalist take on markets (2) </vt:lpstr>
      <vt:lpstr>The State and Planning</vt:lpstr>
      <vt:lpstr>Elinor Ostrom: Beyond Markets and States</vt:lpstr>
      <vt:lpstr>Approach to analysis</vt:lpstr>
      <vt:lpstr>Agency versus Structure </vt:lpstr>
      <vt:lpstr>PowerPoint Presentation</vt:lpstr>
      <vt:lpstr>Importance of History and Context </vt:lpstr>
      <vt:lpstr>Technology and Institutions</vt:lpstr>
      <vt:lpstr>Circular and Cumulative Causation (CCC) </vt:lpstr>
      <vt:lpstr>Circular and Cumulative Causation</vt:lpstr>
      <vt:lpstr>PowerPoint Presentation</vt:lpstr>
      <vt:lpstr>Circular and Cumulative Causation: Racism </vt:lpstr>
      <vt:lpstr>Circular and Cumulative Causation. Example 1 </vt:lpstr>
      <vt:lpstr>Circular and Cumulative Causation: Regional Inequality</vt:lpstr>
      <vt:lpstr>Evolution and institutions</vt:lpstr>
      <vt:lpstr>Relationship with other schools</vt:lpstr>
      <vt:lpstr>This Week’s Readings</vt:lpstr>
      <vt:lpstr>Summary: Institutional Economics</vt:lpstr>
      <vt:lpstr>References</vt:lpstr>
    </vt:vector>
  </TitlesOfParts>
  <Company>HOME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UTS C&amp;I COLLOQUIUM ROD O’DONNELL</dc:title>
  <dc:creator>GT</dc:creator>
  <cp:lastModifiedBy>Thornton, Tim</cp:lastModifiedBy>
  <cp:revision>675</cp:revision>
  <cp:lastPrinted>2025-12-30T08:43:47Z</cp:lastPrinted>
  <dcterms:created xsi:type="dcterms:W3CDTF">2010-02-14T19:55:27Z</dcterms:created>
  <dcterms:modified xsi:type="dcterms:W3CDTF">2025-12-30T09:04:18Z</dcterms:modified>
</cp:coreProperties>
</file>