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320" r:id="rId2"/>
    <p:sldId id="285" r:id="rId3"/>
    <p:sldId id="335" r:id="rId4"/>
    <p:sldId id="336" r:id="rId5"/>
    <p:sldId id="337" r:id="rId6"/>
    <p:sldId id="338" r:id="rId7"/>
    <p:sldId id="289" r:id="rId8"/>
    <p:sldId id="305" r:id="rId9"/>
    <p:sldId id="323" r:id="rId10"/>
    <p:sldId id="334" r:id="rId11"/>
    <p:sldId id="329" r:id="rId12"/>
    <p:sldId id="293" r:id="rId13"/>
    <p:sldId id="290" r:id="rId14"/>
    <p:sldId id="331" r:id="rId15"/>
    <p:sldId id="330" r:id="rId16"/>
    <p:sldId id="298" r:id="rId17"/>
    <p:sldId id="259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7213932-5F19-4E3E-8BC3-20E72D460FBA}">
          <p14:sldIdLst>
            <p14:sldId id="320"/>
            <p14:sldId id="285"/>
            <p14:sldId id="335"/>
            <p14:sldId id="336"/>
            <p14:sldId id="337"/>
            <p14:sldId id="338"/>
            <p14:sldId id="289"/>
            <p14:sldId id="305"/>
            <p14:sldId id="323"/>
            <p14:sldId id="334"/>
            <p14:sldId id="329"/>
            <p14:sldId id="293"/>
            <p14:sldId id="290"/>
            <p14:sldId id="331"/>
            <p14:sldId id="330"/>
            <p14:sldId id="298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nton, Tim" initials="TT" lastIdx="2" clrIdx="0">
    <p:extLst>
      <p:ext uri="{19B8F6BF-5375-455C-9EA6-DF929625EA0E}">
        <p15:presenceInfo xmlns:p15="http://schemas.microsoft.com/office/powerpoint/2012/main" userId="S::tthort02@tufts.edu::0003e9ff-4804-41cf-9b89-3f883b3de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6"/>
    <p:restoredTop sz="94694"/>
  </p:normalViewPr>
  <p:slideViewPr>
    <p:cSldViewPr>
      <p:cViewPr varScale="1">
        <p:scale>
          <a:sx n="121" d="100"/>
          <a:sy n="121" d="100"/>
        </p:scale>
        <p:origin x="22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D902-AE3D-8B4B-BC71-28667504C4BC}" type="datetimeFigureOut">
              <a:rPr lang="en-US" smtClean="0"/>
              <a:t>12/27/25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161-B848-484A-BB82-3E9C6CA7B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4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82CFA-CA7B-D185-6CD8-2232B7A7C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F9081-137D-257C-A9FB-3A63D0253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AFC91-BB65-A660-4CC7-788454069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E7708-3E55-AEF3-2700-5AF564973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7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3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9F2685D-DEC5-8544-878D-6A3308A86046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8676" name="Date Placeholder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61704EF-7A63-C840-BB21-56F7ED2126DE}" type="datetime5">
              <a:rPr lang="en-US" sz="1200"/>
              <a:pPr eaLnBrk="1" hangingPunct="1"/>
              <a:t>27-Dec-25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429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5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2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971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48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352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70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915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734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450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09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96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8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0A61-0D6D-437B-ABAF-2BA24D5639B1}" type="datetimeFigureOut">
              <a:rPr lang="en-AU" smtClean="0"/>
              <a:pPr/>
              <a:t>27/12/2025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42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ADE3-7E03-412F-ABFB-7FB8FDFF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3384376" cy="3456384"/>
          </a:xfrm>
          <a:noFill/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sz="3200" b="1" dirty="0"/>
              <a:t>An Introduction to Political Economy and Economics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Presentation 1A -</a:t>
            </a:r>
            <a:br>
              <a:rPr lang="en-US" sz="3200" dirty="0"/>
            </a:br>
            <a:r>
              <a:rPr lang="en-US" sz="3200" dirty="0"/>
              <a:t>A Brief Overview of Political Economy and SPE. </a:t>
            </a:r>
            <a:br>
              <a:rPr lang="en-US" sz="2100" dirty="0">
                <a:solidFill>
                  <a:srgbClr val="FFFFFF"/>
                </a:solidFill>
              </a:rPr>
            </a:br>
            <a:endParaRPr lang="en-US" sz="2100" dirty="0">
              <a:solidFill>
                <a:srgbClr val="FFFFFF"/>
              </a:solidFill>
            </a:endParaRPr>
          </a:p>
        </p:txBody>
      </p:sp>
      <p:pic>
        <p:nvPicPr>
          <p:cNvPr id="13" name="Picture 12" descr="A blue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B53BE72-2D13-48AA-9500-9603FEA5C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98" y="2037765"/>
            <a:ext cx="5031519" cy="25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7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19066-EAC6-C825-3C25-662CB00A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CF42-D673-BEF5-625D-D1650200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42" y="188640"/>
            <a:ext cx="6712534" cy="1183731"/>
          </a:xfrm>
        </p:spPr>
        <p:txBody>
          <a:bodyPr>
            <a:normAutofit/>
          </a:bodyPr>
          <a:lstStyle/>
          <a:p>
            <a:r>
              <a:rPr lang="en-US" sz="3000" b="1" dirty="0"/>
              <a:t>Political Economy (PE) versus Economics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16C8E-F06D-4E5B-9CD5-BE82B55D3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4" y="1214754"/>
            <a:ext cx="3780420" cy="5382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500" dirty="0"/>
              <a:t> </a:t>
            </a:r>
          </a:p>
          <a:p>
            <a:pPr lvl="1"/>
            <a:r>
              <a:rPr lang="en-US" sz="2300" dirty="0"/>
              <a:t>Political Economy was the original name for economics and the original approach was pluralist and interdisciplinary</a:t>
            </a:r>
          </a:p>
          <a:p>
            <a:pPr lvl="1"/>
            <a:r>
              <a:rPr lang="en-US" sz="2300" dirty="0"/>
              <a:t>A less pluralist and interdisciplinary approach to study the economy emerged in the 1870s that is known ‘economics’</a:t>
            </a:r>
          </a:p>
          <a:p>
            <a:pPr lvl="1"/>
            <a:r>
              <a:rPr lang="en-US" sz="2300" dirty="0"/>
              <a:t>A </a:t>
            </a:r>
            <a:r>
              <a:rPr lang="en-US" sz="2300" u="sng" dirty="0"/>
              <a:t>broad</a:t>
            </a:r>
            <a:r>
              <a:rPr lang="en-US" sz="2300" dirty="0"/>
              <a:t> conception of PE adopted here that subsumes economics as of it constituent schools.  </a:t>
            </a:r>
          </a:p>
          <a:p>
            <a:pPr marL="342900" lvl="1" indent="0">
              <a:buNone/>
            </a:pPr>
            <a:endParaRPr lang="en-US" sz="2300" dirty="0"/>
          </a:p>
          <a:p>
            <a:pPr marL="342900" lvl="1" indent="0">
              <a:buNone/>
            </a:pPr>
            <a:endParaRPr lang="en-US" sz="1500" dirty="0"/>
          </a:p>
        </p:txBody>
      </p:sp>
      <p:pic>
        <p:nvPicPr>
          <p:cNvPr id="6" name="Picture 5" descr="A person with a black background&#10;&#10;Description automatically generated">
            <a:extLst>
              <a:ext uri="{FF2B5EF4-FFF2-40B4-BE49-F238E27FC236}">
                <a16:creationId xmlns:a16="http://schemas.microsoft.com/office/drawing/2014/main" id="{D0602BA5-68FF-2843-63F1-BD330AE1C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>
            <a:fillRect/>
          </a:stretch>
        </p:blipFill>
        <p:spPr>
          <a:xfrm>
            <a:off x="3965977" y="2186862"/>
            <a:ext cx="4888288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EE23-AF62-45B1-9E36-8AECEAD7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Schools In Political Economy</a:t>
            </a:r>
            <a:endParaRPr lang="en-AU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1378D8-A38F-473B-8A81-A24CA6D3A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945954"/>
              </p:ext>
            </p:extLst>
          </p:nvPr>
        </p:nvGraphicFramePr>
        <p:xfrm>
          <a:off x="2573778" y="2078850"/>
          <a:ext cx="3780420" cy="357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1117402042"/>
                    </a:ext>
                  </a:extLst>
                </a:gridCol>
              </a:tblGrid>
              <a:tr h="397644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Institutional Economics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81922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Behavioural Economics</a:t>
                      </a:r>
                      <a:endParaRPr lang="en-AU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7437608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Austrian Economics</a:t>
                      </a:r>
                      <a:endParaRPr lang="en-AU" sz="1800" b="1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62768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Neoclassical (Mainstream) Economics</a:t>
                      </a:r>
                      <a:endParaRPr lang="en-AU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4314556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Post Keynesian Economics</a:t>
                      </a:r>
                      <a:endParaRPr lang="en-AU" sz="1800" b="1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75189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Radical Political Economy </a:t>
                      </a:r>
                      <a:endParaRPr lang="en-AU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9901622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Georgist Political Economy</a:t>
                      </a:r>
                      <a:endParaRPr lang="en-AU" sz="1800" b="1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25230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Feminist Economics</a:t>
                      </a:r>
                      <a:endParaRPr lang="en-AU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435381"/>
                  </a:ext>
                </a:extLst>
              </a:tr>
              <a:tr h="397644">
                <a:tc>
                  <a:txBody>
                    <a:bodyPr/>
                    <a:lstStyle/>
                    <a:p>
                      <a:r>
                        <a:rPr lang="en-GB" sz="1800" b="1" dirty="0"/>
                        <a:t>Ecological Economics</a:t>
                      </a:r>
                      <a:endParaRPr lang="en-AU" sz="1800" b="1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64254"/>
                  </a:ext>
                </a:extLst>
              </a:tr>
            </a:tbl>
          </a:graphicData>
        </a:graphic>
      </p:graphicFrame>
      <p:pic>
        <p:nvPicPr>
          <p:cNvPr id="4" name="Picture 3" descr="A picture containing outdoor, tree, person, mountain&#10;&#10;Description automatically generated">
            <a:extLst>
              <a:ext uri="{FF2B5EF4-FFF2-40B4-BE49-F238E27FC236}">
                <a16:creationId xmlns:a16="http://schemas.microsoft.com/office/drawing/2014/main" id="{BF9C7E43-60C3-4051-9ED4-E554B687E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57088"/>
          <a:stretch/>
        </p:blipFill>
        <p:spPr>
          <a:xfrm>
            <a:off x="628650" y="2078850"/>
            <a:ext cx="1783110" cy="3510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82628-B378-2FA7-629D-72B29E4ACEF4}"/>
              </a:ext>
            </a:extLst>
          </p:cNvPr>
          <p:cNvSpPr txBox="1"/>
          <p:nvPr/>
        </p:nvSpPr>
        <p:spPr>
          <a:xfrm>
            <a:off x="6354198" y="2078851"/>
            <a:ext cx="27003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-ItalicMT"/>
              </a:rPr>
              <a:t>“In every country, educated institutions in general, and universities in particular, are supported directly or indirectly by the established authorities </a:t>
            </a:r>
          </a:p>
          <a:p>
            <a:r>
              <a:rPr lang="en-GB" dirty="0">
                <a:solidFill>
                  <a:srgbClr val="000000"/>
                </a:solidFill>
                <a:latin typeface="Arial-ItalicMT"/>
              </a:rPr>
              <a:t>and whether in Chicago or in Moscow, their first duty is to save their pupils from contact with dangerous thoughts”.</a:t>
            </a:r>
            <a:br>
              <a:rPr lang="en-GB" i="1" dirty="0">
                <a:solidFill>
                  <a:srgbClr val="000000"/>
                </a:solidFill>
                <a:latin typeface="Arial-ItalicMT"/>
              </a:rPr>
            </a:br>
            <a:r>
              <a:rPr lang="en-GB" dirty="0">
                <a:solidFill>
                  <a:srgbClr val="000000"/>
                </a:solidFill>
                <a:latin typeface="ArialMT"/>
              </a:rPr>
              <a:t>(Robinson 1980 p.98)</a:t>
            </a:r>
            <a:r>
              <a:rPr lang="en-GB" dirty="0"/>
              <a:t> </a:t>
            </a:r>
            <a:br>
              <a:rPr lang="en-GB" sz="1350" dirty="0"/>
            </a:b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237570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liament House, Canberra with a flag on top&#10;&#10;Description automatically generated">
            <a:extLst>
              <a:ext uri="{FF2B5EF4-FFF2-40B4-BE49-F238E27FC236}">
                <a16:creationId xmlns:a16="http://schemas.microsoft.com/office/drawing/2014/main" id="{139EE65A-F534-51DF-7AA3-97991D12F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r="1300"/>
          <a:stretch/>
        </p:blipFill>
        <p:spPr>
          <a:xfrm>
            <a:off x="3965972" y="1700808"/>
            <a:ext cx="5178028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35338" cy="864096"/>
          </a:xfrm>
        </p:spPr>
        <p:txBody>
          <a:bodyPr>
            <a:normAutofit/>
          </a:bodyPr>
          <a:lstStyle/>
          <a:p>
            <a:r>
              <a:rPr lang="en-AU" sz="3000" dirty="0"/>
              <a:t>The Importance of 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96" y="908720"/>
            <a:ext cx="3704024" cy="5832648"/>
          </a:xfrm>
        </p:spPr>
        <p:txBody>
          <a:bodyPr>
            <a:noAutofit/>
          </a:bodyPr>
          <a:lstStyle/>
          <a:p>
            <a:r>
              <a:rPr lang="en-US" sz="2000" dirty="0"/>
              <a:t>Its </a:t>
            </a:r>
            <a:r>
              <a:rPr lang="en-US" sz="2000" b="1" dirty="0"/>
              <a:t>rare</a:t>
            </a:r>
            <a:r>
              <a:rPr lang="en-US" sz="2000" dirty="0"/>
              <a:t> the people have any real knowledge of political economy.  </a:t>
            </a:r>
          </a:p>
          <a:p>
            <a:r>
              <a:rPr lang="en-US" sz="2000" dirty="0"/>
              <a:t>But if offers </a:t>
            </a:r>
            <a:r>
              <a:rPr lang="en-US" sz="2000" b="1" dirty="0"/>
              <a:t>insights</a:t>
            </a:r>
            <a:r>
              <a:rPr lang="en-US" sz="2000" dirty="0"/>
              <a:t> into social and economic processes are </a:t>
            </a:r>
            <a:r>
              <a:rPr lang="en-US" sz="2000" b="1" dirty="0"/>
              <a:t>profound. </a:t>
            </a:r>
          </a:p>
          <a:p>
            <a:r>
              <a:rPr lang="en-US" sz="2000" dirty="0"/>
              <a:t>PE can help you to understand and thus critically assess ‘</a:t>
            </a:r>
            <a:r>
              <a:rPr lang="en-US" sz="2000" b="1" dirty="0"/>
              <a:t>conventional wisdoms</a:t>
            </a:r>
            <a:r>
              <a:rPr lang="en-US" sz="2000" dirty="0"/>
              <a:t>’ and to develop alternative views</a:t>
            </a:r>
          </a:p>
          <a:p>
            <a:r>
              <a:rPr lang="en-US" sz="2000" dirty="0"/>
              <a:t>“The Importance of studying economics is not to acquire a set of ready-made answers but to avoid being </a:t>
            </a:r>
            <a:r>
              <a:rPr lang="en-US" sz="2000" b="1" dirty="0"/>
              <a:t>deceived</a:t>
            </a:r>
            <a:r>
              <a:rPr lang="en-US" sz="2000" dirty="0"/>
              <a:t> by other economists” – Joan Robinson</a:t>
            </a:r>
          </a:p>
          <a:p>
            <a:r>
              <a:rPr lang="en-US" sz="2000" dirty="0"/>
              <a:t>A higher level of critical economic literacy makes for a more a </a:t>
            </a:r>
            <a:r>
              <a:rPr lang="en-US" sz="2000" b="1" dirty="0"/>
              <a:t>democratic</a:t>
            </a:r>
            <a:r>
              <a:rPr lang="en-US" sz="2000" dirty="0"/>
              <a:t> society.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963B4-F9B3-19F3-9D27-1170DF515981}"/>
              </a:ext>
            </a:extLst>
          </p:cNvPr>
          <p:cNvSpPr txBox="1"/>
          <p:nvPr/>
        </p:nvSpPr>
        <p:spPr>
          <a:xfrm>
            <a:off x="5439976" y="5378881"/>
            <a:ext cx="3704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Pic: Australian Parliament House</a:t>
            </a:r>
          </a:p>
        </p:txBody>
      </p:sp>
    </p:spTree>
    <p:extLst>
      <p:ext uri="{BB962C8B-B14F-4D97-AF65-F5344CB8AC3E}">
        <p14:creationId xmlns:p14="http://schemas.microsoft.com/office/powerpoint/2010/main" val="260913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829818"/>
          </a:xfrm>
        </p:spPr>
        <p:txBody>
          <a:bodyPr>
            <a:normAutofit/>
          </a:bodyPr>
          <a:lstStyle/>
          <a:p>
            <a:r>
              <a:rPr lang="en-AU" sz="2800" b="1" dirty="0"/>
              <a:t>PE seeks to explain and rectify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38" y="1196752"/>
            <a:ext cx="2970330" cy="5472608"/>
          </a:xfrm>
        </p:spPr>
        <p:txBody>
          <a:bodyPr>
            <a:normAutofit/>
          </a:bodyPr>
          <a:lstStyle/>
          <a:p>
            <a:r>
              <a:rPr lang="en-AU" sz="2400" dirty="0"/>
              <a:t>Economic booms, busts, stagnation</a:t>
            </a:r>
          </a:p>
          <a:p>
            <a:r>
              <a:rPr lang="en-AU" sz="2400" dirty="0"/>
              <a:t>Poverty and underdevelopment</a:t>
            </a:r>
          </a:p>
          <a:p>
            <a:r>
              <a:rPr lang="en-AU" sz="2400" dirty="0"/>
              <a:t>Unemployment, inflation and deflation</a:t>
            </a:r>
          </a:p>
          <a:p>
            <a:r>
              <a:rPr lang="en-AU" sz="2400" dirty="0"/>
              <a:t>Inequality</a:t>
            </a:r>
          </a:p>
          <a:p>
            <a:r>
              <a:rPr lang="en-AU" sz="2400" dirty="0"/>
              <a:t>Environmental degradation</a:t>
            </a:r>
          </a:p>
          <a:p>
            <a:r>
              <a:rPr lang="en-AU" sz="2400" dirty="0"/>
              <a:t>Discrimination and injustice</a:t>
            </a:r>
          </a:p>
          <a:p>
            <a:endParaRPr lang="en-AU" sz="1275" dirty="0"/>
          </a:p>
        </p:txBody>
      </p:sp>
      <p:pic>
        <p:nvPicPr>
          <p:cNvPr id="7" name="Picture 6" descr="A collection of colorful square icons&#10;&#10;Description automatically generated">
            <a:extLst>
              <a:ext uri="{FF2B5EF4-FFF2-40B4-BE49-F238E27FC236}">
                <a16:creationId xmlns:a16="http://schemas.microsoft.com/office/drawing/2014/main" id="{52B931DC-B3B3-BF36-0810-032B32D3A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98" y="1735725"/>
            <a:ext cx="5401209" cy="27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1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9965-759B-1A12-379E-537552CE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054" y="931718"/>
            <a:ext cx="3117384" cy="1009126"/>
          </a:xfrm>
        </p:spPr>
        <p:txBody>
          <a:bodyPr anchor="ctr">
            <a:normAutofit/>
          </a:bodyPr>
          <a:lstStyle/>
          <a:p>
            <a:r>
              <a:rPr lang="en-GB" sz="2775" dirty="0"/>
              <a:t>Rationale for School of Political Economy</a:t>
            </a:r>
            <a:endParaRPr lang="en-AU" sz="277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649FA-5E86-C2DE-92C3-73D1B41C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2048818"/>
            <a:ext cx="3444881" cy="3843959"/>
          </a:xfrm>
        </p:spPr>
        <p:txBody>
          <a:bodyPr anchor="ctr">
            <a:normAutofit lnSpcReduction="10000"/>
          </a:bodyPr>
          <a:lstStyle/>
          <a:p>
            <a:r>
              <a:rPr lang="en-GB" sz="1800" dirty="0"/>
              <a:t>Belief that it was possible to deliver tertiary-level education at a higher </a:t>
            </a:r>
            <a:r>
              <a:rPr lang="en-GB" sz="1800" b="1" dirty="0"/>
              <a:t>standard</a:t>
            </a:r>
            <a:r>
              <a:rPr lang="en-GB" sz="1800" dirty="0"/>
              <a:t> and at lower </a:t>
            </a:r>
            <a:r>
              <a:rPr lang="en-GB" sz="1800" b="1" dirty="0"/>
              <a:t>cost</a:t>
            </a:r>
            <a:r>
              <a:rPr lang="en-GB" sz="1800" dirty="0"/>
              <a:t> than </a:t>
            </a:r>
            <a:r>
              <a:rPr lang="en-GB" sz="1800" i="1" dirty="0"/>
              <a:t>usually </a:t>
            </a:r>
            <a:r>
              <a:rPr lang="en-GB" sz="1800" dirty="0"/>
              <a:t>occurs within an increasingly problematic university system.</a:t>
            </a:r>
          </a:p>
          <a:p>
            <a:r>
              <a:rPr lang="en-GB" sz="1800" dirty="0"/>
              <a:t>University economics education has become overly </a:t>
            </a:r>
            <a:r>
              <a:rPr lang="en-GB" sz="1800" b="1" dirty="0"/>
              <a:t>narrow</a:t>
            </a:r>
            <a:r>
              <a:rPr lang="en-GB" sz="1800" dirty="0"/>
              <a:t> and that reform strategies needed to go </a:t>
            </a:r>
            <a:r>
              <a:rPr lang="en-GB" sz="1800" b="1" dirty="0"/>
              <a:t>beyond</a:t>
            </a:r>
            <a:r>
              <a:rPr lang="en-GB" sz="1800" dirty="0"/>
              <a:t> just trying to change minds inside the economic mainstream. </a:t>
            </a:r>
          </a:p>
          <a:p>
            <a:r>
              <a:rPr lang="en-GB" sz="1800" dirty="0"/>
              <a:t>SPE Established in 2019. Has since taught about 1500 students. </a:t>
            </a:r>
            <a:endParaRPr lang="en-AU" sz="1275" dirty="0"/>
          </a:p>
          <a:p>
            <a:endParaRPr lang="en-GB" sz="1800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41EED6A-C2D4-3898-C683-D09711F0E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3" r="31502" b="-2"/>
          <a:stretch/>
        </p:blipFill>
        <p:spPr>
          <a:xfrm>
            <a:off x="-1" y="857248"/>
            <a:ext cx="4572001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6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B51F-D425-484F-8F3C-6634953E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4571"/>
            <a:ext cx="5641128" cy="846051"/>
          </a:xfrm>
        </p:spPr>
        <p:txBody>
          <a:bodyPr anchor="ctr">
            <a:normAutofit/>
          </a:bodyPr>
          <a:lstStyle/>
          <a:p>
            <a:r>
              <a:rPr lang="en-GB" sz="2775" dirty="0"/>
              <a:t>Educational Approach/Philosophy</a:t>
            </a:r>
            <a:endParaRPr lang="en-AU" sz="277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6689-377C-499B-ABAD-9F602971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46738"/>
            <a:ext cx="3888432" cy="5122622"/>
          </a:xfrm>
        </p:spPr>
        <p:txBody>
          <a:bodyPr anchor="ctr">
            <a:normAutofit/>
          </a:bodyPr>
          <a:lstStyle/>
          <a:p>
            <a:r>
              <a:rPr lang="en-GB" b="1" dirty="0"/>
              <a:t>Self-assessment</a:t>
            </a:r>
            <a:r>
              <a:rPr lang="en-GB" dirty="0"/>
              <a:t>, combined with support, including individual </a:t>
            </a:r>
            <a:r>
              <a:rPr lang="en-GB" b="1" dirty="0"/>
              <a:t>support</a:t>
            </a:r>
            <a:r>
              <a:rPr lang="en-GB" dirty="0"/>
              <a:t> as required. </a:t>
            </a:r>
          </a:p>
          <a:p>
            <a:r>
              <a:rPr lang="en-GB" dirty="0"/>
              <a:t>Subject can be engaged with at differing levels of </a:t>
            </a:r>
            <a:r>
              <a:rPr lang="en-GB" b="1" dirty="0"/>
              <a:t>depth</a:t>
            </a:r>
            <a:r>
              <a:rPr lang="en-GB" dirty="0"/>
              <a:t>. </a:t>
            </a:r>
          </a:p>
          <a:p>
            <a:r>
              <a:rPr lang="en-GB" b="1" dirty="0"/>
              <a:t>Choose</a:t>
            </a:r>
            <a:r>
              <a:rPr lang="en-GB" dirty="0"/>
              <a:t> the level that suits your needs, interests and available time. </a:t>
            </a:r>
          </a:p>
          <a:p>
            <a:r>
              <a:rPr lang="en-GB" b="1" dirty="0"/>
              <a:t>Safe</a:t>
            </a:r>
            <a:r>
              <a:rPr lang="en-GB" dirty="0"/>
              <a:t> space for all.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AU" sz="1500" dirty="0"/>
          </a:p>
        </p:txBody>
      </p:sp>
      <p:pic>
        <p:nvPicPr>
          <p:cNvPr id="5" name="Picture 4" descr="A group of people talking&#10;&#10;Description automatically generated">
            <a:extLst>
              <a:ext uri="{FF2B5EF4-FFF2-40B4-BE49-F238E27FC236}">
                <a16:creationId xmlns:a16="http://schemas.microsoft.com/office/drawing/2014/main" id="{63AB7545-87B2-4EE2-D655-9EF65F010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80" y="1862826"/>
            <a:ext cx="4288958" cy="29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8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binocular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r="-1" b="11417"/>
          <a:stretch/>
        </p:blipFill>
        <p:spPr bwMode="auto">
          <a:xfrm>
            <a:off x="4844360" y="1603068"/>
            <a:ext cx="4299640" cy="3651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5388" y="238008"/>
            <a:ext cx="6596851" cy="993775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b="1" dirty="0"/>
              <a:t>How this subject is taught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40768"/>
            <a:ext cx="4788024" cy="5279224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471488">
              <a:defRPr/>
            </a:pPr>
            <a:r>
              <a:rPr lang="en-US" sz="2600" dirty="0"/>
              <a:t>Emphasis on </a:t>
            </a:r>
            <a:r>
              <a:rPr lang="en-US" sz="2600" b="1" dirty="0"/>
              <a:t>conceptual frameworks</a:t>
            </a:r>
            <a:r>
              <a:rPr lang="en-US" sz="2600" dirty="0"/>
              <a:t>, starting points and foundational assumptions. Why?</a:t>
            </a:r>
          </a:p>
          <a:p>
            <a:pPr marL="471488">
              <a:defRPr/>
            </a:pPr>
            <a:r>
              <a:rPr lang="en-US" sz="2600" b="1" dirty="0"/>
              <a:t>Starting</a:t>
            </a:r>
            <a:r>
              <a:rPr lang="en-US" sz="2600" dirty="0"/>
              <a:t> ideas and assumptions </a:t>
            </a:r>
            <a:r>
              <a:rPr lang="en-US" sz="2600" i="1" dirty="0"/>
              <a:t>shape</a:t>
            </a:r>
            <a:r>
              <a:rPr lang="en-US" sz="2600" dirty="0"/>
              <a:t> and </a:t>
            </a:r>
            <a:r>
              <a:rPr lang="en-US" sz="2600" i="1" dirty="0"/>
              <a:t>constrain</a:t>
            </a:r>
            <a:r>
              <a:rPr lang="en-US" sz="2600" dirty="0"/>
              <a:t> the conclusions.</a:t>
            </a:r>
          </a:p>
          <a:p>
            <a:pPr marL="471488">
              <a:defRPr/>
            </a:pPr>
            <a:r>
              <a:rPr lang="en-US" sz="2600" dirty="0"/>
              <a:t>Different starting points lead to different </a:t>
            </a:r>
            <a:r>
              <a:rPr lang="en-US" sz="2600" b="1" dirty="0"/>
              <a:t>end</a:t>
            </a:r>
            <a:r>
              <a:rPr lang="en-US" sz="2600" dirty="0"/>
              <a:t> points.  </a:t>
            </a:r>
          </a:p>
          <a:p>
            <a:pPr marL="471488">
              <a:defRPr/>
            </a:pPr>
            <a:r>
              <a:rPr lang="en-US" sz="2600" dirty="0"/>
              <a:t>All roads do </a:t>
            </a:r>
            <a:r>
              <a:rPr lang="en-US" sz="2600" u="sng" dirty="0"/>
              <a:t>not</a:t>
            </a:r>
            <a:r>
              <a:rPr lang="en-US" sz="2600" dirty="0"/>
              <a:t> lead to Rome!</a:t>
            </a:r>
          </a:p>
          <a:p>
            <a:pPr marL="471488">
              <a:defRPr/>
            </a:pPr>
            <a:r>
              <a:rPr lang="en-US" sz="2600" dirty="0"/>
              <a:t>What you </a:t>
            </a:r>
            <a:r>
              <a:rPr lang="en-US" sz="2600" b="1" dirty="0"/>
              <a:t>see</a:t>
            </a:r>
            <a:r>
              <a:rPr lang="en-US" sz="2600" dirty="0"/>
              <a:t> can be heavily determined by how you decide to look </a:t>
            </a:r>
          </a:p>
          <a:p>
            <a:pPr marL="471488">
              <a:defRPr/>
            </a:pPr>
            <a:r>
              <a:rPr lang="en-US" sz="2600" dirty="0"/>
              <a:t>Aim for Parity of Treatment </a:t>
            </a:r>
          </a:p>
          <a:p>
            <a:pPr marL="342900"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3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1592796"/>
            <a:ext cx="4469900" cy="710394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en-US" sz="2700" b="1" dirty="0"/>
              <a:t>Run of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2170" y="2186194"/>
            <a:ext cx="4985308" cy="3673076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lecture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(approx. 1 hour) and two set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(video or audio)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posted in advance for you to think about and (perhaps) formulate responses to.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lectures and readings and set discussion questions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suggested (optional)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reading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keen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Responses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set discussion questions posted after each tutorial. 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127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127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direction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/>
          <a:stretch/>
        </p:blipFill>
        <p:spPr>
          <a:xfrm>
            <a:off x="15" y="857250"/>
            <a:ext cx="4046205" cy="51435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crea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r="-1" b="16552"/>
          <a:stretch/>
        </p:blipFill>
        <p:spPr>
          <a:xfrm>
            <a:off x="3202390" y="857250"/>
            <a:ext cx="5941610" cy="51435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7" y="1646802"/>
            <a:ext cx="3739964" cy="602382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en-US" sz="2700" b="1" dirty="0"/>
              <a:t>Asking for help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477692"/>
            <a:ext cx="3307916" cy="3435584"/>
          </a:xfrm>
        </p:spPr>
        <p:txBody>
          <a:bodyPr vert="horz" lIns="68580" tIns="34290" rIns="68580" bIns="34290" rtlCol="0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are confused, ask for help, either: </a:t>
            </a:r>
          </a:p>
          <a:p>
            <a:pPr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In-class</a:t>
            </a:r>
          </a:p>
          <a:p>
            <a:pPr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email</a:t>
            </a:r>
          </a:p>
          <a:p>
            <a:pPr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phone</a:t>
            </a:r>
          </a:p>
          <a:p>
            <a:pPr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zoom</a:t>
            </a:r>
          </a:p>
          <a:p>
            <a:pPr algn="l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questions are good!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B00D2-2349-4FD0-817C-57CE5B78A721}"/>
              </a:ext>
            </a:extLst>
          </p:cNvPr>
          <p:cNvSpPr txBox="1"/>
          <p:nvPr/>
        </p:nvSpPr>
        <p:spPr>
          <a:xfrm>
            <a:off x="5598114" y="5403165"/>
            <a:ext cx="3618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Student in completely unnecessary distress</a:t>
            </a:r>
          </a:p>
          <a:p>
            <a:r>
              <a:rPr lang="en-GB" sz="1350" dirty="0">
                <a:solidFill>
                  <a:schemeClr val="bg1"/>
                </a:solidFill>
              </a:rPr>
              <a:t> </a:t>
            </a:r>
            <a:endParaRPr lang="en-AU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36" y="1106447"/>
            <a:ext cx="4279151" cy="1183731"/>
          </a:xfrm>
        </p:spPr>
        <p:txBody>
          <a:bodyPr>
            <a:normAutofit/>
          </a:bodyPr>
          <a:lstStyle/>
          <a:p>
            <a:r>
              <a:rPr lang="en-GB" sz="3000" b="1" dirty="0"/>
              <a:t>Structure of Presentation</a:t>
            </a:r>
            <a:r>
              <a:rPr lang="en-US" sz="3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28" y="1795538"/>
            <a:ext cx="4065739" cy="405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 </a:t>
            </a:r>
          </a:p>
          <a:p>
            <a:r>
              <a:rPr lang="en-GB" dirty="0"/>
              <a:t>What is the economy? </a:t>
            </a:r>
          </a:p>
          <a:p>
            <a:r>
              <a:rPr lang="en-GB" dirty="0"/>
              <a:t>What is political economy (PE)?</a:t>
            </a:r>
          </a:p>
          <a:p>
            <a:r>
              <a:rPr lang="en-GB" dirty="0"/>
              <a:t> PE’s relationship to economics</a:t>
            </a:r>
          </a:p>
          <a:p>
            <a:r>
              <a:rPr lang="en-GB" dirty="0"/>
              <a:t>About the School of Political Economy </a:t>
            </a:r>
          </a:p>
          <a:p>
            <a:pPr marL="342900" lvl="1" indent="0">
              <a:buNone/>
            </a:pPr>
            <a:endParaRPr lang="en-US" sz="1500" dirty="0"/>
          </a:p>
          <a:p>
            <a:pPr marL="342900" lvl="1" indent="0">
              <a:buNone/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F0DCD-34DA-51C2-DAB5-62942BB3E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r="12042"/>
          <a:stretch/>
        </p:blipFill>
        <p:spPr>
          <a:xfrm>
            <a:off x="4520626" y="1548016"/>
            <a:ext cx="4332059" cy="380333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51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8C88-6D34-CDE6-79D8-5484F3CC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101277"/>
            <a:ext cx="3276452" cy="1467631"/>
          </a:xfrm>
        </p:spPr>
        <p:txBody>
          <a:bodyPr anchor="b">
            <a:normAutofit/>
          </a:bodyPr>
          <a:lstStyle/>
          <a:p>
            <a:r>
              <a:rPr lang="en-GB" sz="4050"/>
              <a:t>What is the economy? </a:t>
            </a:r>
            <a:endParaRPr lang="en-AU" sz="4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E0AC-1507-B6E5-A457-0F7524F8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59" y="2780928"/>
            <a:ext cx="3182692" cy="3672408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/>
              <a:t>A subsystem of the social system (society) that deals with the production and distribution of goods and services</a:t>
            </a:r>
          </a:p>
          <a:p>
            <a:r>
              <a:rPr lang="en-GB" sz="2600" dirty="0"/>
              <a:t>Goods = tangible things you can drop on your toe</a:t>
            </a:r>
          </a:p>
          <a:p>
            <a:r>
              <a:rPr lang="en-GB" sz="2600" dirty="0"/>
              <a:t>Services = intangible things like advice, expertise, care etc. </a:t>
            </a:r>
          </a:p>
          <a:p>
            <a:pPr marL="0" indent="0">
              <a:buNone/>
            </a:pPr>
            <a:endParaRPr lang="en-GB" sz="1650" dirty="0"/>
          </a:p>
          <a:p>
            <a:pPr marL="0" indent="0">
              <a:buNone/>
            </a:pPr>
            <a:endParaRPr lang="en-GB" sz="1650" dirty="0"/>
          </a:p>
          <a:p>
            <a:pPr marL="0" indent="0">
              <a:buNone/>
            </a:pPr>
            <a:endParaRPr lang="en-AU" sz="16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28ADD-2F5A-6278-8690-DCDA8DED1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5013"/>
          <a:stretch/>
        </p:blipFill>
        <p:spPr>
          <a:xfrm>
            <a:off x="3983777" y="8572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074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049D-8249-168E-D4CB-9715DD31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128792" cy="792088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What is the economy? (continued)</a:t>
            </a:r>
            <a:endParaRPr lang="en-AU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1CC6-0BB9-6C1E-0A6C-8A91E2C1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3131190" cy="5184576"/>
          </a:xfrm>
        </p:spPr>
        <p:txBody>
          <a:bodyPr anchor="t">
            <a:normAutofit lnSpcReduction="10000"/>
          </a:bodyPr>
          <a:lstStyle/>
          <a:p>
            <a:r>
              <a:rPr lang="en-GB" sz="2400" b="1" dirty="0"/>
              <a:t>Core sphere </a:t>
            </a:r>
            <a:r>
              <a:rPr lang="en-GB" sz="2400" dirty="0"/>
              <a:t>– households, families and communities (approx. 25%)</a:t>
            </a:r>
          </a:p>
          <a:p>
            <a:endParaRPr lang="en-GB" sz="2400" dirty="0"/>
          </a:p>
          <a:p>
            <a:r>
              <a:rPr lang="en-GB" sz="2400" b="1" dirty="0"/>
              <a:t>Public purpose sphere </a:t>
            </a:r>
            <a:r>
              <a:rPr lang="en-GB" sz="2400" dirty="0"/>
              <a:t>– government, international institutions, non-profits (approx. 25%)</a:t>
            </a:r>
          </a:p>
          <a:p>
            <a:endParaRPr lang="en-GB" sz="2400" dirty="0"/>
          </a:p>
          <a:p>
            <a:r>
              <a:rPr lang="en-GB" sz="2400" b="1" dirty="0"/>
              <a:t>Business sphere </a:t>
            </a:r>
            <a:r>
              <a:rPr lang="en-GB" sz="2400" dirty="0"/>
              <a:t>– private, for-profit firms (</a:t>
            </a:r>
            <a:r>
              <a:rPr lang="en-GB" sz="2400" dirty="0" err="1"/>
              <a:t>approx</a:t>
            </a:r>
            <a:r>
              <a:rPr lang="en-GB" sz="2400" dirty="0"/>
              <a:t> 50%)</a:t>
            </a:r>
            <a:endParaRPr lang="en-AU" sz="2400" dirty="0"/>
          </a:p>
          <a:p>
            <a:pPr marL="0" indent="0">
              <a:buNone/>
            </a:pPr>
            <a:endParaRPr lang="en-GB" sz="1275" dirty="0"/>
          </a:p>
        </p:txBody>
      </p:sp>
      <p:pic>
        <p:nvPicPr>
          <p:cNvPr id="5" name="Picture 4" descr="Diagram of a diagram of a diagram&#10;&#10;Description automatically generated">
            <a:extLst>
              <a:ext uri="{FF2B5EF4-FFF2-40B4-BE49-F238E27FC236}">
                <a16:creationId xmlns:a16="http://schemas.microsoft.com/office/drawing/2014/main" id="{315BFB7B-2120-2B0D-38CE-CD2CC2CA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10839"/>
          <a:stretch/>
        </p:blipFill>
        <p:spPr>
          <a:xfrm>
            <a:off x="3131840" y="1772816"/>
            <a:ext cx="582105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711C-A8A2-28FA-5160-836810DD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35"/>
            <a:ext cx="7200800" cy="569262"/>
          </a:xfrm>
        </p:spPr>
        <p:txBody>
          <a:bodyPr anchor="b">
            <a:normAutofit/>
          </a:bodyPr>
          <a:lstStyle/>
          <a:p>
            <a:r>
              <a:rPr lang="en-GB" sz="3150" b="1" dirty="0"/>
              <a:t>What is the economy? (continued)</a:t>
            </a:r>
            <a:endParaRPr lang="en-AU" sz="315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77E5-707B-E27A-EDBC-FA4E9D58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3731900" cy="4608512"/>
          </a:xfrm>
        </p:spPr>
        <p:txBody>
          <a:bodyPr>
            <a:noAutofit/>
          </a:bodyPr>
          <a:lstStyle/>
          <a:p>
            <a:r>
              <a:rPr lang="en-GB" sz="2400" dirty="0"/>
              <a:t>Economy utilises physical things like equipment, infrastructure, natural resources</a:t>
            </a:r>
            <a:r>
              <a:rPr lang="en-AU" sz="2400" dirty="0"/>
              <a:t>.</a:t>
            </a:r>
          </a:p>
          <a:p>
            <a:r>
              <a:rPr lang="en-AU" sz="2400" dirty="0"/>
              <a:t>However, it is ultimately best understood as being a set of institutions</a:t>
            </a:r>
          </a:p>
          <a:p>
            <a:r>
              <a:rPr lang="en-AU" sz="2400" dirty="0"/>
              <a:t>Institutions = formal and informal rules</a:t>
            </a:r>
          </a:p>
          <a:p>
            <a:r>
              <a:rPr lang="en-AU" sz="2400" dirty="0"/>
              <a:t>Organisations = networks of institutions</a:t>
            </a:r>
          </a:p>
          <a:p>
            <a:r>
              <a:rPr lang="en-AU" sz="2400" dirty="0"/>
              <a:t>We make the rules, but the rules also make us, not only shaping what we do but who are. </a:t>
            </a:r>
          </a:p>
        </p:txBody>
      </p:sp>
      <p:pic>
        <p:nvPicPr>
          <p:cNvPr id="5" name="Picture 4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18A4AC86-1116-541B-9F26-525CA845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r="18518"/>
          <a:stretch/>
        </p:blipFill>
        <p:spPr>
          <a:xfrm>
            <a:off x="3983777" y="8572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019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6EBF2-3B80-66C7-E947-2463DF0A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67" y="197911"/>
            <a:ext cx="4537573" cy="63880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Markets and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8C09-F921-CB3E-EF08-B247CEB9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4" y="953680"/>
            <a:ext cx="4107647" cy="5247314"/>
          </a:xfrm>
        </p:spPr>
        <p:txBody>
          <a:bodyPr anchor="t">
            <a:no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A market is a place where there is an exchange of a good or service for money, or for some other good or service (barter) </a:t>
            </a:r>
          </a:p>
          <a:p>
            <a:r>
              <a:rPr lang="en-US" sz="2100" dirty="0">
                <a:solidFill>
                  <a:schemeClr val="tx2"/>
                </a:solidFill>
              </a:rPr>
              <a:t>Can reference to a particular place or online, can be specific and concrete or more general and abstract.</a:t>
            </a:r>
          </a:p>
          <a:p>
            <a:r>
              <a:rPr lang="en-US" sz="2100" dirty="0">
                <a:solidFill>
                  <a:schemeClr val="tx2"/>
                </a:solidFill>
              </a:rPr>
              <a:t>Economy often understood to be just a system of markets, but markets are just one type of institution component of an economy</a:t>
            </a:r>
          </a:p>
          <a:p>
            <a:r>
              <a:rPr lang="en-US" sz="2100" dirty="0">
                <a:solidFill>
                  <a:schemeClr val="tx2"/>
                </a:solidFill>
              </a:rPr>
              <a:t>Studying markets without reference to other institutions is ‘like studying the movement of blood without reference to the body’ - Ronald Coase.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rson and person holding an orange&#10;&#10;AI-generated content may be incorrect.">
            <a:extLst>
              <a:ext uri="{FF2B5EF4-FFF2-40B4-BE49-F238E27FC236}">
                <a16:creationId xmlns:a16="http://schemas.microsoft.com/office/drawing/2014/main" id="{7DBA6BFD-1EE1-98DB-DFCF-4A30C3D4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94" y="2563832"/>
            <a:ext cx="3106674" cy="26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732672"/>
          </a:xfrm>
        </p:spPr>
        <p:txBody>
          <a:bodyPr anchor="ctr">
            <a:normAutofit/>
          </a:bodyPr>
          <a:lstStyle/>
          <a:p>
            <a:r>
              <a:rPr lang="en-AU" sz="3000" b="1" dirty="0"/>
              <a:t>What is Political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51" y="1268760"/>
            <a:ext cx="4104456" cy="547260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200" b="1" dirty="0"/>
              <a:t>The study of the social provisioning process in order to promote human wellbeing and ecological balance.</a:t>
            </a:r>
          </a:p>
          <a:p>
            <a:pPr marL="0" indent="0">
              <a:buNone/>
            </a:pPr>
            <a:r>
              <a:rPr lang="en-US" sz="2200" dirty="0"/>
              <a:t>In practice, this means the focus is on:</a:t>
            </a:r>
          </a:p>
          <a:p>
            <a:pPr lvl="1"/>
            <a:r>
              <a:rPr lang="en-US" sz="2200" b="1" dirty="0"/>
              <a:t>What</a:t>
            </a:r>
            <a:r>
              <a:rPr lang="en-US" sz="2200" dirty="0"/>
              <a:t> goods and services are produced?</a:t>
            </a:r>
          </a:p>
          <a:p>
            <a:pPr lvl="1"/>
            <a:r>
              <a:rPr lang="en-US" sz="2200" b="1" dirty="0"/>
              <a:t>How</a:t>
            </a:r>
            <a:r>
              <a:rPr lang="en-US" sz="2200" dirty="0"/>
              <a:t> are they produced</a:t>
            </a:r>
          </a:p>
          <a:p>
            <a:pPr lvl="1"/>
            <a:r>
              <a:rPr lang="en-US" sz="2200" dirty="0"/>
              <a:t>For </a:t>
            </a:r>
            <a:r>
              <a:rPr lang="en-US" sz="2200" b="1" dirty="0"/>
              <a:t>whom</a:t>
            </a:r>
            <a:r>
              <a:rPr lang="en-US" sz="2200" dirty="0"/>
              <a:t> are they produced? </a:t>
            </a:r>
          </a:p>
          <a:p>
            <a:pPr lvl="1"/>
            <a:r>
              <a:rPr lang="en-US" sz="2200" dirty="0"/>
              <a:t>How are resources </a:t>
            </a:r>
            <a:r>
              <a:rPr lang="en-US" sz="2200" b="1" dirty="0"/>
              <a:t>sustained</a:t>
            </a:r>
            <a:r>
              <a:rPr lang="en-US" sz="2200" dirty="0"/>
              <a:t>?</a:t>
            </a:r>
          </a:p>
          <a:p>
            <a:pPr marL="0" indent="-42863">
              <a:buNone/>
            </a:pPr>
            <a:r>
              <a:rPr lang="en-US" sz="2200" dirty="0"/>
              <a:t>The </a:t>
            </a:r>
            <a:r>
              <a:rPr lang="en-US" sz="2200" b="1" dirty="0"/>
              <a:t>pluralist</a:t>
            </a:r>
            <a:r>
              <a:rPr lang="en-US" sz="2200" dirty="0"/>
              <a:t> and </a:t>
            </a:r>
            <a:r>
              <a:rPr lang="en-US" sz="2200" b="1" dirty="0"/>
              <a:t>interdisciplinary</a:t>
            </a:r>
            <a:r>
              <a:rPr lang="en-US" sz="2200" dirty="0"/>
              <a:t> approach to studying economic phenomena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758DD7B-8651-507E-4ED9-FEA45C440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5" r="507"/>
          <a:stretch/>
        </p:blipFill>
        <p:spPr>
          <a:xfrm>
            <a:off x="4572000" y="857251"/>
            <a:ext cx="45771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6" y="1031595"/>
            <a:ext cx="6308883" cy="594066"/>
          </a:xfrm>
        </p:spPr>
        <p:txBody>
          <a:bodyPr>
            <a:normAutofit fontScale="90000"/>
          </a:bodyPr>
          <a:lstStyle/>
          <a:p>
            <a:r>
              <a:rPr lang="en-US" dirty="0"/>
              <a:t>Pluralist Political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80" y="1862826"/>
            <a:ext cx="5967376" cy="48785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“He [they] who knows only his own side of the case knows little of that. His [their] reasons may be good, and no one may have been able to refute them. But if he [they] is [are] equally unable to refute the reasons on the opposite side, if he [they] does not so much as know what they are, he [they] has no ground for preferring either opinion” John Stuart Mill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Ha-Joon Chang Video ‘Economics is for Everybody’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69" y="5295569"/>
            <a:ext cx="3002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John Stuart Mill and Harriet Taylor Mill</a:t>
            </a:r>
          </a:p>
        </p:txBody>
      </p:sp>
      <p:pic>
        <p:nvPicPr>
          <p:cNvPr id="7" name="Picture 6" descr="A person and person in robes&#10;&#10;Description automatically generated with low confidence">
            <a:extLst>
              <a:ext uri="{FF2B5EF4-FFF2-40B4-BE49-F238E27FC236}">
                <a16:creationId xmlns:a16="http://schemas.microsoft.com/office/drawing/2014/main" id="{45D442D1-D4E3-4CAE-BB69-05CA85FB1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/>
          <a:stretch/>
        </p:blipFill>
        <p:spPr>
          <a:xfrm>
            <a:off x="201868" y="1886345"/>
            <a:ext cx="2762024" cy="34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3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ith different colored bubbles&#10;&#10;Description automatically generated with medium confidence">
            <a:extLst>
              <a:ext uri="{FF2B5EF4-FFF2-40B4-BE49-F238E27FC236}">
                <a16:creationId xmlns:a16="http://schemas.microsoft.com/office/drawing/2014/main" id="{7413A5D0-2D2C-2B4F-DE48-77C6CA9D9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3282109" y="1351040"/>
            <a:ext cx="5859771" cy="4155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C154D-447D-4C9D-AAF6-592786B7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58" y="188640"/>
            <a:ext cx="2866642" cy="839744"/>
          </a:xfrm>
        </p:spPr>
        <p:txBody>
          <a:bodyPr>
            <a:normAutofit/>
          </a:bodyPr>
          <a:lstStyle/>
          <a:p>
            <a:r>
              <a:rPr lang="en-GB" sz="3000" dirty="0"/>
              <a:t>Interdisciplinarity </a:t>
            </a:r>
            <a:endParaRPr lang="en-AU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B531-940B-463C-A97C-7097F16F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95" y="1028384"/>
            <a:ext cx="2866642" cy="564097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Desirability of </a:t>
            </a:r>
            <a:r>
              <a:rPr lang="en-GB" sz="2400" b="1" dirty="0"/>
              <a:t>co-informing dialogue</a:t>
            </a:r>
            <a:r>
              <a:rPr lang="en-GB" sz="2400" dirty="0"/>
              <a:t> with other disciplines</a:t>
            </a:r>
          </a:p>
          <a:p>
            <a:r>
              <a:rPr lang="en-GB" sz="2400" dirty="0"/>
              <a:t>Answer to most economic problems is a </a:t>
            </a:r>
            <a:r>
              <a:rPr lang="en-GB" sz="2400" b="1" dirty="0"/>
              <a:t>political </a:t>
            </a:r>
            <a:r>
              <a:rPr lang="en-GB" sz="2400" dirty="0"/>
              <a:t>question</a:t>
            </a:r>
          </a:p>
          <a:p>
            <a:r>
              <a:rPr lang="en-GB" sz="2400" dirty="0"/>
              <a:t>Ethical, epistemological and ontological dimensions of economic analysis give it a strong </a:t>
            </a:r>
            <a:r>
              <a:rPr lang="en-GB" sz="2400" b="1" dirty="0"/>
              <a:t>philosophical </a:t>
            </a:r>
            <a:r>
              <a:rPr lang="en-GB" sz="2400" dirty="0"/>
              <a:t>dimension.</a:t>
            </a:r>
          </a:p>
          <a:p>
            <a:r>
              <a:rPr lang="en-GB" sz="2400" dirty="0"/>
              <a:t>If you are studying other disciplines, political economy is probably relevant and </a:t>
            </a:r>
            <a:r>
              <a:rPr lang="en-GB" sz="2400" b="1" dirty="0"/>
              <a:t>helpful</a:t>
            </a:r>
          </a:p>
          <a:p>
            <a:pPr marL="0" indent="0">
              <a:buNone/>
            </a:pP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151423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1856</TotalTime>
  <Words>1077</Words>
  <Application>Microsoft Macintosh PowerPoint</Application>
  <PresentationFormat>On-screen Show (4:3)</PresentationFormat>
  <Paragraphs>117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Arial-ItalicMT</vt:lpstr>
      <vt:lpstr>ArialMT</vt:lpstr>
      <vt:lpstr>Calibri</vt:lpstr>
      <vt:lpstr>Calibri Light</vt:lpstr>
      <vt:lpstr>Wingdings 3</vt:lpstr>
      <vt:lpstr>Office 2013 - 2022 Theme</vt:lpstr>
      <vt:lpstr>An Introduction to Political Economy and Economics   Presentation 1A - A Brief Overview of Political Economy and SPE.  </vt:lpstr>
      <vt:lpstr>Structure of Presentation </vt:lpstr>
      <vt:lpstr>What is the economy? </vt:lpstr>
      <vt:lpstr>What is the economy? (continued)</vt:lpstr>
      <vt:lpstr>What is the economy? (continued)</vt:lpstr>
      <vt:lpstr>Markets and the Economy</vt:lpstr>
      <vt:lpstr>What is Political Economy?</vt:lpstr>
      <vt:lpstr>Pluralist Political Economy</vt:lpstr>
      <vt:lpstr>Interdisciplinarity </vt:lpstr>
      <vt:lpstr>Political Economy (PE) versus Economics </vt:lpstr>
      <vt:lpstr>Key Schools In Political Economy</vt:lpstr>
      <vt:lpstr>The Importance of PE</vt:lpstr>
      <vt:lpstr>PE seeks to explain and rectify</vt:lpstr>
      <vt:lpstr>Rationale for School of Political Economy</vt:lpstr>
      <vt:lpstr>Educational Approach/Philosophy</vt:lpstr>
      <vt:lpstr>How this subject is taught</vt:lpstr>
      <vt:lpstr>Run of events</vt:lpstr>
      <vt:lpstr>Asking for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SPE101 Introduction to Political Economy &amp; Economics</dc:title>
  <dc:creator>Thornton, Tim</dc:creator>
  <cp:lastModifiedBy>Thornton, Tim</cp:lastModifiedBy>
  <cp:revision>64</cp:revision>
  <dcterms:created xsi:type="dcterms:W3CDTF">2021-01-17T05:24:18Z</dcterms:created>
  <dcterms:modified xsi:type="dcterms:W3CDTF">2025-12-27T04:16:22Z</dcterms:modified>
</cp:coreProperties>
</file>