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0" r:id="rId1"/>
  </p:sldMasterIdLst>
  <p:notesMasterIdLst>
    <p:notesMasterId r:id="rId29"/>
  </p:notesMasterIdLst>
  <p:handoutMasterIdLst>
    <p:handoutMasterId r:id="rId30"/>
  </p:handoutMasterIdLst>
  <p:sldIdLst>
    <p:sldId id="466" r:id="rId2"/>
    <p:sldId id="461" r:id="rId3"/>
    <p:sldId id="460" r:id="rId4"/>
    <p:sldId id="335" r:id="rId5"/>
    <p:sldId id="261" r:id="rId6"/>
    <p:sldId id="343" r:id="rId7"/>
    <p:sldId id="462" r:id="rId8"/>
    <p:sldId id="270" r:id="rId9"/>
    <p:sldId id="464" r:id="rId10"/>
    <p:sldId id="465" r:id="rId11"/>
    <p:sldId id="452" r:id="rId12"/>
    <p:sldId id="454" r:id="rId13"/>
    <p:sldId id="463" r:id="rId14"/>
    <p:sldId id="467" r:id="rId15"/>
    <p:sldId id="468" r:id="rId16"/>
    <p:sldId id="456" r:id="rId17"/>
    <p:sldId id="457" r:id="rId18"/>
    <p:sldId id="322" r:id="rId19"/>
    <p:sldId id="369" r:id="rId20"/>
    <p:sldId id="342" r:id="rId21"/>
    <p:sldId id="345" r:id="rId22"/>
    <p:sldId id="431" r:id="rId23"/>
    <p:sldId id="458" r:id="rId24"/>
    <p:sldId id="469" r:id="rId25"/>
    <p:sldId id="459" r:id="rId26"/>
    <p:sldId id="358" r:id="rId27"/>
    <p:sldId id="453" r:id="rId28"/>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CFF"/>
    <a:srgbClr val="E5E5E5"/>
    <a:srgbClr val="F8FFFD"/>
    <a:srgbClr val="D5E0F2"/>
    <a:srgbClr val="00CCFF"/>
    <a:srgbClr val="CC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1" autoAdjust="0"/>
    <p:restoredTop sz="95995" autoAdjust="0"/>
  </p:normalViewPr>
  <p:slideViewPr>
    <p:cSldViewPr>
      <p:cViewPr>
        <p:scale>
          <a:sx n="103" d="100"/>
          <a:sy n="103" d="100"/>
        </p:scale>
        <p:origin x="588"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2" d="100"/>
          <a:sy n="52" d="100"/>
        </p:scale>
        <p:origin x="-3928" y="-128"/>
      </p:cViewPr>
      <p:guideLst>
        <p:guide orient="horz" pos="3126"/>
        <p:guide pos="21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515" cy="496732"/>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Verdana" pitchFamily="34" charset="0"/>
              </a:defRPr>
            </a:lvl1pPr>
          </a:lstStyle>
          <a:p>
            <a:pPr>
              <a:defRPr/>
            </a:pPr>
            <a:endParaRPr lang="en-AU" dirty="0"/>
          </a:p>
        </p:txBody>
      </p:sp>
      <p:sp>
        <p:nvSpPr>
          <p:cNvPr id="3" name="Date Placeholder 2"/>
          <p:cNvSpPr>
            <a:spLocks noGrp="1"/>
          </p:cNvSpPr>
          <p:nvPr>
            <p:ph type="dt" sz="quarter" idx="1"/>
          </p:nvPr>
        </p:nvSpPr>
        <p:spPr>
          <a:xfrm>
            <a:off x="3777002" y="0"/>
            <a:ext cx="2890514" cy="496732"/>
          </a:xfrm>
          <a:prstGeom prst="rect">
            <a:avLst/>
          </a:prstGeom>
        </p:spPr>
        <p:txBody>
          <a:bodyPr vert="horz" lIns="91440" tIns="45720" rIns="91440" bIns="45720" rtlCol="0"/>
          <a:lstStyle>
            <a:lvl1pPr algn="r" eaLnBrk="1" hangingPunct="1">
              <a:defRPr sz="1200">
                <a:latin typeface="Verdana" pitchFamily="34" charset="0"/>
              </a:defRPr>
            </a:lvl1pPr>
          </a:lstStyle>
          <a:p>
            <a:pPr>
              <a:defRPr/>
            </a:pPr>
            <a:fld id="{7E0BCF8B-7647-44E1-BD0A-12601BC180ED}" type="datetime1">
              <a:rPr lang="en-US"/>
              <a:pPr>
                <a:defRPr/>
              </a:pPr>
              <a:t>9/8/2023</a:t>
            </a:fld>
            <a:endParaRPr lang="en-AU" dirty="0"/>
          </a:p>
        </p:txBody>
      </p:sp>
      <p:sp>
        <p:nvSpPr>
          <p:cNvPr id="4" name="Footer Placeholder 3"/>
          <p:cNvSpPr>
            <a:spLocks noGrp="1"/>
          </p:cNvSpPr>
          <p:nvPr>
            <p:ph type="ftr" sz="quarter" idx="2"/>
          </p:nvPr>
        </p:nvSpPr>
        <p:spPr>
          <a:xfrm>
            <a:off x="1" y="9428309"/>
            <a:ext cx="2890515" cy="496731"/>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defRPr>
            </a:lvl1pPr>
          </a:lstStyle>
          <a:p>
            <a:pPr>
              <a:defRPr/>
            </a:pPr>
            <a:r>
              <a:rPr lang="en-AU" dirty="0"/>
              <a:t>Alt Persp (C) R. O'Donnell</a:t>
            </a:r>
          </a:p>
        </p:txBody>
      </p:sp>
      <p:sp>
        <p:nvSpPr>
          <p:cNvPr id="5" name="Slide Number Placeholder 4"/>
          <p:cNvSpPr>
            <a:spLocks noGrp="1"/>
          </p:cNvSpPr>
          <p:nvPr>
            <p:ph type="sldNum" sz="quarter" idx="3"/>
          </p:nvPr>
        </p:nvSpPr>
        <p:spPr>
          <a:xfrm>
            <a:off x="3777002" y="9428309"/>
            <a:ext cx="2890514" cy="496731"/>
          </a:xfrm>
          <a:prstGeom prst="rect">
            <a:avLst/>
          </a:prstGeom>
        </p:spPr>
        <p:txBody>
          <a:bodyPr vert="horz" lIns="91440" tIns="45720" rIns="91440" bIns="45720" rtlCol="0" anchor="b"/>
          <a:lstStyle>
            <a:lvl1pPr algn="r" eaLnBrk="1" hangingPunct="1">
              <a:defRPr sz="1200">
                <a:latin typeface="Verdana" pitchFamily="34" charset="0"/>
              </a:defRPr>
            </a:lvl1pPr>
          </a:lstStyle>
          <a:p>
            <a:pPr>
              <a:defRPr/>
            </a:pPr>
            <a:fld id="{5704DB35-FB78-4EF2-BE0B-51F15317DC5F}" type="slidenum">
              <a:rPr lang="en-AU"/>
              <a:pPr>
                <a:defRPr/>
              </a:pPr>
              <a:t>‹#›</a:t>
            </a:fld>
            <a:endParaRPr lang="en-AU" dirty="0"/>
          </a:p>
        </p:txBody>
      </p:sp>
    </p:spTree>
    <p:extLst>
      <p:ext uri="{BB962C8B-B14F-4D97-AF65-F5344CB8AC3E}">
        <p14:creationId xmlns:p14="http://schemas.microsoft.com/office/powerpoint/2010/main" val="3874835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1" y="0"/>
            <a:ext cx="2890515" cy="4967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34" charset="0"/>
              </a:defRPr>
            </a:lvl1pPr>
          </a:lstStyle>
          <a:p>
            <a:pPr>
              <a:defRPr/>
            </a:pPr>
            <a:endParaRPr lang="en-US" dirty="0"/>
          </a:p>
        </p:txBody>
      </p:sp>
      <p:sp>
        <p:nvSpPr>
          <p:cNvPr id="187395" name="Rectangle 3"/>
          <p:cNvSpPr>
            <a:spLocks noGrp="1" noChangeArrowheads="1"/>
          </p:cNvSpPr>
          <p:nvPr>
            <p:ph type="dt" idx="1"/>
          </p:nvPr>
        </p:nvSpPr>
        <p:spPr bwMode="auto">
          <a:xfrm>
            <a:off x="3777002" y="0"/>
            <a:ext cx="2890514" cy="4967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pPr>
              <a:defRPr/>
            </a:pPr>
            <a:fld id="{A18A2E1C-DCE5-487B-897C-482E9BCE7C17}" type="datetime1">
              <a:rPr lang="en-US"/>
              <a:pPr>
                <a:defRPr/>
              </a:pPr>
              <a:t>9/8/2023</a:t>
            </a:fld>
            <a:endParaRPr lang="en-US" dirty="0"/>
          </a:p>
        </p:txBody>
      </p:sp>
      <p:sp>
        <p:nvSpPr>
          <p:cNvPr id="50180"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p:spPr>
      </p:sp>
      <p:sp>
        <p:nvSpPr>
          <p:cNvPr id="187397" name="Rectangle 5"/>
          <p:cNvSpPr>
            <a:spLocks noGrp="1" noChangeArrowheads="1"/>
          </p:cNvSpPr>
          <p:nvPr>
            <p:ph type="body" sz="quarter" idx="3"/>
          </p:nvPr>
        </p:nvSpPr>
        <p:spPr bwMode="auto">
          <a:xfrm>
            <a:off x="666437" y="4714953"/>
            <a:ext cx="5336214" cy="446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7398" name="Rectangle 6"/>
          <p:cNvSpPr>
            <a:spLocks noGrp="1" noChangeArrowheads="1"/>
          </p:cNvSpPr>
          <p:nvPr>
            <p:ph type="ftr" sz="quarter" idx="4"/>
          </p:nvPr>
        </p:nvSpPr>
        <p:spPr bwMode="auto">
          <a:xfrm>
            <a:off x="1" y="9428309"/>
            <a:ext cx="2890515" cy="4967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34" charset="0"/>
              </a:defRPr>
            </a:lvl1pPr>
          </a:lstStyle>
          <a:p>
            <a:pPr>
              <a:defRPr/>
            </a:pPr>
            <a:r>
              <a:rPr lang="en-US" dirty="0"/>
              <a:t>Alt Persp (C) R. O'Donnell</a:t>
            </a:r>
          </a:p>
        </p:txBody>
      </p:sp>
      <p:sp>
        <p:nvSpPr>
          <p:cNvPr id="187399" name="Rectangle 7"/>
          <p:cNvSpPr>
            <a:spLocks noGrp="1" noChangeArrowheads="1"/>
          </p:cNvSpPr>
          <p:nvPr>
            <p:ph type="sldNum" sz="quarter" idx="5"/>
          </p:nvPr>
        </p:nvSpPr>
        <p:spPr bwMode="auto">
          <a:xfrm>
            <a:off x="3777002" y="9428309"/>
            <a:ext cx="2890514" cy="4967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itchFamily="34" charset="0"/>
              </a:defRPr>
            </a:lvl1pPr>
          </a:lstStyle>
          <a:p>
            <a:pPr>
              <a:defRPr/>
            </a:pPr>
            <a:fld id="{98203566-3663-415E-8C39-5E129F4C00E4}" type="slidenum">
              <a:rPr lang="en-US"/>
              <a:pPr>
                <a:defRPr/>
              </a:pPr>
              <a:t>‹#›</a:t>
            </a:fld>
            <a:endParaRPr lang="en-US" dirty="0"/>
          </a:p>
        </p:txBody>
      </p:sp>
    </p:spTree>
    <p:extLst>
      <p:ext uri="{BB962C8B-B14F-4D97-AF65-F5344CB8AC3E}">
        <p14:creationId xmlns:p14="http://schemas.microsoft.com/office/powerpoint/2010/main" val="14867411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effectLst/>
                <a:latin typeface="Calibri" panose="020F0502020204030204" pitchFamily="34" charset="0"/>
                <a:ea typeface="Calibri" panose="020F0502020204030204" pitchFamily="34" charset="0"/>
                <a:cs typeface="Times New Roman" panose="02020603050405020304" pitchFamily="18" charset="0"/>
              </a:rPr>
              <a:t>*“if you think history and ideas matter, institutions structure actors’ choice but are subject to change by actors themselves, and real people make decisions that are not always efficient or purely self-interested, then you are probably an institutionalist” (Steinmo 2008 p.136)</a:t>
            </a:r>
          </a:p>
          <a:p>
            <a:endParaRPr lang="en-AU" dirty="0"/>
          </a:p>
        </p:txBody>
      </p:sp>
      <p:sp>
        <p:nvSpPr>
          <p:cNvPr id="4" name="Slide Number Placeholder 3"/>
          <p:cNvSpPr>
            <a:spLocks noGrp="1"/>
          </p:cNvSpPr>
          <p:nvPr>
            <p:ph type="sldNum" sz="quarter" idx="5"/>
          </p:nvPr>
        </p:nvSpPr>
        <p:spPr/>
        <p:txBody>
          <a:bodyPr/>
          <a:lstStyle/>
          <a:p>
            <a:pPr>
              <a:defRPr/>
            </a:pPr>
            <a:fld id="{98203566-3663-415E-8C39-5E129F4C00E4}" type="slidenum">
              <a:rPr lang="en-US" smtClean="0"/>
              <a:pPr>
                <a:defRPr/>
              </a:pPr>
              <a:t>3</a:t>
            </a:fld>
            <a:endParaRPr lang="en-US" dirty="0"/>
          </a:p>
        </p:txBody>
      </p:sp>
    </p:spTree>
    <p:extLst>
      <p:ext uri="{BB962C8B-B14F-4D97-AF65-F5344CB8AC3E}">
        <p14:creationId xmlns:p14="http://schemas.microsoft.com/office/powerpoint/2010/main" val="1545732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21</a:t>
            </a:fld>
            <a:endParaRPr lang="en-US" dirty="0"/>
          </a:p>
        </p:txBody>
      </p:sp>
    </p:spTree>
    <p:extLst>
      <p:ext uri="{BB962C8B-B14F-4D97-AF65-F5344CB8AC3E}">
        <p14:creationId xmlns:p14="http://schemas.microsoft.com/office/powerpoint/2010/main" val="3285868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22</a:t>
            </a:fld>
            <a:endParaRPr lang="en-US" dirty="0"/>
          </a:p>
        </p:txBody>
      </p:sp>
    </p:spTree>
    <p:extLst>
      <p:ext uri="{BB962C8B-B14F-4D97-AF65-F5344CB8AC3E}">
        <p14:creationId xmlns:p14="http://schemas.microsoft.com/office/powerpoint/2010/main" val="1154296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26</a:t>
            </a:fld>
            <a:endParaRPr lang="en-US" dirty="0"/>
          </a:p>
        </p:txBody>
      </p:sp>
    </p:spTree>
    <p:extLst>
      <p:ext uri="{BB962C8B-B14F-4D97-AF65-F5344CB8AC3E}">
        <p14:creationId xmlns:p14="http://schemas.microsoft.com/office/powerpoint/2010/main" val="88200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4</a:t>
            </a:fld>
            <a:endParaRPr lang="en-US" dirty="0"/>
          </a:p>
        </p:txBody>
      </p:sp>
    </p:spTree>
    <p:extLst>
      <p:ext uri="{BB962C8B-B14F-4D97-AF65-F5344CB8AC3E}">
        <p14:creationId xmlns:p14="http://schemas.microsoft.com/office/powerpoint/2010/main" val="125305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5</a:t>
            </a:fld>
            <a:endParaRPr lang="en-US" dirty="0"/>
          </a:p>
        </p:txBody>
      </p:sp>
    </p:spTree>
    <p:extLst>
      <p:ext uri="{BB962C8B-B14F-4D97-AF65-F5344CB8AC3E}">
        <p14:creationId xmlns:p14="http://schemas.microsoft.com/office/powerpoint/2010/main" val="2645592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6</a:t>
            </a:fld>
            <a:endParaRPr lang="en-US" dirty="0"/>
          </a:p>
        </p:txBody>
      </p:sp>
    </p:spTree>
    <p:extLst>
      <p:ext uri="{BB962C8B-B14F-4D97-AF65-F5344CB8AC3E}">
        <p14:creationId xmlns:p14="http://schemas.microsoft.com/office/powerpoint/2010/main" val="19554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8</a:t>
            </a:fld>
            <a:endParaRPr lang="en-US" dirty="0"/>
          </a:p>
        </p:txBody>
      </p:sp>
    </p:spTree>
    <p:extLst>
      <p:ext uri="{BB962C8B-B14F-4D97-AF65-F5344CB8AC3E}">
        <p14:creationId xmlns:p14="http://schemas.microsoft.com/office/powerpoint/2010/main" val="181894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98203566-3663-415E-8C39-5E129F4C00E4}" type="slidenum">
              <a:rPr lang="en-US" smtClean="0"/>
              <a:pPr>
                <a:defRPr/>
              </a:pPr>
              <a:t>11</a:t>
            </a:fld>
            <a:endParaRPr lang="en-US" dirty="0"/>
          </a:p>
        </p:txBody>
      </p:sp>
    </p:spTree>
    <p:extLst>
      <p:ext uri="{BB962C8B-B14F-4D97-AF65-F5344CB8AC3E}">
        <p14:creationId xmlns:p14="http://schemas.microsoft.com/office/powerpoint/2010/main" val="35764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18</a:t>
            </a:fld>
            <a:endParaRPr lang="en-US" dirty="0"/>
          </a:p>
        </p:txBody>
      </p:sp>
    </p:spTree>
    <p:extLst>
      <p:ext uri="{BB962C8B-B14F-4D97-AF65-F5344CB8AC3E}">
        <p14:creationId xmlns:p14="http://schemas.microsoft.com/office/powerpoint/2010/main" val="149308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19</a:t>
            </a:fld>
            <a:endParaRPr lang="en-US" dirty="0"/>
          </a:p>
        </p:txBody>
      </p:sp>
    </p:spTree>
    <p:extLst>
      <p:ext uri="{BB962C8B-B14F-4D97-AF65-F5344CB8AC3E}">
        <p14:creationId xmlns:p14="http://schemas.microsoft.com/office/powerpoint/2010/main" val="112083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20</a:t>
            </a:fld>
            <a:endParaRPr lang="en-US" dirty="0"/>
          </a:p>
        </p:txBody>
      </p:sp>
    </p:spTree>
    <p:extLst>
      <p:ext uri="{BB962C8B-B14F-4D97-AF65-F5344CB8AC3E}">
        <p14:creationId xmlns:p14="http://schemas.microsoft.com/office/powerpoint/2010/main" val="4033174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E9804-A043-4A72-95C2-4CF9200964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C6B03E1-B536-4837-8CB9-C764773092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68E1480-2E12-4A43-95C9-84D5D51BE423}"/>
              </a:ext>
            </a:extLst>
          </p:cNvPr>
          <p:cNvSpPr>
            <a:spLocks noGrp="1"/>
          </p:cNvSpPr>
          <p:nvPr>
            <p:ph type="dt" sz="half" idx="10"/>
          </p:nvPr>
        </p:nvSpPr>
        <p:spPr/>
        <p:txBody>
          <a:bodyPr/>
          <a:lstStyle/>
          <a:p>
            <a:pPr>
              <a:defRPr/>
            </a:pPr>
            <a:fld id="{4AE56901-92CF-42A0-A58C-8568EA4494BF}" type="datetime1">
              <a:rPr lang="en-US" smtClean="0"/>
              <a:pPr>
                <a:defRPr/>
              </a:pPr>
              <a:t>9/8/2023</a:t>
            </a:fld>
            <a:endParaRPr lang="en-US" dirty="0"/>
          </a:p>
        </p:txBody>
      </p:sp>
      <p:sp>
        <p:nvSpPr>
          <p:cNvPr id="5" name="Footer Placeholder 4">
            <a:extLst>
              <a:ext uri="{FF2B5EF4-FFF2-40B4-BE49-F238E27FC236}">
                <a16:creationId xmlns:a16="http://schemas.microsoft.com/office/drawing/2014/main" id="{BF6096DB-1D00-4347-A52D-1938B8909034}"/>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7EE158F1-29B8-4E37-ADCD-C7E9057FD51F}"/>
              </a:ext>
            </a:extLst>
          </p:cNvPr>
          <p:cNvSpPr>
            <a:spLocks noGrp="1"/>
          </p:cNvSpPr>
          <p:nvPr>
            <p:ph type="sldNum" sz="quarter" idx="12"/>
          </p:nvPr>
        </p:nvSpPr>
        <p:spPr/>
        <p:txBody>
          <a:bodyPr/>
          <a:lstStyle/>
          <a:p>
            <a:pPr>
              <a:defRPr/>
            </a:pPr>
            <a:fld id="{22B26A28-DEAD-46F1-BB9E-65493FD63F95}" type="slidenum">
              <a:rPr lang="en-US" smtClean="0"/>
              <a:pPr>
                <a:defRPr/>
              </a:pPr>
              <a:t>‹#›</a:t>
            </a:fld>
            <a:endParaRPr lang="en-US" dirty="0"/>
          </a:p>
        </p:txBody>
      </p:sp>
    </p:spTree>
    <p:extLst>
      <p:ext uri="{BB962C8B-B14F-4D97-AF65-F5344CB8AC3E}">
        <p14:creationId xmlns:p14="http://schemas.microsoft.com/office/powerpoint/2010/main" val="296762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2572-5BE1-4275-92DD-505DBCBDD39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DF220AF-7FDF-4225-82AA-D0C9F9CF5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296FE10-A6BE-4AD8-A100-8FE8588F327B}"/>
              </a:ext>
            </a:extLst>
          </p:cNvPr>
          <p:cNvSpPr>
            <a:spLocks noGrp="1"/>
          </p:cNvSpPr>
          <p:nvPr>
            <p:ph type="dt" sz="half" idx="10"/>
          </p:nvPr>
        </p:nvSpPr>
        <p:spPr/>
        <p:txBody>
          <a:bodyPr/>
          <a:lstStyle/>
          <a:p>
            <a:pPr>
              <a:defRPr/>
            </a:pPr>
            <a:fld id="{65CD52A7-C309-4180-90F3-9570F4D34857}" type="datetime1">
              <a:rPr lang="en-US" smtClean="0"/>
              <a:pPr>
                <a:defRPr/>
              </a:pPr>
              <a:t>9/8/2023</a:t>
            </a:fld>
            <a:endParaRPr lang="en-US" dirty="0"/>
          </a:p>
        </p:txBody>
      </p:sp>
      <p:sp>
        <p:nvSpPr>
          <p:cNvPr id="5" name="Footer Placeholder 4">
            <a:extLst>
              <a:ext uri="{FF2B5EF4-FFF2-40B4-BE49-F238E27FC236}">
                <a16:creationId xmlns:a16="http://schemas.microsoft.com/office/drawing/2014/main" id="{5BF4C37B-A40F-4B94-9EF7-D2F8B3762B1E}"/>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65035C31-8470-41A3-8DFE-058C5D849CA7}"/>
              </a:ext>
            </a:extLst>
          </p:cNvPr>
          <p:cNvSpPr>
            <a:spLocks noGrp="1"/>
          </p:cNvSpPr>
          <p:nvPr>
            <p:ph type="sldNum" sz="quarter" idx="12"/>
          </p:nvPr>
        </p:nvSpPr>
        <p:spPr/>
        <p:txBody>
          <a:bodyPr/>
          <a:lstStyle/>
          <a:p>
            <a:pPr>
              <a:defRPr/>
            </a:pPr>
            <a:fld id="{BBFB04C1-2BE2-47E6-A1E8-FC8B91252156}" type="slidenum">
              <a:rPr lang="en-US" smtClean="0"/>
              <a:pPr>
                <a:defRPr/>
              </a:pPr>
              <a:t>‹#›</a:t>
            </a:fld>
            <a:endParaRPr lang="en-US" dirty="0"/>
          </a:p>
        </p:txBody>
      </p:sp>
    </p:spTree>
    <p:extLst>
      <p:ext uri="{BB962C8B-B14F-4D97-AF65-F5344CB8AC3E}">
        <p14:creationId xmlns:p14="http://schemas.microsoft.com/office/powerpoint/2010/main" val="259994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E4EE2C-D924-4468-A221-54B9780437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9E63566-31FC-4BCC-91ED-1CB3812B2E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39A6A83-ED8A-4459-ADCA-A2B51654264E}"/>
              </a:ext>
            </a:extLst>
          </p:cNvPr>
          <p:cNvSpPr>
            <a:spLocks noGrp="1"/>
          </p:cNvSpPr>
          <p:nvPr>
            <p:ph type="dt" sz="half" idx="10"/>
          </p:nvPr>
        </p:nvSpPr>
        <p:spPr/>
        <p:txBody>
          <a:bodyPr/>
          <a:lstStyle/>
          <a:p>
            <a:pPr>
              <a:defRPr/>
            </a:pPr>
            <a:fld id="{A000DF77-920F-452F-BEA1-07FE08C3E602}" type="datetime1">
              <a:rPr lang="en-US" smtClean="0"/>
              <a:pPr>
                <a:defRPr/>
              </a:pPr>
              <a:t>9/8/2023</a:t>
            </a:fld>
            <a:endParaRPr lang="en-US" dirty="0"/>
          </a:p>
        </p:txBody>
      </p:sp>
      <p:sp>
        <p:nvSpPr>
          <p:cNvPr id="5" name="Footer Placeholder 4">
            <a:extLst>
              <a:ext uri="{FF2B5EF4-FFF2-40B4-BE49-F238E27FC236}">
                <a16:creationId xmlns:a16="http://schemas.microsoft.com/office/drawing/2014/main" id="{44B74201-1952-4CC1-810E-E4FB20A88568}"/>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8692483E-601A-477F-B30D-29893948EF57}"/>
              </a:ext>
            </a:extLst>
          </p:cNvPr>
          <p:cNvSpPr>
            <a:spLocks noGrp="1"/>
          </p:cNvSpPr>
          <p:nvPr>
            <p:ph type="sldNum" sz="quarter" idx="12"/>
          </p:nvPr>
        </p:nvSpPr>
        <p:spPr/>
        <p:txBody>
          <a:bodyPr/>
          <a:lstStyle/>
          <a:p>
            <a:pPr>
              <a:defRPr/>
            </a:pPr>
            <a:fld id="{5938BC86-0C3D-488E-B941-0A136DE36D23}" type="slidenum">
              <a:rPr lang="en-US" smtClean="0"/>
              <a:pPr>
                <a:defRPr/>
              </a:pPr>
              <a:t>‹#›</a:t>
            </a:fld>
            <a:endParaRPr lang="en-US" dirty="0"/>
          </a:p>
        </p:txBody>
      </p:sp>
    </p:spTree>
    <p:extLst>
      <p:ext uri="{BB962C8B-B14F-4D97-AF65-F5344CB8AC3E}">
        <p14:creationId xmlns:p14="http://schemas.microsoft.com/office/powerpoint/2010/main" val="1179904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220200" cy="1143000"/>
          </a:xfrm>
        </p:spPr>
        <p:txBody>
          <a:bodyPr/>
          <a:lstStyle/>
          <a:p>
            <a:r>
              <a:rPr lang="en-US" dirty="0"/>
              <a:t>Click to edit Master title style</a:t>
            </a:r>
          </a:p>
        </p:txBody>
      </p:sp>
      <p:sp>
        <p:nvSpPr>
          <p:cNvPr id="3" name="Text Placeholder 2"/>
          <p:cNvSpPr>
            <a:spLocks noGrp="1"/>
          </p:cNvSpPr>
          <p:nvPr>
            <p:ph type="body" idx="1"/>
          </p:nvPr>
        </p:nvSpPr>
        <p:spPr>
          <a:xfrm>
            <a:off x="609600" y="1600201"/>
            <a:ext cx="9220200" cy="4525963"/>
          </a:xfrm>
        </p:spPr>
        <p:txBody>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37600" y="6356351"/>
            <a:ext cx="1092200" cy="365125"/>
          </a:xfrm>
        </p:spPr>
        <p:txBody>
          <a:bodyPr/>
          <a:lstStyle/>
          <a:p>
            <a:fld id="{3461CAFE-690E-4AE0-B56E-A0D1C4475F71}" type="slidenum">
              <a:rPr lang="en-US" smtClean="0"/>
              <a:t>‹#›</a:t>
            </a:fld>
            <a:endParaRPr lang="en-US" dirty="0"/>
          </a:p>
        </p:txBody>
      </p:sp>
    </p:spTree>
    <p:extLst>
      <p:ext uri="{BB962C8B-B14F-4D97-AF65-F5344CB8AC3E}">
        <p14:creationId xmlns:p14="http://schemas.microsoft.com/office/powerpoint/2010/main" val="289891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233A-5CC6-4157-88F5-41CA8D702E2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EAB305A-E1D2-4EBD-B6AF-B0587CA39C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C3222D2-A8C3-40CF-ADA8-5B07E6C3B485}"/>
              </a:ext>
            </a:extLst>
          </p:cNvPr>
          <p:cNvSpPr>
            <a:spLocks noGrp="1"/>
          </p:cNvSpPr>
          <p:nvPr>
            <p:ph type="dt" sz="half" idx="10"/>
          </p:nvPr>
        </p:nvSpPr>
        <p:spPr/>
        <p:txBody>
          <a:bodyPr/>
          <a:lstStyle/>
          <a:p>
            <a:fld id="{F8E93554-1C26-4CD0-8BFB-F602EED63741}" type="datetimeFigureOut">
              <a:rPr lang="en-AU" smtClean="0"/>
              <a:t>8/09/2023</a:t>
            </a:fld>
            <a:endParaRPr lang="en-AU" dirty="0"/>
          </a:p>
        </p:txBody>
      </p:sp>
      <p:sp>
        <p:nvSpPr>
          <p:cNvPr id="5" name="Footer Placeholder 4">
            <a:extLst>
              <a:ext uri="{FF2B5EF4-FFF2-40B4-BE49-F238E27FC236}">
                <a16:creationId xmlns:a16="http://schemas.microsoft.com/office/drawing/2014/main" id="{DC6F5894-EEDF-4EE8-B643-A5A4C29B7AF7}"/>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46B36554-E610-4BF3-8618-00EAB50F0735}"/>
              </a:ext>
            </a:extLst>
          </p:cNvPr>
          <p:cNvSpPr>
            <a:spLocks noGrp="1"/>
          </p:cNvSpPr>
          <p:nvPr>
            <p:ph type="sldNum" sz="quarter" idx="12"/>
          </p:nvPr>
        </p:nvSpPr>
        <p:spPr/>
        <p:txBody>
          <a:bodyPr/>
          <a:lstStyle/>
          <a:p>
            <a:fld id="{D5C60FE1-EE80-4B1A-9C12-C67EA0656CFC}" type="slidenum">
              <a:rPr lang="en-AU" smtClean="0"/>
              <a:t>‹#›</a:t>
            </a:fld>
            <a:endParaRPr lang="en-AU" dirty="0"/>
          </a:p>
        </p:txBody>
      </p:sp>
    </p:spTree>
    <p:extLst>
      <p:ext uri="{BB962C8B-B14F-4D97-AF65-F5344CB8AC3E}">
        <p14:creationId xmlns:p14="http://schemas.microsoft.com/office/powerpoint/2010/main" val="375794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CF60-E8B9-49B5-BAD1-ADCD675DF5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4B42346-F15D-4EB1-B84A-DFC2E2D729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3647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8BFC-6F5B-4685-BD2B-A77BB4CB1C5A}"/>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277EC05-69B2-41CD-80DA-26DA9F50EA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9DC1A03-039A-43FF-9C3E-23E329290E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9C24895-099B-409C-84B3-26BC8458C946}"/>
              </a:ext>
            </a:extLst>
          </p:cNvPr>
          <p:cNvSpPr>
            <a:spLocks noGrp="1"/>
          </p:cNvSpPr>
          <p:nvPr>
            <p:ph type="dt" sz="half" idx="10"/>
          </p:nvPr>
        </p:nvSpPr>
        <p:spPr/>
        <p:txBody>
          <a:bodyPr/>
          <a:lstStyle/>
          <a:p>
            <a:pPr>
              <a:defRPr/>
            </a:pPr>
            <a:fld id="{7DD4F226-10DD-4FE6-8656-8951E178F4E1}" type="datetime1">
              <a:rPr lang="en-US" smtClean="0"/>
              <a:pPr>
                <a:defRPr/>
              </a:pPr>
              <a:t>9/8/2023</a:t>
            </a:fld>
            <a:endParaRPr lang="en-US" dirty="0"/>
          </a:p>
        </p:txBody>
      </p:sp>
      <p:sp>
        <p:nvSpPr>
          <p:cNvPr id="7" name="Slide Number Placeholder 6">
            <a:extLst>
              <a:ext uri="{FF2B5EF4-FFF2-40B4-BE49-F238E27FC236}">
                <a16:creationId xmlns:a16="http://schemas.microsoft.com/office/drawing/2014/main" id="{610894C6-9FEA-4FA9-96B6-98BB680FEA5A}"/>
              </a:ext>
            </a:extLst>
          </p:cNvPr>
          <p:cNvSpPr>
            <a:spLocks noGrp="1"/>
          </p:cNvSpPr>
          <p:nvPr>
            <p:ph type="sldNum" sz="quarter" idx="12"/>
          </p:nvPr>
        </p:nvSpPr>
        <p:spPr/>
        <p:txBody>
          <a:bodyPr/>
          <a:lstStyle/>
          <a:p>
            <a:pPr>
              <a:defRPr/>
            </a:pPr>
            <a:fld id="{D9A44EA2-972A-4F0F-AC1C-2AD2293D17FD}" type="slidenum">
              <a:rPr lang="en-US" smtClean="0"/>
              <a:pPr>
                <a:defRPr/>
              </a:pPr>
              <a:t>‹#›</a:t>
            </a:fld>
            <a:endParaRPr lang="en-US" dirty="0"/>
          </a:p>
        </p:txBody>
      </p:sp>
    </p:spTree>
    <p:extLst>
      <p:ext uri="{BB962C8B-B14F-4D97-AF65-F5344CB8AC3E}">
        <p14:creationId xmlns:p14="http://schemas.microsoft.com/office/powerpoint/2010/main" val="259271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4118-44B4-4EFE-B1D4-DF69060CBE95}"/>
              </a:ext>
            </a:extLst>
          </p:cNvPr>
          <p:cNvSpPr>
            <a:spLocks noGrp="1"/>
          </p:cNvSpPr>
          <p:nvPr>
            <p:ph type="title"/>
          </p:nvPr>
        </p:nvSpPr>
        <p:spPr>
          <a:xfrm>
            <a:off x="839788" y="365125"/>
            <a:ext cx="10515600" cy="1325563"/>
          </a:xfrm>
        </p:spPr>
        <p:txBody>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47A890D-094C-43E3-BD07-DC80615413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E4AA8-2817-44E1-9E05-6892382224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07C4F65-ED9C-47F2-B1E8-29B885FF67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5B0E94-078E-4FC3-8717-917909D83E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6A519A5-FB27-4D67-8DC6-6468DA5DDD35}"/>
              </a:ext>
            </a:extLst>
          </p:cNvPr>
          <p:cNvSpPr>
            <a:spLocks noGrp="1"/>
          </p:cNvSpPr>
          <p:nvPr>
            <p:ph type="dt" sz="half" idx="10"/>
          </p:nvPr>
        </p:nvSpPr>
        <p:spPr/>
        <p:txBody>
          <a:bodyPr/>
          <a:lstStyle/>
          <a:p>
            <a:pPr>
              <a:defRPr/>
            </a:pPr>
            <a:fld id="{CD5E6F19-31AC-44AA-8412-205E090A2BA1}" type="datetime1">
              <a:rPr lang="en-US" smtClean="0"/>
              <a:pPr>
                <a:defRPr/>
              </a:pPr>
              <a:t>9/8/2023</a:t>
            </a:fld>
            <a:endParaRPr lang="en-US" dirty="0"/>
          </a:p>
        </p:txBody>
      </p:sp>
      <p:sp>
        <p:nvSpPr>
          <p:cNvPr id="9" name="Slide Number Placeholder 8">
            <a:extLst>
              <a:ext uri="{FF2B5EF4-FFF2-40B4-BE49-F238E27FC236}">
                <a16:creationId xmlns:a16="http://schemas.microsoft.com/office/drawing/2014/main" id="{0EA977BB-B821-4AEF-B49C-DB5234F2B842}"/>
              </a:ext>
            </a:extLst>
          </p:cNvPr>
          <p:cNvSpPr>
            <a:spLocks noGrp="1"/>
          </p:cNvSpPr>
          <p:nvPr>
            <p:ph type="sldNum" sz="quarter" idx="12"/>
          </p:nvPr>
        </p:nvSpPr>
        <p:spPr/>
        <p:txBody>
          <a:bodyPr/>
          <a:lstStyle/>
          <a:p>
            <a:pPr>
              <a:defRPr/>
            </a:pPr>
            <a:fld id="{1DC48714-CA7D-4CA8-B228-2C5C1F4C6A41}" type="slidenum">
              <a:rPr lang="en-US" smtClean="0"/>
              <a:pPr>
                <a:defRPr/>
              </a:pPr>
              <a:t>‹#›</a:t>
            </a:fld>
            <a:endParaRPr lang="en-US" dirty="0"/>
          </a:p>
        </p:txBody>
      </p:sp>
    </p:spTree>
    <p:extLst>
      <p:ext uri="{BB962C8B-B14F-4D97-AF65-F5344CB8AC3E}">
        <p14:creationId xmlns:p14="http://schemas.microsoft.com/office/powerpoint/2010/main" val="18524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A46D-8A2E-4A0E-823B-3C85AA17A21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5ACC89D-0DEF-411B-905C-EAACE6AC29EF}"/>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85344ACF-3951-4099-8A5A-A725A57DF6C5}"/>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F333D227-4575-441C-9084-E2FA8BF0A0F8}"/>
              </a:ext>
            </a:extLst>
          </p:cNvPr>
          <p:cNvSpPr>
            <a:spLocks noGrp="1"/>
          </p:cNvSpPr>
          <p:nvPr>
            <p:ph type="sldNum" sz="quarter" idx="12"/>
          </p:nvPr>
        </p:nvSpPr>
        <p:spPr/>
        <p:txBody>
          <a:bodyPr/>
          <a:lstStyle/>
          <a:p>
            <a:pPr>
              <a:defRPr/>
            </a:pPr>
            <a:fld id="{31B80A99-A8C3-4255-A82A-ABA312763B48}" type="slidenum">
              <a:rPr lang="en-US" smtClean="0"/>
              <a:pPr>
                <a:defRPr/>
              </a:pPr>
              <a:t>‹#›</a:t>
            </a:fld>
            <a:endParaRPr lang="en-US" dirty="0"/>
          </a:p>
        </p:txBody>
      </p:sp>
    </p:spTree>
    <p:extLst>
      <p:ext uri="{BB962C8B-B14F-4D97-AF65-F5344CB8AC3E}">
        <p14:creationId xmlns:p14="http://schemas.microsoft.com/office/powerpoint/2010/main" val="5101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2B721-7558-467F-85D5-ABBEE6CBECCC}"/>
              </a:ext>
            </a:extLst>
          </p:cNvPr>
          <p:cNvSpPr>
            <a:spLocks noGrp="1"/>
          </p:cNvSpPr>
          <p:nvPr>
            <p:ph type="dt" sz="half" idx="10"/>
          </p:nvPr>
        </p:nvSpPr>
        <p:spPr/>
        <p:txBody>
          <a:bodyPr/>
          <a:lstStyle/>
          <a:p>
            <a:pPr>
              <a:defRPr/>
            </a:pPr>
            <a:fld id="{DB950B91-0439-49A3-9F1D-FD61ED5567FB}" type="datetime1">
              <a:rPr lang="en-US" smtClean="0"/>
              <a:pPr>
                <a:defRPr/>
              </a:pPr>
              <a:t>9/8/2023</a:t>
            </a:fld>
            <a:endParaRPr lang="en-US" dirty="0"/>
          </a:p>
        </p:txBody>
      </p:sp>
      <p:sp>
        <p:nvSpPr>
          <p:cNvPr id="3" name="Footer Placeholder 2">
            <a:extLst>
              <a:ext uri="{FF2B5EF4-FFF2-40B4-BE49-F238E27FC236}">
                <a16:creationId xmlns:a16="http://schemas.microsoft.com/office/drawing/2014/main" id="{FD62656D-373F-4E2B-9E5A-85A382FC0872}"/>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FAD59953-4C8B-4731-984E-F3066D071BD5}"/>
              </a:ext>
            </a:extLst>
          </p:cNvPr>
          <p:cNvSpPr>
            <a:spLocks noGrp="1"/>
          </p:cNvSpPr>
          <p:nvPr>
            <p:ph type="sldNum" sz="quarter" idx="12"/>
          </p:nvPr>
        </p:nvSpPr>
        <p:spPr/>
        <p:txBody>
          <a:bodyPr/>
          <a:lstStyle/>
          <a:p>
            <a:pPr>
              <a:defRPr/>
            </a:pPr>
            <a:fld id="{E0840AF6-1995-48FC-9AC7-92DD140E467D}" type="slidenum">
              <a:rPr lang="en-US" smtClean="0"/>
              <a:pPr>
                <a:defRPr/>
              </a:pPr>
              <a:t>‹#›</a:t>
            </a:fld>
            <a:endParaRPr lang="en-US" dirty="0"/>
          </a:p>
        </p:txBody>
      </p:sp>
    </p:spTree>
    <p:extLst>
      <p:ext uri="{BB962C8B-B14F-4D97-AF65-F5344CB8AC3E}">
        <p14:creationId xmlns:p14="http://schemas.microsoft.com/office/powerpoint/2010/main" val="167721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3297-896E-49FF-A61E-EB35F2722C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F110B0D-3187-414F-804E-2516660A4C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C2D6340-E021-4523-A643-669EDE2DC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385834-F361-4CC9-B5E9-316D9164DFC5}"/>
              </a:ext>
            </a:extLst>
          </p:cNvPr>
          <p:cNvSpPr>
            <a:spLocks noGrp="1"/>
          </p:cNvSpPr>
          <p:nvPr>
            <p:ph type="dt" sz="half" idx="10"/>
          </p:nvPr>
        </p:nvSpPr>
        <p:spPr/>
        <p:txBody>
          <a:bodyPr/>
          <a:lstStyle/>
          <a:p>
            <a:pPr>
              <a:defRPr/>
            </a:pPr>
            <a:fld id="{ED440978-F6E0-4554-9897-B15EDA57E748}" type="datetime1">
              <a:rPr lang="en-US" smtClean="0"/>
              <a:pPr>
                <a:defRPr/>
              </a:pPr>
              <a:t>9/8/2023</a:t>
            </a:fld>
            <a:endParaRPr lang="en-US" dirty="0"/>
          </a:p>
        </p:txBody>
      </p:sp>
      <p:sp>
        <p:nvSpPr>
          <p:cNvPr id="6" name="Footer Placeholder 5">
            <a:extLst>
              <a:ext uri="{FF2B5EF4-FFF2-40B4-BE49-F238E27FC236}">
                <a16:creationId xmlns:a16="http://schemas.microsoft.com/office/drawing/2014/main" id="{91084873-9288-4C03-9168-9E006774876E}"/>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3E32FBF9-7634-4F56-9A47-512F45CDD361}"/>
              </a:ext>
            </a:extLst>
          </p:cNvPr>
          <p:cNvSpPr>
            <a:spLocks noGrp="1"/>
          </p:cNvSpPr>
          <p:nvPr>
            <p:ph type="sldNum" sz="quarter" idx="12"/>
          </p:nvPr>
        </p:nvSpPr>
        <p:spPr/>
        <p:txBody>
          <a:bodyPr/>
          <a:lstStyle/>
          <a:p>
            <a:pPr>
              <a:defRPr/>
            </a:pPr>
            <a:fld id="{FE9DF30E-6552-4AF5-B809-B83036E86084}" type="slidenum">
              <a:rPr lang="en-US" smtClean="0"/>
              <a:pPr>
                <a:defRPr/>
              </a:pPr>
              <a:t>‹#›</a:t>
            </a:fld>
            <a:endParaRPr lang="en-US" dirty="0"/>
          </a:p>
        </p:txBody>
      </p:sp>
    </p:spTree>
    <p:extLst>
      <p:ext uri="{BB962C8B-B14F-4D97-AF65-F5344CB8AC3E}">
        <p14:creationId xmlns:p14="http://schemas.microsoft.com/office/powerpoint/2010/main" val="383546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EB4A-7D2A-4806-932E-5B4B77203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13547E4-7846-4691-ACAC-FCB539FC09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B6C1CBD7-839B-4452-B81E-12797D54C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5E88E4-16FB-46B0-B85C-9C6DE7FDA87E}"/>
              </a:ext>
            </a:extLst>
          </p:cNvPr>
          <p:cNvSpPr>
            <a:spLocks noGrp="1"/>
          </p:cNvSpPr>
          <p:nvPr>
            <p:ph type="dt" sz="half" idx="10"/>
          </p:nvPr>
        </p:nvSpPr>
        <p:spPr/>
        <p:txBody>
          <a:bodyPr/>
          <a:lstStyle/>
          <a:p>
            <a:pPr>
              <a:defRPr/>
            </a:pPr>
            <a:fld id="{3B3B17C5-D024-44D8-89C9-D77A9C219432}" type="datetime1">
              <a:rPr lang="en-US" smtClean="0"/>
              <a:pPr>
                <a:defRPr/>
              </a:pPr>
              <a:t>9/8/2023</a:t>
            </a:fld>
            <a:endParaRPr lang="en-US" dirty="0"/>
          </a:p>
        </p:txBody>
      </p:sp>
      <p:sp>
        <p:nvSpPr>
          <p:cNvPr id="6" name="Footer Placeholder 5">
            <a:extLst>
              <a:ext uri="{FF2B5EF4-FFF2-40B4-BE49-F238E27FC236}">
                <a16:creationId xmlns:a16="http://schemas.microsoft.com/office/drawing/2014/main" id="{C5E58EA0-AA85-403D-A281-9A42F6EE9C2F}"/>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CF1464CA-DFC9-4186-8F3D-985BCD9B4E52}"/>
              </a:ext>
            </a:extLst>
          </p:cNvPr>
          <p:cNvSpPr>
            <a:spLocks noGrp="1"/>
          </p:cNvSpPr>
          <p:nvPr>
            <p:ph type="sldNum" sz="quarter" idx="12"/>
          </p:nvPr>
        </p:nvSpPr>
        <p:spPr/>
        <p:txBody>
          <a:bodyPr/>
          <a:lstStyle/>
          <a:p>
            <a:pPr>
              <a:defRPr/>
            </a:pPr>
            <a:fld id="{792844AF-B9B2-4DD1-AD33-0D534D54CF6C}" type="slidenum">
              <a:rPr lang="en-US" smtClean="0"/>
              <a:pPr>
                <a:defRPr/>
              </a:pPr>
              <a:t>‹#›</a:t>
            </a:fld>
            <a:endParaRPr lang="en-US" dirty="0"/>
          </a:p>
        </p:txBody>
      </p:sp>
    </p:spTree>
    <p:extLst>
      <p:ext uri="{BB962C8B-B14F-4D97-AF65-F5344CB8AC3E}">
        <p14:creationId xmlns:p14="http://schemas.microsoft.com/office/powerpoint/2010/main" val="109944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42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B5B27A-6E47-4799-B4D5-6FA44DAD3C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0544DCE-347C-4CA6-8070-BAAF64AC9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F3E3E82-9572-464F-8372-1CA05FC96A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FB98EA-3EEF-4751-80E8-BF685131F405}" type="datetime1">
              <a:rPr lang="en-US" smtClean="0"/>
              <a:pPr>
                <a:defRPr/>
              </a:pPr>
              <a:t>9/8/2023</a:t>
            </a:fld>
            <a:endParaRPr lang="en-US" dirty="0"/>
          </a:p>
        </p:txBody>
      </p:sp>
      <p:sp>
        <p:nvSpPr>
          <p:cNvPr id="5" name="Footer Placeholder 4">
            <a:extLst>
              <a:ext uri="{FF2B5EF4-FFF2-40B4-BE49-F238E27FC236}">
                <a16:creationId xmlns:a16="http://schemas.microsoft.com/office/drawing/2014/main" id="{6CD37E08-86B7-4429-919B-4F322B1B1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CFE510D-3D1A-408C-B39F-D4088270BC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9A7243A-FE27-44C4-863A-812227A91E18}" type="slidenum">
              <a:rPr lang="en-US" smtClean="0"/>
              <a:pPr>
                <a:defRPr/>
              </a:pPr>
              <a:t>‹#›</a:t>
            </a:fld>
            <a:endParaRPr lang="en-US" dirty="0"/>
          </a:p>
        </p:txBody>
      </p:sp>
    </p:spTree>
    <p:extLst>
      <p:ext uri="{BB962C8B-B14F-4D97-AF65-F5344CB8AC3E}">
        <p14:creationId xmlns:p14="http://schemas.microsoft.com/office/powerpoint/2010/main" val="1327907079"/>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evonomics.com/the-woman-who-saved-economics-from-disaster/" TargetMode="External"/><Relationship Id="rId7" Type="http://schemas.openxmlformats.org/officeDocument/2006/relationships/hyperlink" Target="http://www.twitter.com/evonomicsmag" TargetMode="External"/><Relationship Id="rId2" Type="http://schemas.openxmlformats.org/officeDocument/2006/relationships/hyperlink" Target="https://evonomics.com/the-woman-who-saved-economics-from-disaster/#comments" TargetMode="Externa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hyperlink" Target="https://www.facebook.com/evonomics" TargetMode="External"/><Relationship Id="rId10" Type="http://schemas.openxmlformats.org/officeDocument/2006/relationships/image" Target="../media/image24.jpeg"/><Relationship Id="rId4" Type="http://schemas.openxmlformats.org/officeDocument/2006/relationships/hyperlink" Target="https://evonomics.com/the-woman-who-saved-economics-from-disaster/#us-modal-2Di06" TargetMode="Externa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fif"/><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 Id="rId5" Type="http://schemas.openxmlformats.org/officeDocument/2006/relationships/hyperlink" Target="https://evonomics.com/the-woman-who-saved-economics-from-disaster/"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DD3587-5572-FBE8-8EAE-510A68C5ECB2}"/>
              </a:ext>
            </a:extLst>
          </p:cNvPr>
          <p:cNvSpPr>
            <a:spLocks noGrp="1"/>
          </p:cNvSpPr>
          <p:nvPr>
            <p:ph type="sldNum" sz="quarter" idx="12"/>
          </p:nvPr>
        </p:nvSpPr>
        <p:spPr/>
        <p:txBody>
          <a:bodyPr/>
          <a:lstStyle/>
          <a:p>
            <a:pPr>
              <a:defRPr/>
            </a:pPr>
            <a:fld id="{E0840AF6-1995-48FC-9AC7-92DD140E467D}" type="slidenum">
              <a:rPr lang="en-US" smtClean="0"/>
              <a:pPr>
                <a:defRPr/>
              </a:pPr>
              <a:t>1</a:t>
            </a:fld>
            <a:endParaRPr lang="en-US" dirty="0"/>
          </a:p>
        </p:txBody>
      </p:sp>
      <p:pic>
        <p:nvPicPr>
          <p:cNvPr id="5" name="Picture 4" descr="A blue sign with black text&#10;&#10;Description automatically generated">
            <a:extLst>
              <a:ext uri="{FF2B5EF4-FFF2-40B4-BE49-F238E27FC236}">
                <a16:creationId xmlns:a16="http://schemas.microsoft.com/office/drawing/2014/main" id="{3268F18E-8CEF-049E-46A4-7751ADE94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896" y="2296824"/>
            <a:ext cx="10328208" cy="2264351"/>
          </a:xfrm>
          <a:prstGeom prst="rect">
            <a:avLst/>
          </a:prstGeom>
        </p:spPr>
      </p:pic>
    </p:spTree>
    <p:extLst>
      <p:ext uri="{BB962C8B-B14F-4D97-AF65-F5344CB8AC3E}">
        <p14:creationId xmlns:p14="http://schemas.microsoft.com/office/powerpoint/2010/main" val="358499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D88285-FA46-C8AB-CD2B-544B8B85709A}"/>
              </a:ext>
            </a:extLst>
          </p:cNvPr>
          <p:cNvSpPr>
            <a:spLocks noGrp="1"/>
          </p:cNvSpPr>
          <p:nvPr>
            <p:ph type="title"/>
          </p:nvPr>
        </p:nvSpPr>
        <p:spPr>
          <a:xfrm>
            <a:off x="228600" y="316381"/>
            <a:ext cx="6871884" cy="1956841"/>
          </a:xfrm>
        </p:spPr>
        <p:txBody>
          <a:bodyPr anchor="b">
            <a:normAutofit/>
          </a:bodyPr>
          <a:lstStyle/>
          <a:p>
            <a:r>
              <a:rPr lang="en-GB" sz="4600" dirty="0"/>
              <a:t>An Institutionalist Response</a:t>
            </a:r>
            <a:endParaRPr lang="en-AU" sz="4600" dirty="0"/>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6AE708F-EAC2-02E8-2812-D8F62DF41994}"/>
              </a:ext>
            </a:extLst>
          </p:cNvPr>
          <p:cNvSpPr>
            <a:spLocks noGrp="1"/>
          </p:cNvSpPr>
          <p:nvPr>
            <p:ph idx="1"/>
          </p:nvPr>
        </p:nvSpPr>
        <p:spPr>
          <a:xfrm>
            <a:off x="139904" y="2891187"/>
            <a:ext cx="8046720" cy="3830288"/>
          </a:xfrm>
        </p:spPr>
        <p:txBody>
          <a:bodyPr>
            <a:normAutofit fontScale="92500"/>
          </a:bodyPr>
          <a:lstStyle/>
          <a:p>
            <a:r>
              <a:rPr lang="en-GB" sz="2400" dirty="0"/>
              <a:t>What enabling institutions are being assumed here?</a:t>
            </a:r>
          </a:p>
          <a:p>
            <a:r>
              <a:rPr lang="en-GB" sz="2400" dirty="0"/>
              <a:t>What about search costs, bargaining costs &amp; enforcement costs?</a:t>
            </a:r>
          </a:p>
          <a:p>
            <a:r>
              <a:rPr lang="en-GB" sz="2400" dirty="0"/>
              <a:t>Why are market processes absent within firms?</a:t>
            </a:r>
          </a:p>
          <a:p>
            <a:r>
              <a:rPr lang="en-GB" sz="2400" dirty="0"/>
              <a:t>Where do consumer preferences come from? </a:t>
            </a:r>
          </a:p>
          <a:p>
            <a:r>
              <a:rPr lang="en-GB" sz="2400" dirty="0"/>
              <a:t>Do consumers and producers really know if the exchange benefits them?</a:t>
            </a:r>
          </a:p>
          <a:p>
            <a:r>
              <a:rPr lang="en-GB" sz="2400" dirty="0"/>
              <a:t>What shapes the bargaining power and distribution of gains? </a:t>
            </a:r>
          </a:p>
          <a:p>
            <a:r>
              <a:rPr lang="en-GB" sz="2400" dirty="0"/>
              <a:t>Static versus dynamic effects?</a:t>
            </a:r>
          </a:p>
          <a:p>
            <a:pPr marL="0" indent="0">
              <a:buNone/>
            </a:pPr>
            <a:endParaRPr lang="en-GB" sz="1200" dirty="0"/>
          </a:p>
          <a:p>
            <a:pPr marL="0" indent="0">
              <a:buNone/>
            </a:pPr>
            <a:r>
              <a:rPr lang="en-GB" sz="1200" dirty="0"/>
              <a:t> </a:t>
            </a:r>
          </a:p>
          <a:p>
            <a:pPr marL="0" indent="0">
              <a:buNone/>
            </a:pPr>
            <a:endParaRPr lang="en-GB" sz="1200" dirty="0"/>
          </a:p>
          <a:p>
            <a:pPr marL="0" indent="0">
              <a:buNone/>
            </a:pPr>
            <a:endParaRPr lang="en-AU" sz="1200" dirty="0"/>
          </a:p>
        </p:txBody>
      </p:sp>
      <p:pic>
        <p:nvPicPr>
          <p:cNvPr id="9" name="Picture 8" descr="A question mark made out of multicolored words&#10;&#10;Description automatically generated">
            <a:extLst>
              <a:ext uri="{FF2B5EF4-FFF2-40B4-BE49-F238E27FC236}">
                <a16:creationId xmlns:a16="http://schemas.microsoft.com/office/drawing/2014/main" id="{699C3E8B-B26F-A10D-429E-7CF50BE43981}"/>
              </a:ext>
            </a:extLst>
          </p:cNvPr>
          <p:cNvPicPr>
            <a:picLocks noChangeAspect="1"/>
          </p:cNvPicPr>
          <p:nvPr/>
        </p:nvPicPr>
        <p:blipFill rotWithShape="1">
          <a:blip r:embed="rId2">
            <a:extLst>
              <a:ext uri="{28A0092B-C50C-407E-A947-70E740481C1C}">
                <a14:useLocalDpi xmlns:a14="http://schemas.microsoft.com/office/drawing/2010/main" val="0"/>
              </a:ext>
            </a:extLst>
          </a:blip>
          <a:srcRect l="20608" r="12112"/>
          <a:stretch/>
        </p:blipFill>
        <p:spPr>
          <a:xfrm>
            <a:off x="8001000" y="990600"/>
            <a:ext cx="4139858" cy="51053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F30EF1FF-4869-5A3A-6938-D658BD0D8F55}"/>
              </a:ext>
            </a:extLst>
          </p:cNvPr>
          <p:cNvSpPr>
            <a:spLocks noGrp="1"/>
          </p:cNvSpPr>
          <p:nvPr>
            <p:ph type="sldNum" sz="quarter" idx="12"/>
          </p:nvPr>
        </p:nvSpPr>
        <p:spPr>
          <a:xfrm>
            <a:off x="10439400" y="6356350"/>
            <a:ext cx="914400" cy="365125"/>
          </a:xfrm>
        </p:spPr>
        <p:txBody>
          <a:bodyPr>
            <a:normAutofit/>
          </a:bodyPr>
          <a:lstStyle/>
          <a:p>
            <a:pPr>
              <a:spcAft>
                <a:spcPts val="600"/>
              </a:spcAft>
            </a:pPr>
            <a:fld id="{D5C60FE1-EE80-4B1A-9C12-C67EA0656CFC}" type="slidenum">
              <a:rPr lang="en-AU">
                <a:solidFill>
                  <a:srgbClr val="FFFFFF"/>
                </a:solidFill>
              </a:rPr>
              <a:pPr>
                <a:spcAft>
                  <a:spcPts val="600"/>
                </a:spcAft>
              </a:pPr>
              <a:t>10</a:t>
            </a:fld>
            <a:endParaRPr lang="en-AU" dirty="0">
              <a:solidFill>
                <a:srgbClr val="FFFFFF"/>
              </a:solidFill>
            </a:endParaRPr>
          </a:p>
        </p:txBody>
      </p:sp>
    </p:spTree>
    <p:extLst>
      <p:ext uri="{BB962C8B-B14F-4D97-AF65-F5344CB8AC3E}">
        <p14:creationId xmlns:p14="http://schemas.microsoft.com/office/powerpoint/2010/main" val="416439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657F1E-7CA6-45F1-9B5A-5FFE85EEF19B}"/>
              </a:ext>
            </a:extLst>
          </p:cNvPr>
          <p:cNvSpPr>
            <a:spLocks noGrp="1"/>
          </p:cNvSpPr>
          <p:nvPr>
            <p:ph type="title"/>
          </p:nvPr>
        </p:nvSpPr>
        <p:spPr>
          <a:xfrm>
            <a:off x="589560" y="856180"/>
            <a:ext cx="5279408" cy="1128068"/>
          </a:xfrm>
        </p:spPr>
        <p:txBody>
          <a:bodyPr anchor="ctr">
            <a:normAutofit/>
          </a:bodyPr>
          <a:lstStyle/>
          <a:p>
            <a:r>
              <a:rPr lang="en-GB" sz="3700" dirty="0">
                <a:latin typeface="Calibri" panose="020F0502020204030204" pitchFamily="34" charset="0"/>
                <a:cs typeface="Calibri" panose="020F0502020204030204" pitchFamily="34" charset="0"/>
              </a:rPr>
              <a:t>Institutionalist take on</a:t>
            </a:r>
            <a:r>
              <a:rPr lang="en-GB" sz="3700" dirty="0"/>
              <a:t> markets (1)</a:t>
            </a:r>
            <a:endParaRPr lang="en-AU" sz="3700" dirty="0"/>
          </a:p>
        </p:txBody>
      </p:sp>
      <p:grpSp>
        <p:nvGrpSpPr>
          <p:cNvPr id="32" name="Group 3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3" name="Rectangle 3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2EB66A2-00AB-4482-A99A-6660C2628175}"/>
              </a:ext>
            </a:extLst>
          </p:cNvPr>
          <p:cNvSpPr>
            <a:spLocks noGrp="1"/>
          </p:cNvSpPr>
          <p:nvPr>
            <p:ph idx="1"/>
          </p:nvPr>
        </p:nvSpPr>
        <p:spPr>
          <a:xfrm>
            <a:off x="590719" y="2330505"/>
            <a:ext cx="5278066" cy="3979585"/>
          </a:xfrm>
        </p:spPr>
        <p:txBody>
          <a:bodyPr anchor="ctr">
            <a:normAutofit/>
          </a:bodyPr>
          <a:lstStyle/>
          <a:p>
            <a:r>
              <a:rPr lang="en-AU" sz="1700" dirty="0">
                <a:latin typeface="Calibri" panose="020F0502020204030204" pitchFamily="34" charset="0"/>
                <a:ea typeface="Times New Roman" panose="02020603050405020304" pitchFamily="18" charset="0"/>
                <a:cs typeface="Calibri" panose="020F0502020204030204" pitchFamily="34" charset="0"/>
              </a:rPr>
              <a:t>In economics textbooks markets usually float in abstract/platonic space with reference to other institutions, </a:t>
            </a:r>
            <a:r>
              <a:rPr lang="en-AU" sz="1700" i="1" dirty="0">
                <a:latin typeface="Calibri" panose="020F0502020204030204" pitchFamily="34" charset="0"/>
                <a:ea typeface="Times New Roman" panose="02020603050405020304" pitchFamily="18" charset="0"/>
                <a:cs typeface="Calibri" panose="020F0502020204030204" pitchFamily="34" charset="0"/>
              </a:rPr>
              <a:t>but studying markets without reference to institutions is like studying the movement of blood without reference to the body </a:t>
            </a:r>
            <a:r>
              <a:rPr lang="en-AU" sz="1700" dirty="0">
                <a:latin typeface="Calibri" panose="020F0502020204030204" pitchFamily="34" charset="0"/>
                <a:ea typeface="Times New Roman" panose="02020603050405020304" pitchFamily="18" charset="0"/>
                <a:cs typeface="Calibri" panose="020F0502020204030204" pitchFamily="34" charset="0"/>
              </a:rPr>
              <a:t>(Coase 1984)</a:t>
            </a:r>
          </a:p>
          <a:p>
            <a:r>
              <a:rPr lang="en-AU" sz="1700" dirty="0">
                <a:effectLst/>
                <a:latin typeface="Calibri" panose="020F0502020204030204" pitchFamily="34" charset="0"/>
                <a:ea typeface="Times New Roman" panose="02020603050405020304" pitchFamily="18" charset="0"/>
                <a:cs typeface="Calibri" panose="020F0502020204030204" pitchFamily="34" charset="0"/>
              </a:rPr>
              <a:t>Where does the institution of the market even start and finish?</a:t>
            </a:r>
            <a:r>
              <a:rPr lang="en-AU" sz="1700" dirty="0">
                <a:latin typeface="Calibri" panose="020F0502020204030204" pitchFamily="34" charset="0"/>
                <a:ea typeface="Times New Roman" panose="02020603050405020304" pitchFamily="18" charset="0"/>
                <a:cs typeface="Calibri" panose="020F0502020204030204" pitchFamily="34" charset="0"/>
              </a:rPr>
              <a:t> </a:t>
            </a:r>
            <a:endParaRPr lang="en-AU" sz="1700" dirty="0">
              <a:effectLst/>
              <a:latin typeface="Calibri" panose="020F0502020204030204" pitchFamily="34" charset="0"/>
              <a:ea typeface="Times New Roman" panose="02020603050405020304" pitchFamily="18" charset="0"/>
              <a:cs typeface="Calibri" panose="020F0502020204030204" pitchFamily="34" charset="0"/>
            </a:endParaRPr>
          </a:p>
          <a:p>
            <a:r>
              <a:rPr lang="en-AU" sz="1700" dirty="0">
                <a:effectLst/>
                <a:latin typeface="Calibri" panose="020F0502020204030204" pitchFamily="34" charset="0"/>
                <a:ea typeface="Times New Roman" panose="02020603050405020304" pitchFamily="18" charset="0"/>
                <a:cs typeface="Calibri" panose="020F0502020204030204" pitchFamily="34" charset="0"/>
              </a:rPr>
              <a:t>The market is “political device to achieve certain outcomes, conferring relative benefits on some and costs on others in both political and economic terms; it is, in essence, a political institution that plays a crucial role in structuring society and international politics” (Underhill 1994 p.19). </a:t>
            </a:r>
          </a:p>
          <a:p>
            <a:endParaRPr lang="en-AU" sz="17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sz="1700" dirty="0"/>
          </a:p>
        </p:txBody>
      </p:sp>
      <p:sp>
        <p:nvSpPr>
          <p:cNvPr id="38" name="Rectangle 3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Hands holding money and a key&#10;&#10;Description automatically generated">
            <a:extLst>
              <a:ext uri="{FF2B5EF4-FFF2-40B4-BE49-F238E27FC236}">
                <a16:creationId xmlns:a16="http://schemas.microsoft.com/office/drawing/2014/main" id="{A4B059AF-F15C-6E3E-B13A-71A5F4DED9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3423" y="604492"/>
            <a:ext cx="4397433" cy="2473556"/>
          </a:xfrm>
          <a:prstGeom prst="rect">
            <a:avLst/>
          </a:prstGeom>
        </p:spPr>
      </p:pic>
      <p:sp>
        <p:nvSpPr>
          <p:cNvPr id="42" name="Rectangle 41">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erson and person holding an orange&#10;&#10;Description automatically generated">
            <a:extLst>
              <a:ext uri="{FF2B5EF4-FFF2-40B4-BE49-F238E27FC236}">
                <a16:creationId xmlns:a16="http://schemas.microsoft.com/office/drawing/2014/main" id="{7C6C6655-2D14-CE06-6685-86BBE38649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6959" y="3707894"/>
            <a:ext cx="2948496" cy="2518756"/>
          </a:xfrm>
          <a:prstGeom prst="rect">
            <a:avLst/>
          </a:prstGeom>
        </p:spPr>
      </p:pic>
      <p:sp>
        <p:nvSpPr>
          <p:cNvPr id="5" name="Slide Number Placeholder 4">
            <a:extLst>
              <a:ext uri="{FF2B5EF4-FFF2-40B4-BE49-F238E27FC236}">
                <a16:creationId xmlns:a16="http://schemas.microsoft.com/office/drawing/2014/main" id="{F7FF1C19-ECCA-490B-A29D-DDE51A66C485}"/>
              </a:ext>
            </a:extLst>
          </p:cNvPr>
          <p:cNvSpPr>
            <a:spLocks noGrp="1"/>
          </p:cNvSpPr>
          <p:nvPr>
            <p:ph type="sldNum" sz="quarter" idx="12"/>
          </p:nvPr>
        </p:nvSpPr>
        <p:spPr>
          <a:xfrm>
            <a:off x="9385070" y="6492240"/>
            <a:ext cx="1055716" cy="365125"/>
          </a:xfrm>
        </p:spPr>
        <p:txBody>
          <a:bodyPr>
            <a:normAutofit/>
          </a:bodyPr>
          <a:lstStyle/>
          <a:p>
            <a:pPr>
              <a:spcAft>
                <a:spcPts val="600"/>
              </a:spcAft>
              <a:defRPr/>
            </a:pPr>
            <a:fld id="{F1F934E9-2EDF-4289-9F28-9DC05CEACA02}" type="slidenum">
              <a:rPr lang="en-US"/>
              <a:pPr>
                <a:spcAft>
                  <a:spcPts val="600"/>
                </a:spcAft>
                <a:defRPr/>
              </a:pPr>
              <a:t>11</a:t>
            </a:fld>
            <a:endParaRPr lang="en-US" dirty="0"/>
          </a:p>
        </p:txBody>
      </p:sp>
    </p:spTree>
    <p:extLst>
      <p:ext uri="{BB962C8B-B14F-4D97-AF65-F5344CB8AC3E}">
        <p14:creationId xmlns:p14="http://schemas.microsoft.com/office/powerpoint/2010/main" val="117936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EB1FAB-1C32-4247-897B-B23E0C6CDDC7}"/>
              </a:ext>
            </a:extLst>
          </p:cNvPr>
          <p:cNvSpPr>
            <a:spLocks noGrp="1"/>
          </p:cNvSpPr>
          <p:nvPr>
            <p:ph type="title"/>
          </p:nvPr>
        </p:nvSpPr>
        <p:spPr>
          <a:xfrm>
            <a:off x="589560" y="856180"/>
            <a:ext cx="4560584" cy="1128068"/>
          </a:xfrm>
        </p:spPr>
        <p:txBody>
          <a:bodyPr anchor="ctr">
            <a:normAutofit/>
          </a:bodyPr>
          <a:lstStyle/>
          <a:p>
            <a:r>
              <a:rPr lang="en-GB" sz="3700" dirty="0"/>
              <a:t>Institutionalist take on markets (2)	</a:t>
            </a:r>
            <a:endParaRPr lang="en-AU" sz="3700" dirty="0"/>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F12DF29-5C37-4299-BB48-DA5663939749}"/>
              </a:ext>
            </a:extLst>
          </p:cNvPr>
          <p:cNvSpPr>
            <a:spLocks noGrp="1"/>
          </p:cNvSpPr>
          <p:nvPr>
            <p:ph idx="1"/>
          </p:nvPr>
        </p:nvSpPr>
        <p:spPr>
          <a:xfrm>
            <a:off x="590719" y="2330505"/>
            <a:ext cx="4559425" cy="3979585"/>
          </a:xfrm>
        </p:spPr>
        <p:txBody>
          <a:bodyPr anchor="ctr">
            <a:normAutofit/>
          </a:bodyPr>
          <a:lstStyle/>
          <a:p>
            <a:r>
              <a:rPr lang="en-GB" sz="1400" dirty="0"/>
              <a:t>Not usually markets - yes or no’, or markets – for or against, but markets - when and how?’</a:t>
            </a:r>
          </a:p>
          <a:p>
            <a:r>
              <a:rPr lang="en-GB" sz="1400" dirty="0"/>
              <a:t>Considerable focus on getting the supporting institutions to work for the social benefit.  </a:t>
            </a:r>
          </a:p>
          <a:p>
            <a:r>
              <a:rPr lang="en-GB" sz="1400" dirty="0"/>
              <a:t>No fixed answer: Technological and social facts on the ground always need to be taken into account - context always matters</a:t>
            </a:r>
          </a:p>
          <a:p>
            <a:r>
              <a:rPr lang="en-GB" sz="1400" dirty="0"/>
              <a:t>Key questions are whether you are able to put the supporting institutions in place and whether they can be maintained (or adapted) over time in order to promote the social, economic and environmental good. </a:t>
            </a:r>
          </a:p>
          <a:p>
            <a:r>
              <a:rPr lang="en-GB" sz="1400" dirty="0"/>
              <a:t>Not also that a pro-market position is not necessarily capitalist given theoretical and real-world systems of market socialism. </a:t>
            </a:r>
          </a:p>
          <a:p>
            <a:r>
              <a:rPr lang="en-GB" sz="1400" dirty="0"/>
              <a:t>All economies are </a:t>
            </a:r>
            <a:r>
              <a:rPr lang="en-GB" sz="1400" i="1" dirty="0"/>
              <a:t>hybrids</a:t>
            </a:r>
            <a:r>
              <a:rPr lang="en-GB" sz="1400" dirty="0"/>
              <a:t> of social power, state power and market power (Erik Olin-Wright).  </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erson carrying a child in a field&#10;&#10;Description automatically generated">
            <a:extLst>
              <a:ext uri="{FF2B5EF4-FFF2-40B4-BE49-F238E27FC236}">
                <a16:creationId xmlns:a16="http://schemas.microsoft.com/office/drawing/2014/main" id="{DB2EE8BD-D780-25B6-5150-96CC98309438}"/>
              </a:ext>
            </a:extLst>
          </p:cNvPr>
          <p:cNvPicPr>
            <a:picLocks noChangeAspect="1"/>
          </p:cNvPicPr>
          <p:nvPr/>
        </p:nvPicPr>
        <p:blipFill rotWithShape="1">
          <a:blip r:embed="rId2">
            <a:extLst>
              <a:ext uri="{28A0092B-C50C-407E-A947-70E740481C1C}">
                <a14:useLocalDpi xmlns:a14="http://schemas.microsoft.com/office/drawing/2010/main" val="0"/>
              </a:ext>
            </a:extLst>
          </a:blip>
          <a:srcRect t="13766" b="12235"/>
          <a:stretch/>
        </p:blipFill>
        <p:spPr>
          <a:xfrm>
            <a:off x="5977788" y="799352"/>
            <a:ext cx="5425410" cy="5259296"/>
          </a:xfrm>
          <a:prstGeom prst="rect">
            <a:avLst/>
          </a:prstGeom>
        </p:spPr>
      </p:pic>
      <p:sp>
        <p:nvSpPr>
          <p:cNvPr id="5" name="Slide Number Placeholder 4">
            <a:extLst>
              <a:ext uri="{FF2B5EF4-FFF2-40B4-BE49-F238E27FC236}">
                <a16:creationId xmlns:a16="http://schemas.microsoft.com/office/drawing/2014/main" id="{DC80CD7D-EBEE-4D8F-8675-549CD98F1C5C}"/>
              </a:ext>
            </a:extLst>
          </p:cNvPr>
          <p:cNvSpPr>
            <a:spLocks noGrp="1"/>
          </p:cNvSpPr>
          <p:nvPr>
            <p:ph type="sldNum" sz="quarter" idx="12"/>
          </p:nvPr>
        </p:nvSpPr>
        <p:spPr>
          <a:xfrm>
            <a:off x="9385070" y="6492240"/>
            <a:ext cx="1055716" cy="365125"/>
          </a:xfrm>
        </p:spPr>
        <p:txBody>
          <a:bodyPr>
            <a:normAutofit/>
          </a:bodyPr>
          <a:lstStyle/>
          <a:p>
            <a:pPr>
              <a:spcAft>
                <a:spcPts val="600"/>
              </a:spcAft>
              <a:defRPr/>
            </a:pPr>
            <a:fld id="{F1F934E9-2EDF-4289-9F28-9DC05CEACA02}" type="slidenum">
              <a:rPr lang="en-US" smtClean="0"/>
              <a:pPr>
                <a:spcAft>
                  <a:spcPts val="600"/>
                </a:spcAft>
                <a:defRPr/>
              </a:pPr>
              <a:t>12</a:t>
            </a:fld>
            <a:endParaRPr lang="en-US" dirty="0"/>
          </a:p>
        </p:txBody>
      </p:sp>
    </p:spTree>
    <p:extLst>
      <p:ext uri="{BB962C8B-B14F-4D97-AF65-F5344CB8AC3E}">
        <p14:creationId xmlns:p14="http://schemas.microsoft.com/office/powerpoint/2010/main" val="2919755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arliament House, Canberra with a flag on top&#10;&#10;Description automatically generated">
            <a:extLst>
              <a:ext uri="{FF2B5EF4-FFF2-40B4-BE49-F238E27FC236}">
                <a16:creationId xmlns:a16="http://schemas.microsoft.com/office/drawing/2014/main" id="{940284E7-1634-DDE5-B945-67D6B41D3395}"/>
              </a:ext>
            </a:extLst>
          </p:cNvPr>
          <p:cNvPicPr>
            <a:picLocks noChangeAspect="1"/>
          </p:cNvPicPr>
          <p:nvPr/>
        </p:nvPicPr>
        <p:blipFill rotWithShape="1">
          <a:blip r:embed="rId2">
            <a:extLst>
              <a:ext uri="{28A0092B-C50C-407E-A947-70E740481C1C}">
                <a14:useLocalDpi xmlns:a14="http://schemas.microsoft.com/office/drawing/2010/main" val="0"/>
              </a:ext>
            </a:extLst>
          </a:blip>
          <a:srcRect l="12831" t="7784" r="1868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F403FC-9268-4799-A4BD-28908FDB2278}"/>
              </a:ext>
            </a:extLst>
          </p:cNvPr>
          <p:cNvSpPr>
            <a:spLocks noGrp="1"/>
          </p:cNvSpPr>
          <p:nvPr>
            <p:ph type="title"/>
          </p:nvPr>
        </p:nvSpPr>
        <p:spPr>
          <a:xfrm>
            <a:off x="371094" y="1161288"/>
            <a:ext cx="3667506" cy="1124712"/>
          </a:xfrm>
        </p:spPr>
        <p:txBody>
          <a:bodyPr anchor="b">
            <a:normAutofit/>
          </a:bodyPr>
          <a:lstStyle/>
          <a:p>
            <a:r>
              <a:rPr lang="en-GB" sz="2800" dirty="0">
                <a:solidFill>
                  <a:schemeClr val="bg1"/>
                </a:solidFill>
              </a:rPr>
              <a:t>The State and Planning</a:t>
            </a:r>
            <a:endParaRPr lang="en-AU" sz="2800" dirty="0">
              <a:solidFill>
                <a:schemeClr val="bg1"/>
              </a:solidFill>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B77BDAE-F3E9-4467-AAC7-74567731CE50}"/>
              </a:ext>
            </a:extLst>
          </p:cNvPr>
          <p:cNvSpPr>
            <a:spLocks noGrp="1"/>
          </p:cNvSpPr>
          <p:nvPr>
            <p:ph idx="1"/>
          </p:nvPr>
        </p:nvSpPr>
        <p:spPr>
          <a:xfrm>
            <a:off x="371094" y="2718054"/>
            <a:ext cx="4200906" cy="3902202"/>
          </a:xfrm>
        </p:spPr>
        <p:txBody>
          <a:bodyPr anchor="t">
            <a:normAutofit fontScale="92500" lnSpcReduction="20000"/>
          </a:bodyPr>
          <a:lstStyle/>
          <a:p>
            <a:r>
              <a:rPr lang="en-GB" sz="1600" b="0" i="0" dirty="0">
                <a:solidFill>
                  <a:schemeClr val="bg1"/>
                </a:solidFill>
                <a:effectLst/>
              </a:rPr>
              <a:t>“In a properly designed </a:t>
            </a:r>
            <a:r>
              <a:rPr lang="en-GB" sz="1600" b="0" i="0">
                <a:solidFill>
                  <a:schemeClr val="bg1"/>
                </a:solidFill>
                <a:effectLst/>
              </a:rPr>
              <a:t>system, planning </a:t>
            </a:r>
            <a:r>
              <a:rPr lang="en-GB" sz="1600" b="0" i="0" dirty="0">
                <a:solidFill>
                  <a:schemeClr val="bg1"/>
                </a:solidFill>
                <a:effectLst/>
              </a:rPr>
              <a:t>and markets do not contradict each other”. </a:t>
            </a:r>
          </a:p>
          <a:p>
            <a:r>
              <a:rPr lang="en-GB" sz="1600" b="0" i="0" dirty="0">
                <a:solidFill>
                  <a:schemeClr val="bg1"/>
                </a:solidFill>
                <a:effectLst/>
              </a:rPr>
              <a:t>“They are not mutually exclusive. Rather, the choice of one or another for any particular problem is a matter of what works best for the purpose at hand”. </a:t>
            </a:r>
          </a:p>
          <a:p>
            <a:r>
              <a:rPr lang="en-GB" sz="1600" b="0" i="0" dirty="0">
                <a:solidFill>
                  <a:schemeClr val="bg1"/>
                </a:solidFill>
                <a:effectLst/>
              </a:rPr>
              <a:t>“Planning, properly conceived, deals with the use of today’s resources to meet tomorrow’s needs. It specifically tackles issues markets cannot solve”.</a:t>
            </a:r>
          </a:p>
          <a:p>
            <a:r>
              <a:rPr lang="en-GB" sz="1600" b="0" i="0" dirty="0">
                <a:solidFill>
                  <a:schemeClr val="bg1"/>
                </a:solidFill>
                <a:effectLst/>
              </a:rPr>
              <a:t>“A country that does not have a public planning system simply turns that function over to a network of private enterprise—domestic or foreign—which then becomes the true seat of economic power. And that is why the struggle over planning is, and remains, such a sensitive issue: it is a struggle over power” (Galbraith 2009). </a:t>
            </a:r>
            <a:r>
              <a:rPr lang="en-GB" sz="1600" dirty="0">
                <a:solidFill>
                  <a:schemeClr val="bg1"/>
                </a:solidFill>
              </a:rPr>
              <a:t> </a:t>
            </a:r>
            <a:br>
              <a:rPr lang="en-GB" sz="900" dirty="0">
                <a:solidFill>
                  <a:schemeClr val="bg1"/>
                </a:solidFill>
              </a:rPr>
            </a:br>
            <a:br>
              <a:rPr lang="en-GB" sz="900" dirty="0">
                <a:solidFill>
                  <a:schemeClr val="bg1"/>
                </a:solidFill>
              </a:rPr>
            </a:br>
            <a:br>
              <a:rPr lang="en-GB" sz="900" dirty="0">
                <a:solidFill>
                  <a:schemeClr val="bg1"/>
                </a:solidFill>
              </a:rPr>
            </a:br>
            <a:r>
              <a:rPr lang="en-GB" sz="900" dirty="0">
                <a:solidFill>
                  <a:schemeClr val="bg1"/>
                </a:solidFill>
              </a:rPr>
              <a:t> </a:t>
            </a:r>
            <a:br>
              <a:rPr lang="en-GB" sz="900" dirty="0">
                <a:solidFill>
                  <a:schemeClr val="bg1"/>
                </a:solidFill>
              </a:rPr>
            </a:br>
            <a:r>
              <a:rPr lang="en-GB" sz="900" dirty="0">
                <a:solidFill>
                  <a:schemeClr val="bg1"/>
                </a:solidFill>
              </a:rPr>
              <a:t> </a:t>
            </a:r>
            <a:endParaRPr lang="en-AU" sz="900" dirty="0">
              <a:solidFill>
                <a:schemeClr val="bg1"/>
              </a:solidFill>
            </a:endParaRPr>
          </a:p>
        </p:txBody>
      </p:sp>
    </p:spTree>
    <p:extLst>
      <p:ext uri="{BB962C8B-B14F-4D97-AF65-F5344CB8AC3E}">
        <p14:creationId xmlns:p14="http://schemas.microsoft.com/office/powerpoint/2010/main" val="3628624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D1C1F92-1FC9-8DE5-3ADA-786ED1F23927}"/>
              </a:ext>
            </a:extLst>
          </p:cNvPr>
          <p:cNvSpPr>
            <a:spLocks noGrp="1"/>
          </p:cNvSpPr>
          <p:nvPr>
            <p:ph type="title"/>
          </p:nvPr>
        </p:nvSpPr>
        <p:spPr>
          <a:xfrm>
            <a:off x="838200" y="448721"/>
            <a:ext cx="4707671" cy="1225650"/>
          </a:xfrm>
        </p:spPr>
        <p:txBody>
          <a:bodyPr anchor="b">
            <a:normAutofit/>
          </a:bodyPr>
          <a:lstStyle/>
          <a:p>
            <a:r>
              <a:rPr lang="en-GB" sz="3800" dirty="0">
                <a:solidFill>
                  <a:schemeClr val="bg1"/>
                </a:solidFill>
              </a:rPr>
              <a:t>Elinor Ostrom: Beyond Markets and States</a:t>
            </a:r>
            <a:endParaRPr lang="en-AU" sz="3800" dirty="0">
              <a:solidFill>
                <a:schemeClr val="bg1"/>
              </a:solidFill>
            </a:endParaRPr>
          </a:p>
        </p:txBody>
      </p:sp>
      <p:cxnSp>
        <p:nvCxnSpPr>
          <p:cNvPr id="16" name="Straight Connector 1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3857FE57-55FA-B42E-72F2-A4EA40F31102}"/>
              </a:ext>
            </a:extLst>
          </p:cNvPr>
          <p:cNvSpPr>
            <a:spLocks noGrp="1"/>
          </p:cNvSpPr>
          <p:nvPr>
            <p:ph idx="1"/>
          </p:nvPr>
        </p:nvSpPr>
        <p:spPr>
          <a:xfrm>
            <a:off x="897769" y="1909192"/>
            <a:ext cx="4586513" cy="3647710"/>
          </a:xfrm>
        </p:spPr>
        <p:txBody>
          <a:bodyPr>
            <a:normAutofit/>
          </a:bodyPr>
          <a:lstStyle/>
          <a:p>
            <a:r>
              <a:rPr lang="en-AU"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t>
            </a:r>
            <a:r>
              <a:rPr lang="en-AU"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 government is supposed to have the responsibility, the will and the power to restructure society in whatever way maximizes social welfare….Private individuals, in contrast, are credited with little or no ability to solve collective problems among themselves. this makes for a distorted view of </a:t>
            </a:r>
            <a:r>
              <a:rPr lang="en-AU" sz="1800" i="1"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some</a:t>
            </a:r>
            <a:r>
              <a:rPr lang="en-AU"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important economic and political issues (Sugden cited by Ostrom 2009 p.417 emphasis added). </a:t>
            </a:r>
            <a:endParaRPr lang="en-AU" sz="1800" kern="100" dirty="0">
              <a:solidFill>
                <a:schemeClr val="bg1"/>
              </a:solidFill>
              <a:effectLst/>
              <a:latin typeface="Consolas" panose="020B0609020204030204" pitchFamily="49" charset="0"/>
              <a:ea typeface="Calibri" panose="020F0502020204030204" pitchFamily="34" charset="0"/>
              <a:cs typeface="Times New Roman" panose="02020603050405020304" pitchFamily="18" charset="0"/>
            </a:endParaRPr>
          </a:p>
          <a:p>
            <a:r>
              <a:rPr lang="en-US" sz="2000" dirty="0">
                <a:solidFill>
                  <a:schemeClr val="bg1"/>
                </a:solidFill>
              </a:rPr>
              <a:t>Some collective problems can and should be managed mainly at the local level mainly via informal institutions </a:t>
            </a:r>
          </a:p>
        </p:txBody>
      </p:sp>
      <p:cxnSp>
        <p:nvCxnSpPr>
          <p:cNvPr id="18" name="Straight Connector 1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41AD5972-9E8A-A5AD-8DD5-D68CD68DCD4B}"/>
              </a:ext>
            </a:extLst>
          </p:cNvPr>
          <p:cNvSpPr>
            <a:spLocks noGrp="1"/>
          </p:cNvSpPr>
          <p:nvPr>
            <p:ph type="ftr" sz="quarter" idx="11"/>
          </p:nvPr>
        </p:nvSpPr>
        <p:spPr>
          <a:xfrm>
            <a:off x="2374670" y="6356350"/>
            <a:ext cx="3945835" cy="365125"/>
          </a:xfrm>
        </p:spPr>
        <p:txBody>
          <a:bodyPr>
            <a:normAutofit/>
          </a:bodyPr>
          <a:lstStyle/>
          <a:p>
            <a:endParaRPr lang="en-AU" dirty="0">
              <a:solidFill>
                <a:schemeClr val="bg1">
                  <a:lumMod val="50000"/>
                </a:schemeClr>
              </a:solidFill>
            </a:endParaRPr>
          </a:p>
        </p:txBody>
      </p:sp>
      <p:pic>
        <p:nvPicPr>
          <p:cNvPr id="7" name="Content Placeholder 6" descr="A person speaking into a microphone&#10;&#10;Description automatically generated">
            <a:extLst>
              <a:ext uri="{FF2B5EF4-FFF2-40B4-BE49-F238E27FC236}">
                <a16:creationId xmlns:a16="http://schemas.microsoft.com/office/drawing/2014/main" id="{AB62E5CC-49D5-5F38-ACA4-44A7649B027B}"/>
              </a:ext>
            </a:extLst>
          </p:cNvPr>
          <p:cNvPicPr>
            <a:picLocks noChangeAspect="1"/>
          </p:cNvPicPr>
          <p:nvPr/>
        </p:nvPicPr>
        <p:blipFill rotWithShape="1">
          <a:blip r:embed="rId2">
            <a:extLst>
              <a:ext uri="{28A0092B-C50C-407E-A947-70E740481C1C}">
                <a14:useLocalDpi xmlns:a14="http://schemas.microsoft.com/office/drawing/2010/main" val="0"/>
              </a:ext>
            </a:extLst>
          </a:blip>
          <a:srcRect l="19493" r="18742" b="-2"/>
          <a:stretch/>
        </p:blipFill>
        <p:spPr>
          <a:xfrm>
            <a:off x="6525453" y="10"/>
            <a:ext cx="5666547" cy="6857990"/>
          </a:xfrm>
          <a:prstGeom prst="rect">
            <a:avLst/>
          </a:prstGeom>
        </p:spPr>
      </p:pic>
      <p:sp>
        <p:nvSpPr>
          <p:cNvPr id="5" name="Slide Number Placeholder 4">
            <a:extLst>
              <a:ext uri="{FF2B5EF4-FFF2-40B4-BE49-F238E27FC236}">
                <a16:creationId xmlns:a16="http://schemas.microsoft.com/office/drawing/2014/main" id="{5853F942-F603-D5F3-5FEA-7F6245B7A9DB}"/>
              </a:ext>
            </a:extLst>
          </p:cNvPr>
          <p:cNvSpPr>
            <a:spLocks noGrp="1"/>
          </p:cNvSpPr>
          <p:nvPr>
            <p:ph type="sldNum" sz="quarter" idx="12"/>
          </p:nvPr>
        </p:nvSpPr>
        <p:spPr>
          <a:xfrm>
            <a:off x="9303026" y="6356350"/>
            <a:ext cx="2050774" cy="365125"/>
          </a:xfrm>
        </p:spPr>
        <p:txBody>
          <a:bodyPr>
            <a:normAutofit/>
          </a:bodyPr>
          <a:lstStyle/>
          <a:p>
            <a:pPr>
              <a:spcAft>
                <a:spcPts val="600"/>
              </a:spcAft>
            </a:pPr>
            <a:fld id="{D5C60FE1-EE80-4B1A-9C12-C67EA0656CFC}" type="slidenum">
              <a:rPr lang="en-AU">
                <a:solidFill>
                  <a:srgbClr val="FFFFFF"/>
                </a:solidFill>
              </a:rPr>
              <a:pPr>
                <a:spcAft>
                  <a:spcPts val="600"/>
                </a:spcAft>
              </a:pPr>
              <a:t>14</a:t>
            </a:fld>
            <a:endParaRPr lang="en-AU" dirty="0">
              <a:solidFill>
                <a:srgbClr val="FFFFFF"/>
              </a:solidFill>
            </a:endParaRPr>
          </a:p>
        </p:txBody>
      </p:sp>
    </p:spTree>
    <p:extLst>
      <p:ext uri="{BB962C8B-B14F-4D97-AF65-F5344CB8AC3E}">
        <p14:creationId xmlns:p14="http://schemas.microsoft.com/office/powerpoint/2010/main" val="264489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D671-8D79-2535-CC6D-D86E012516A0}"/>
              </a:ext>
            </a:extLst>
          </p:cNvPr>
          <p:cNvSpPr>
            <a:spLocks noGrp="1"/>
          </p:cNvSpPr>
          <p:nvPr>
            <p:ph type="title"/>
          </p:nvPr>
        </p:nvSpPr>
        <p:spPr>
          <a:xfrm>
            <a:off x="325053" y="86043"/>
            <a:ext cx="10515600" cy="1056958"/>
          </a:xfrm>
        </p:spPr>
        <p:txBody>
          <a:bodyPr/>
          <a:lstStyle/>
          <a:p>
            <a:r>
              <a:rPr lang="en-GB" dirty="0"/>
              <a:t>Ostrom’s design principles</a:t>
            </a:r>
            <a:endParaRPr lang="en-AU" dirty="0"/>
          </a:p>
        </p:txBody>
      </p:sp>
      <p:sp>
        <p:nvSpPr>
          <p:cNvPr id="3" name="Content Placeholder 2">
            <a:extLst>
              <a:ext uri="{FF2B5EF4-FFF2-40B4-BE49-F238E27FC236}">
                <a16:creationId xmlns:a16="http://schemas.microsoft.com/office/drawing/2014/main" id="{BD799CC2-D695-A2A7-2ACA-74A9154A6535}"/>
              </a:ext>
            </a:extLst>
          </p:cNvPr>
          <p:cNvSpPr>
            <a:spLocks noGrp="1"/>
          </p:cNvSpPr>
          <p:nvPr>
            <p:ph idx="1"/>
          </p:nvPr>
        </p:nvSpPr>
        <p:spPr>
          <a:xfrm>
            <a:off x="157163" y="914400"/>
            <a:ext cx="11882437" cy="5349875"/>
          </a:xfrm>
        </p:spPr>
        <p:txBody>
          <a:bodyPr>
            <a:noAutofit/>
          </a:bodyPr>
          <a:lstStyle/>
          <a:p>
            <a:pPr algn="l" fontAlgn="base"/>
            <a:r>
              <a:rPr lang="en-GB" sz="1600" b="0" i="1" dirty="0">
                <a:solidFill>
                  <a:srgbClr val="262626"/>
                </a:solidFill>
                <a:effectLst/>
              </a:rPr>
              <a:t>Clearly Defined Boundaries</a:t>
            </a:r>
            <a:r>
              <a:rPr lang="en-GB" sz="1600" b="0" i="0" dirty="0">
                <a:solidFill>
                  <a:srgbClr val="262626"/>
                </a:solidFill>
                <a:effectLst/>
              </a:rPr>
              <a:t>. Members of the group should know who they are, have a strong sense of group identity, and know the rights and obligations of membership.</a:t>
            </a:r>
          </a:p>
          <a:p>
            <a:pPr algn="l" fontAlgn="base"/>
            <a:r>
              <a:rPr lang="en-GB" sz="1600" b="0" i="1" dirty="0">
                <a:solidFill>
                  <a:srgbClr val="262626"/>
                </a:solidFill>
                <a:effectLst/>
              </a:rPr>
              <a:t>2) Proportional equivalence between benefits and costs</a:t>
            </a:r>
            <a:r>
              <a:rPr lang="en-GB" sz="1600" b="0" i="0" dirty="0">
                <a:solidFill>
                  <a:srgbClr val="262626"/>
                </a:solidFill>
                <a:effectLst/>
              </a:rPr>
              <a:t>. Having some members do all the work while others get the benefits is unsustainable over the long term. Everyone must do their fair share and those who go beyond the call of duty must be appropriately recognized. When leaders are accorded special privileges, it should be because they have special responsibilities for which they are held accountable. Unfair inequality poisons collective efforts.</a:t>
            </a:r>
          </a:p>
          <a:p>
            <a:pPr algn="l" fontAlgn="base"/>
            <a:r>
              <a:rPr lang="en-GB" sz="1600" b="0" i="1" dirty="0">
                <a:solidFill>
                  <a:srgbClr val="262626"/>
                </a:solidFill>
                <a:effectLst/>
              </a:rPr>
              <a:t>3) Collective-choice arrangements</a:t>
            </a:r>
            <a:r>
              <a:rPr lang="en-GB" sz="1600" b="0" i="0" dirty="0">
                <a:solidFill>
                  <a:srgbClr val="262626"/>
                </a:solidFill>
                <a:effectLst/>
              </a:rPr>
              <a:t>. Group members must be able to create their own rules and make their own decisions by consensus. People hate being bossed around but will work hard to do what </a:t>
            </a:r>
            <a:r>
              <a:rPr lang="en-GB" sz="1600" b="0" i="1" dirty="0">
                <a:solidFill>
                  <a:srgbClr val="262626"/>
                </a:solidFill>
                <a:effectLst/>
              </a:rPr>
              <a:t>we</a:t>
            </a:r>
            <a:r>
              <a:rPr lang="en-GB" sz="1600" b="0" i="0" dirty="0">
                <a:solidFill>
                  <a:srgbClr val="262626"/>
                </a:solidFill>
                <a:effectLst/>
              </a:rPr>
              <a:t> want, not what </a:t>
            </a:r>
            <a:r>
              <a:rPr lang="en-GB" sz="1600" b="0" i="1" dirty="0">
                <a:solidFill>
                  <a:srgbClr val="262626"/>
                </a:solidFill>
                <a:effectLst/>
              </a:rPr>
              <a:t>they</a:t>
            </a:r>
            <a:r>
              <a:rPr lang="en-GB" sz="1600" b="0" i="0" dirty="0">
                <a:solidFill>
                  <a:srgbClr val="262626"/>
                </a:solidFill>
                <a:effectLst/>
              </a:rPr>
              <a:t> want. In addition, the best decisions often require knowledge of local circumstances that </a:t>
            </a:r>
            <a:r>
              <a:rPr lang="en-GB" sz="1600" b="0" i="1" dirty="0">
                <a:solidFill>
                  <a:srgbClr val="262626"/>
                </a:solidFill>
                <a:effectLst/>
              </a:rPr>
              <a:t>we</a:t>
            </a:r>
            <a:r>
              <a:rPr lang="en-GB" sz="1600" b="0" i="0" dirty="0">
                <a:solidFill>
                  <a:srgbClr val="262626"/>
                </a:solidFill>
                <a:effectLst/>
              </a:rPr>
              <a:t> have and </a:t>
            </a:r>
            <a:r>
              <a:rPr lang="en-GB" sz="1600" b="0" i="1" dirty="0">
                <a:solidFill>
                  <a:srgbClr val="262626"/>
                </a:solidFill>
                <a:effectLst/>
              </a:rPr>
              <a:t>they</a:t>
            </a:r>
            <a:r>
              <a:rPr lang="en-GB" sz="1600" b="0" i="0" dirty="0">
                <a:solidFill>
                  <a:srgbClr val="262626"/>
                </a:solidFill>
                <a:effectLst/>
              </a:rPr>
              <a:t> lack, making consensus decision-making doubly important.</a:t>
            </a:r>
          </a:p>
          <a:p>
            <a:pPr algn="l" fontAlgn="base"/>
            <a:r>
              <a:rPr lang="en-GB" sz="1600" b="0" i="1" dirty="0">
                <a:solidFill>
                  <a:srgbClr val="262626"/>
                </a:solidFill>
                <a:effectLst/>
              </a:rPr>
              <a:t>4) Monitoring</a:t>
            </a:r>
            <a:r>
              <a:rPr lang="en-GB" sz="1600" b="0" i="0" dirty="0">
                <a:solidFill>
                  <a:srgbClr val="262626"/>
                </a:solidFill>
                <a:effectLst/>
              </a:rPr>
              <a:t>. Cooperation must always be </a:t>
            </a:r>
            <a:r>
              <a:rPr lang="en-GB" sz="1600" b="0" i="1" dirty="0">
                <a:solidFill>
                  <a:srgbClr val="262626"/>
                </a:solidFill>
                <a:effectLst/>
              </a:rPr>
              <a:t>guarded</a:t>
            </a:r>
            <a:r>
              <a:rPr lang="en-GB" sz="1600" b="0" i="0" dirty="0">
                <a:solidFill>
                  <a:srgbClr val="262626"/>
                </a:solidFill>
                <a:effectLst/>
              </a:rPr>
              <a:t>. Even when most members of a group are well meaning, the temptation to do less than one’s share is always present and a few individuals might try to actively game the system. If lapses and transgressions can’t be detected, the group enterprise is unlikely to succeed.</a:t>
            </a:r>
          </a:p>
          <a:p>
            <a:pPr algn="l" fontAlgn="base"/>
            <a:r>
              <a:rPr lang="en-GB" sz="1600" b="0" i="1" dirty="0">
                <a:solidFill>
                  <a:srgbClr val="262626"/>
                </a:solidFill>
                <a:effectLst/>
              </a:rPr>
              <a:t>5) Graduated sanctions</a:t>
            </a:r>
            <a:r>
              <a:rPr lang="en-GB" sz="1600" b="0" i="0" dirty="0">
                <a:solidFill>
                  <a:srgbClr val="262626"/>
                </a:solidFill>
                <a:effectLst/>
              </a:rPr>
              <a:t>. Friendly gentle reminders are usually sufficient to keep people in solid citizen mode, but tougher measures such as punishment and exclusion must be held in reserve.</a:t>
            </a:r>
          </a:p>
          <a:p>
            <a:pPr algn="l" fontAlgn="base"/>
            <a:r>
              <a:rPr lang="en-GB" sz="1600" b="0" i="1" dirty="0">
                <a:solidFill>
                  <a:srgbClr val="262626"/>
                </a:solidFill>
                <a:effectLst/>
              </a:rPr>
              <a:t>6) Fast and fair conflict resolution</a:t>
            </a:r>
            <a:r>
              <a:rPr lang="en-GB" sz="1600" b="0" i="0" dirty="0">
                <a:solidFill>
                  <a:srgbClr val="262626"/>
                </a:solidFill>
                <a:effectLst/>
              </a:rPr>
              <a:t>. Conflicts are sure to arise and must be resolved quickly in a manner that is regarded as fair by all parties. This typically involves a hearing in which respected members of the group, who can be expected to be impartial, make an equitable decision.</a:t>
            </a:r>
          </a:p>
          <a:p>
            <a:pPr algn="l" fontAlgn="base"/>
            <a:r>
              <a:rPr lang="en-GB" sz="1600" b="0" i="1" dirty="0">
                <a:solidFill>
                  <a:srgbClr val="262626"/>
                </a:solidFill>
                <a:effectLst/>
              </a:rPr>
              <a:t>7) Local autonomy</a:t>
            </a:r>
            <a:r>
              <a:rPr lang="en-GB" sz="1600" b="0" i="0" dirty="0">
                <a:solidFill>
                  <a:srgbClr val="262626"/>
                </a:solidFill>
                <a:effectLst/>
              </a:rPr>
              <a:t>. When a group is nested within a larger society, such as a farmer’s association dealing with the state government or a neighbourhood group dealing with a city, the group must be given enough authority to create its own social organization and make its own decisions, as outlined in 1-6.</a:t>
            </a:r>
          </a:p>
          <a:p>
            <a:pPr algn="l" fontAlgn="base"/>
            <a:r>
              <a:rPr lang="en-GB" sz="1600" b="0" i="0" dirty="0">
                <a:solidFill>
                  <a:srgbClr val="262626"/>
                </a:solidFill>
                <a:effectLst/>
              </a:rPr>
              <a:t>8) </a:t>
            </a:r>
            <a:r>
              <a:rPr lang="en-GB" sz="1600" b="0" i="1" dirty="0">
                <a:solidFill>
                  <a:srgbClr val="262626"/>
                </a:solidFill>
                <a:effectLst/>
              </a:rPr>
              <a:t>Polycentric governance</a:t>
            </a:r>
            <a:r>
              <a:rPr lang="en-GB" sz="1600" b="0" i="0" dirty="0">
                <a:solidFill>
                  <a:srgbClr val="262626"/>
                </a:solidFill>
                <a:effectLst/>
              </a:rPr>
              <a:t>. In large societies that consist of many groups, relationships among groups must embody the same principles as relationships among individuals within groups (Sloan-Wilson 2016 p.7). </a:t>
            </a:r>
            <a:r>
              <a:rPr lang="en-GB" sz="1600" dirty="0">
                <a:solidFill>
                  <a:srgbClr val="262626"/>
                </a:solidFill>
              </a:rPr>
              <a:t>See also Wall (2017)</a:t>
            </a:r>
            <a:endParaRPr lang="en-AU" sz="1600" dirty="0"/>
          </a:p>
        </p:txBody>
      </p:sp>
      <p:sp>
        <p:nvSpPr>
          <p:cNvPr id="5" name="Slide Number Placeholder 4">
            <a:extLst>
              <a:ext uri="{FF2B5EF4-FFF2-40B4-BE49-F238E27FC236}">
                <a16:creationId xmlns:a16="http://schemas.microsoft.com/office/drawing/2014/main" id="{7EA4924B-77E0-0DE8-77B9-48B390B6C356}"/>
              </a:ext>
            </a:extLst>
          </p:cNvPr>
          <p:cNvSpPr>
            <a:spLocks noGrp="1"/>
          </p:cNvSpPr>
          <p:nvPr>
            <p:ph type="sldNum" sz="quarter" idx="12"/>
          </p:nvPr>
        </p:nvSpPr>
        <p:spPr/>
        <p:txBody>
          <a:bodyPr/>
          <a:lstStyle/>
          <a:p>
            <a:fld id="{D5C60FE1-EE80-4B1A-9C12-C67EA0656CFC}" type="slidenum">
              <a:rPr lang="en-AU" smtClean="0"/>
              <a:t>15</a:t>
            </a:fld>
            <a:endParaRPr lang="en-AU" dirty="0"/>
          </a:p>
        </p:txBody>
      </p:sp>
      <p:sp>
        <p:nvSpPr>
          <p:cNvPr id="7" name="Rectangle 7">
            <a:hlinkClick r:id="rId2"/>
            <a:extLst>
              <a:ext uri="{FF2B5EF4-FFF2-40B4-BE49-F238E27FC236}">
                <a16:creationId xmlns:a16="http://schemas.microsoft.com/office/drawing/2014/main" id="{07CD4661-A1E6-FEDC-2504-FD844C4777A1}"/>
              </a:ext>
            </a:extLst>
          </p:cNvPr>
          <p:cNvSpPr>
            <a:spLocks noChangeArrowheads="1"/>
          </p:cNvSpPr>
          <p:nvPr/>
        </p:nvSpPr>
        <p:spPr bwMode="auto">
          <a:xfrm>
            <a:off x="0" y="0"/>
            <a:ext cx="571500" cy="19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AU" dirty="0"/>
          </a:p>
        </p:txBody>
      </p:sp>
      <p:sp>
        <p:nvSpPr>
          <p:cNvPr id="8" name="Rectangle 8">
            <a:hlinkClick r:id="rId3"/>
            <a:extLst>
              <a:ext uri="{FF2B5EF4-FFF2-40B4-BE49-F238E27FC236}">
                <a16:creationId xmlns:a16="http://schemas.microsoft.com/office/drawing/2014/main" id="{AC4EF60E-F839-B38F-F322-CA2E1A26016B}"/>
              </a:ext>
            </a:extLst>
          </p:cNvPr>
          <p:cNvSpPr>
            <a:spLocks noChangeArrowheads="1"/>
          </p:cNvSpPr>
          <p:nvPr/>
        </p:nvSpPr>
        <p:spPr bwMode="auto">
          <a:xfrm>
            <a:off x="0" y="0"/>
            <a:ext cx="571500" cy="19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AU" dirty="0"/>
          </a:p>
        </p:txBody>
      </p:sp>
      <p:sp>
        <p:nvSpPr>
          <p:cNvPr id="9" name="Rectangle 9">
            <a:hlinkClick r:id="rId3"/>
            <a:extLst>
              <a:ext uri="{FF2B5EF4-FFF2-40B4-BE49-F238E27FC236}">
                <a16:creationId xmlns:a16="http://schemas.microsoft.com/office/drawing/2014/main" id="{43969C89-DF63-D0CD-3292-209B54DE72B9}"/>
              </a:ext>
            </a:extLst>
          </p:cNvPr>
          <p:cNvSpPr>
            <a:spLocks noChangeArrowheads="1"/>
          </p:cNvSpPr>
          <p:nvPr/>
        </p:nvSpPr>
        <p:spPr bwMode="auto">
          <a:xfrm>
            <a:off x="0" y="0"/>
            <a:ext cx="571500" cy="19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AU" dirty="0"/>
          </a:p>
        </p:txBody>
      </p:sp>
      <p:sp>
        <p:nvSpPr>
          <p:cNvPr id="10" name="Rectangle 10">
            <a:hlinkClick r:id="rId4"/>
            <a:extLst>
              <a:ext uri="{FF2B5EF4-FFF2-40B4-BE49-F238E27FC236}">
                <a16:creationId xmlns:a16="http://schemas.microsoft.com/office/drawing/2014/main" id="{2239CE05-1229-F142-365F-3F1EDAC40376}"/>
              </a:ext>
            </a:extLst>
          </p:cNvPr>
          <p:cNvSpPr>
            <a:spLocks noChangeArrowheads="1"/>
          </p:cNvSpPr>
          <p:nvPr/>
        </p:nvSpPr>
        <p:spPr bwMode="auto">
          <a:xfrm>
            <a:off x="0" y="0"/>
            <a:ext cx="571500" cy="1905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AU" dirty="0"/>
          </a:p>
        </p:txBody>
      </p:sp>
      <p:pic>
        <p:nvPicPr>
          <p:cNvPr id="1026" name="Picture 2">
            <a:hlinkClick r:id="rId5"/>
            <a:extLst>
              <a:ext uri="{FF2B5EF4-FFF2-40B4-BE49-F238E27FC236}">
                <a16:creationId xmlns:a16="http://schemas.microsoft.com/office/drawing/2014/main" id="{9F1880D4-9A26-FD78-8C56-565F9645B2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2513" y="-6027738"/>
            <a:ext cx="2381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hlinkClick r:id="rId7"/>
            <a:extLst>
              <a:ext uri="{FF2B5EF4-FFF2-40B4-BE49-F238E27FC236}">
                <a16:creationId xmlns:a16="http://schemas.microsoft.com/office/drawing/2014/main" id="{2EE11EF9-82D1-4811-7778-F5D7A6834D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5413" y="-6027738"/>
            <a:ext cx="2381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F5E81D3-CC9F-1B79-1B26-699AE0EA15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1175" y="-6027738"/>
            <a:ext cx="28575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EA3270C7-000F-4194-8016-020CE47A4A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25" y="-5737225"/>
            <a:ext cx="13716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573A708-19EE-7019-5491-A904F66D5F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488" y="5707063"/>
            <a:ext cx="247651" cy="20955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3">
            <a:extLst>
              <a:ext uri="{FF2B5EF4-FFF2-40B4-BE49-F238E27FC236}">
                <a16:creationId xmlns:a16="http://schemas.microsoft.com/office/drawing/2014/main" id="{E728379E-AE17-C014-8373-93BE956287C3}"/>
              </a:ext>
            </a:extLst>
          </p:cNvPr>
          <p:cNvSpPr>
            <a:spLocks noChangeAspect="1" noChangeArrowheads="1"/>
          </p:cNvSpPr>
          <p:nvPr/>
        </p:nvSpPr>
        <p:spPr bwMode="auto">
          <a:xfrm>
            <a:off x="85725" y="24658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Tree>
    <p:extLst>
      <p:ext uri="{BB962C8B-B14F-4D97-AF65-F5344CB8AC3E}">
        <p14:creationId xmlns:p14="http://schemas.microsoft.com/office/powerpoint/2010/main" val="864718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23">
            <a:extLst>
              <a:ext uri="{FF2B5EF4-FFF2-40B4-BE49-F238E27FC236}">
                <a16:creationId xmlns:a16="http://schemas.microsoft.com/office/drawing/2014/main" id="{1E5539EC-8CB8-002F-68C6-678840282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25" name="Rectangle 24">
              <a:extLst>
                <a:ext uri="{FF2B5EF4-FFF2-40B4-BE49-F238E27FC236}">
                  <a16:creationId xmlns:a16="http://schemas.microsoft.com/office/drawing/2014/main" id="{6C5D55A6-9EFD-CDA3-20CC-A99812CE1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5">
              <a:extLst>
                <a:ext uri="{FF2B5EF4-FFF2-40B4-BE49-F238E27FC236}">
                  <a16:creationId xmlns:a16="http://schemas.microsoft.com/office/drawing/2014/main" id="{A5B6E73B-6DFD-AE6C-1628-DF8DC300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6">
              <a:extLst>
                <a:ext uri="{FF2B5EF4-FFF2-40B4-BE49-F238E27FC236}">
                  <a16:creationId xmlns:a16="http://schemas.microsoft.com/office/drawing/2014/main" id="{10E00FC4-DDBC-F424-CF71-73AF7A28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A685D3FE-69F0-4DB1-923D-1BD9DC0F1733}"/>
              </a:ext>
            </a:extLst>
          </p:cNvPr>
          <p:cNvSpPr>
            <a:spLocks noGrp="1"/>
          </p:cNvSpPr>
          <p:nvPr>
            <p:ph type="title"/>
          </p:nvPr>
        </p:nvSpPr>
        <p:spPr>
          <a:xfrm>
            <a:off x="876691" y="301843"/>
            <a:ext cx="10477109" cy="1003532"/>
          </a:xfrm>
        </p:spPr>
        <p:txBody>
          <a:bodyPr anchor="ctr">
            <a:normAutofit/>
          </a:bodyPr>
          <a:lstStyle/>
          <a:p>
            <a:r>
              <a:rPr lang="en-GB" sz="3200" dirty="0">
                <a:solidFill>
                  <a:srgbClr val="FFFFFF"/>
                </a:solidFill>
              </a:rPr>
              <a:t>Some Key Foundational Institutionalists </a:t>
            </a:r>
            <a:endParaRPr lang="en-AU" sz="3200" dirty="0">
              <a:solidFill>
                <a:srgbClr val="FFFFFF"/>
              </a:solidFill>
            </a:endParaRPr>
          </a:p>
        </p:txBody>
      </p:sp>
      <p:sp>
        <p:nvSpPr>
          <p:cNvPr id="3" name="Content Placeholder 2">
            <a:extLst>
              <a:ext uri="{FF2B5EF4-FFF2-40B4-BE49-F238E27FC236}">
                <a16:creationId xmlns:a16="http://schemas.microsoft.com/office/drawing/2014/main" id="{66667276-AC80-4D79-9A60-2795EC4352FA}"/>
              </a:ext>
            </a:extLst>
          </p:cNvPr>
          <p:cNvSpPr>
            <a:spLocks noGrp="1"/>
          </p:cNvSpPr>
          <p:nvPr>
            <p:ph idx="1"/>
          </p:nvPr>
        </p:nvSpPr>
        <p:spPr>
          <a:xfrm>
            <a:off x="2287545" y="2184852"/>
            <a:ext cx="6237551" cy="3730041"/>
          </a:xfrm>
        </p:spPr>
        <p:txBody>
          <a:bodyPr>
            <a:normAutofit/>
          </a:bodyPr>
          <a:lstStyle/>
          <a:p>
            <a:pPr marL="164592" indent="-164592" defTabSz="658368">
              <a:spcBef>
                <a:spcPts val="720"/>
              </a:spcBef>
            </a:pPr>
            <a:endParaRPr lang="en-GB" sz="2304" kern="1200" dirty="0">
              <a:solidFill>
                <a:schemeClr val="tx1"/>
              </a:solidFill>
              <a:latin typeface="Calibri" panose="020F0502020204030204" pitchFamily="34" charset="0"/>
              <a:ea typeface="+mn-ea"/>
              <a:cs typeface="Calibri" panose="020F0502020204030204" pitchFamily="34" charset="0"/>
            </a:endParaRPr>
          </a:p>
          <a:p>
            <a:pPr marL="164592" indent="-164592" defTabSz="658368">
              <a:spcBef>
                <a:spcPts val="720"/>
              </a:spcBef>
            </a:pPr>
            <a:endParaRPr lang="en-GB" sz="2304" kern="1200" dirty="0">
              <a:solidFill>
                <a:schemeClr val="tx1"/>
              </a:solidFill>
              <a:latin typeface="Calibri" panose="020F0502020204030204" pitchFamily="34" charset="0"/>
              <a:ea typeface="+mn-ea"/>
              <a:cs typeface="Calibri" panose="020F0502020204030204" pitchFamily="34" charset="0"/>
            </a:endParaRPr>
          </a:p>
          <a:p>
            <a:pPr marL="164592" indent="-164592" defTabSz="658368">
              <a:spcBef>
                <a:spcPts val="720"/>
              </a:spcBef>
            </a:pPr>
            <a:endParaRPr lang="en-GB" sz="2304" kern="1200" dirty="0">
              <a:solidFill>
                <a:schemeClr val="tx1"/>
              </a:solidFill>
              <a:latin typeface="Calibri" panose="020F0502020204030204" pitchFamily="34" charset="0"/>
              <a:ea typeface="+mn-ea"/>
              <a:cs typeface="Calibri" panose="020F0502020204030204" pitchFamily="34" charset="0"/>
            </a:endParaRPr>
          </a:p>
          <a:p>
            <a:pPr marL="164592" indent="-164592" defTabSz="658368">
              <a:spcBef>
                <a:spcPts val="720"/>
              </a:spcBef>
            </a:pPr>
            <a:endParaRPr lang="en-GB" sz="2304" kern="1200" dirty="0">
              <a:solidFill>
                <a:schemeClr val="tx1"/>
              </a:solidFill>
              <a:latin typeface="Calibri" panose="020F0502020204030204" pitchFamily="34" charset="0"/>
              <a:ea typeface="+mn-ea"/>
              <a:cs typeface="Calibri" panose="020F0502020204030204" pitchFamily="34" charset="0"/>
            </a:endParaRPr>
          </a:p>
          <a:p>
            <a:endParaRPr lang="en-GB" sz="3200" dirty="0">
              <a:latin typeface="Calibri" panose="020F0502020204030204" pitchFamily="34" charset="0"/>
              <a:cs typeface="Calibri" panose="020F0502020204030204" pitchFamily="34" charset="0"/>
            </a:endParaRPr>
          </a:p>
        </p:txBody>
      </p:sp>
      <p:pic>
        <p:nvPicPr>
          <p:cNvPr id="7" name="Picture 6" descr="A picture containing text, person, person, wall&#10;&#10;Description automatically generated">
            <a:extLst>
              <a:ext uri="{FF2B5EF4-FFF2-40B4-BE49-F238E27FC236}">
                <a16:creationId xmlns:a16="http://schemas.microsoft.com/office/drawing/2014/main" id="{4DF5C7AC-926B-422A-B914-48B642650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670" y="2335249"/>
            <a:ext cx="1839291" cy="2516924"/>
          </a:xfrm>
          <a:prstGeom prst="rect">
            <a:avLst/>
          </a:prstGeom>
        </p:spPr>
      </p:pic>
      <p:sp>
        <p:nvSpPr>
          <p:cNvPr id="8" name="TextBox 7">
            <a:extLst>
              <a:ext uri="{FF2B5EF4-FFF2-40B4-BE49-F238E27FC236}">
                <a16:creationId xmlns:a16="http://schemas.microsoft.com/office/drawing/2014/main" id="{05145A3A-6B4F-48A9-BBF9-1EF676D51628}"/>
              </a:ext>
            </a:extLst>
          </p:cNvPr>
          <p:cNvSpPr txBox="1"/>
          <p:nvPr/>
        </p:nvSpPr>
        <p:spPr>
          <a:xfrm>
            <a:off x="4781694" y="4887545"/>
            <a:ext cx="1326937" cy="1320874"/>
          </a:xfrm>
          <a:prstGeom prst="rect">
            <a:avLst/>
          </a:prstGeom>
          <a:noFill/>
        </p:spPr>
        <p:txBody>
          <a:bodyPr wrap="square" rtlCol="0">
            <a:spAutoFit/>
          </a:bodyPr>
          <a:lstStyle/>
          <a:p>
            <a:pPr defTabSz="658368">
              <a:spcAft>
                <a:spcPts val="600"/>
              </a:spcAft>
            </a:pPr>
            <a:r>
              <a:rPr lang="en-GB" sz="1296" kern="1200" dirty="0">
                <a:solidFill>
                  <a:schemeClr val="tx1"/>
                </a:solidFill>
                <a:latin typeface="Calibri" panose="020F0502020204030204" pitchFamily="34" charset="0"/>
                <a:ea typeface="+mn-ea"/>
                <a:cs typeface="Calibri" panose="020F0502020204030204" pitchFamily="34" charset="0"/>
              </a:rPr>
              <a:t>Gunnar Myrdal</a:t>
            </a:r>
          </a:p>
          <a:p>
            <a:pPr defTabSz="658368">
              <a:spcAft>
                <a:spcPts val="600"/>
              </a:spcAft>
            </a:pPr>
            <a:r>
              <a:rPr lang="en-GB" sz="1296" dirty="0">
                <a:latin typeface="Calibri" panose="020F0502020204030204" pitchFamily="34" charset="0"/>
                <a:cs typeface="Calibri" panose="020F0502020204030204" pitchFamily="34" charset="0"/>
              </a:rPr>
              <a:t>See ‘The Essential Gunnar Myrdal’</a:t>
            </a:r>
            <a:endParaRPr lang="en-GB" sz="1296" kern="1200" dirty="0">
              <a:solidFill>
                <a:schemeClr val="tx1"/>
              </a:solidFill>
              <a:latin typeface="Calibri" panose="020F0502020204030204" pitchFamily="34" charset="0"/>
              <a:ea typeface="+mn-ea"/>
              <a:cs typeface="Calibri" panose="020F0502020204030204" pitchFamily="34" charset="0"/>
            </a:endParaRPr>
          </a:p>
          <a:p>
            <a:pPr>
              <a:spcAft>
                <a:spcPts val="600"/>
              </a:spcAft>
            </a:pPr>
            <a:endParaRPr lang="en-AU" dirty="0"/>
          </a:p>
        </p:txBody>
      </p:sp>
      <p:pic>
        <p:nvPicPr>
          <p:cNvPr id="11" name="Picture 10" descr="A person with a mustache&#10;&#10;Description automatically generated with low confidence">
            <a:extLst>
              <a:ext uri="{FF2B5EF4-FFF2-40B4-BE49-F238E27FC236}">
                <a16:creationId xmlns:a16="http://schemas.microsoft.com/office/drawing/2014/main" id="{CA21E1A2-81E9-409D-94F5-CC01D034C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237" y="2321106"/>
            <a:ext cx="1904700" cy="2516925"/>
          </a:xfrm>
          <a:prstGeom prst="rect">
            <a:avLst/>
          </a:prstGeom>
        </p:spPr>
      </p:pic>
      <p:pic>
        <p:nvPicPr>
          <p:cNvPr id="13" name="Picture 12" descr="A person in a suit&#10;&#10;Description automatically generated with low confidence">
            <a:extLst>
              <a:ext uri="{FF2B5EF4-FFF2-40B4-BE49-F238E27FC236}">
                <a16:creationId xmlns:a16="http://schemas.microsoft.com/office/drawing/2014/main" id="{373CE6AB-D6C8-4F85-8C52-5E2223ADAA82}"/>
              </a:ext>
            </a:extLst>
          </p:cNvPr>
          <p:cNvPicPr>
            <a:picLocks noChangeAspect="1"/>
          </p:cNvPicPr>
          <p:nvPr/>
        </p:nvPicPr>
        <p:blipFill rotWithShape="1">
          <a:blip r:embed="rId4">
            <a:extLst>
              <a:ext uri="{28A0092B-C50C-407E-A947-70E740481C1C}">
                <a14:useLocalDpi xmlns:a14="http://schemas.microsoft.com/office/drawing/2010/main" val="0"/>
              </a:ext>
            </a:extLst>
          </a:blip>
          <a:srcRect l="27546" t="-6876" r="30537" b="-3588"/>
          <a:stretch/>
        </p:blipFill>
        <p:spPr>
          <a:xfrm>
            <a:off x="6411970" y="2184851"/>
            <a:ext cx="1993479" cy="2765459"/>
          </a:xfrm>
          <a:prstGeom prst="rect">
            <a:avLst/>
          </a:prstGeom>
        </p:spPr>
      </p:pic>
      <p:sp>
        <p:nvSpPr>
          <p:cNvPr id="18" name="TextBox 17">
            <a:extLst>
              <a:ext uri="{FF2B5EF4-FFF2-40B4-BE49-F238E27FC236}">
                <a16:creationId xmlns:a16="http://schemas.microsoft.com/office/drawing/2014/main" id="{F85F31FD-EF80-47C0-AB33-6EB1942C4145}"/>
              </a:ext>
            </a:extLst>
          </p:cNvPr>
          <p:cNvSpPr txBox="1"/>
          <p:nvPr/>
        </p:nvSpPr>
        <p:spPr>
          <a:xfrm>
            <a:off x="6700975" y="4930834"/>
            <a:ext cx="1498946" cy="1288814"/>
          </a:xfrm>
          <a:prstGeom prst="rect">
            <a:avLst/>
          </a:prstGeom>
          <a:noFill/>
        </p:spPr>
        <p:txBody>
          <a:bodyPr wrap="square" rtlCol="0">
            <a:spAutoFit/>
          </a:bodyPr>
          <a:lstStyle/>
          <a:p>
            <a:pPr defTabSz="658368">
              <a:spcAft>
                <a:spcPts val="600"/>
              </a:spcAft>
            </a:pPr>
            <a:r>
              <a:rPr lang="en-GB" sz="1296" kern="1200" dirty="0">
                <a:solidFill>
                  <a:schemeClr val="tx1"/>
                </a:solidFill>
                <a:latin typeface="+mn-lt"/>
                <a:ea typeface="+mn-ea"/>
                <a:cs typeface="+mn-cs"/>
              </a:rPr>
              <a:t>John Kenneth Galbraith. See ‘The Great Crash’ of TV Series ‘The Age of Uncertainty’ via YouTube</a:t>
            </a:r>
            <a:endParaRPr lang="en-AU" dirty="0"/>
          </a:p>
        </p:txBody>
      </p:sp>
      <p:sp>
        <p:nvSpPr>
          <p:cNvPr id="19" name="TextBox 18">
            <a:extLst>
              <a:ext uri="{FF2B5EF4-FFF2-40B4-BE49-F238E27FC236}">
                <a16:creationId xmlns:a16="http://schemas.microsoft.com/office/drawing/2014/main" id="{8B2AA0E0-0558-4E0C-B791-8CA537D9E452}"/>
              </a:ext>
            </a:extLst>
          </p:cNvPr>
          <p:cNvSpPr txBox="1"/>
          <p:nvPr/>
        </p:nvSpPr>
        <p:spPr>
          <a:xfrm>
            <a:off x="2437313" y="4887545"/>
            <a:ext cx="1507015" cy="1166345"/>
          </a:xfrm>
          <a:prstGeom prst="rect">
            <a:avLst/>
          </a:prstGeom>
          <a:noFill/>
        </p:spPr>
        <p:txBody>
          <a:bodyPr wrap="square" rtlCol="0">
            <a:spAutoFit/>
          </a:bodyPr>
          <a:lstStyle/>
          <a:p>
            <a:pPr defTabSz="658368">
              <a:spcAft>
                <a:spcPts val="600"/>
              </a:spcAft>
            </a:pPr>
            <a:r>
              <a:rPr lang="en-GB" sz="1296" kern="1200" dirty="0">
                <a:solidFill>
                  <a:schemeClr val="tx1"/>
                </a:solidFill>
                <a:latin typeface="+mn-lt"/>
                <a:ea typeface="+mn-ea"/>
                <a:cs typeface="+mn-cs"/>
              </a:rPr>
              <a:t>Thorstein Veblen</a:t>
            </a:r>
          </a:p>
          <a:p>
            <a:pPr defTabSz="658368">
              <a:spcAft>
                <a:spcPts val="600"/>
              </a:spcAft>
            </a:pPr>
            <a:r>
              <a:rPr lang="en-GB" sz="1296" dirty="0"/>
              <a:t>See ‘Why Is Economics Not An Evolutionary Science’</a:t>
            </a:r>
            <a:endParaRPr lang="en-AU" dirty="0"/>
          </a:p>
        </p:txBody>
      </p:sp>
    </p:spTree>
    <p:extLst>
      <p:ext uri="{BB962C8B-B14F-4D97-AF65-F5344CB8AC3E}">
        <p14:creationId xmlns:p14="http://schemas.microsoft.com/office/powerpoint/2010/main" val="1217629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E5539EC-8CB8-002F-68C6-678840282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8" name="Rectangle 17">
              <a:extLst>
                <a:ext uri="{FF2B5EF4-FFF2-40B4-BE49-F238E27FC236}">
                  <a16:creationId xmlns:a16="http://schemas.microsoft.com/office/drawing/2014/main" id="{6C5D55A6-9EFD-CDA3-20CC-A99812CE1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5B6E73B-6DFD-AE6C-1628-DF8DC300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0E00FC4-DDBC-F424-CF71-73AF7A28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776EF5A-69B6-486F-9063-6FA178EC466B}"/>
              </a:ext>
            </a:extLst>
          </p:cNvPr>
          <p:cNvSpPr>
            <a:spLocks noGrp="1"/>
          </p:cNvSpPr>
          <p:nvPr>
            <p:ph type="title"/>
          </p:nvPr>
        </p:nvSpPr>
        <p:spPr>
          <a:xfrm>
            <a:off x="876691" y="301843"/>
            <a:ext cx="10477109" cy="1003532"/>
          </a:xfrm>
        </p:spPr>
        <p:txBody>
          <a:bodyPr anchor="ctr">
            <a:normAutofit/>
          </a:bodyPr>
          <a:lstStyle/>
          <a:p>
            <a:r>
              <a:rPr lang="en-GB" sz="3200" dirty="0">
                <a:solidFill>
                  <a:srgbClr val="FFFFFF"/>
                </a:solidFill>
              </a:rPr>
              <a:t>Some Prominent Contemporary Institutionalists</a:t>
            </a:r>
            <a:endParaRPr lang="en-AU" sz="3200" dirty="0">
              <a:solidFill>
                <a:srgbClr val="FFFFFF"/>
              </a:solidFill>
            </a:endParaRPr>
          </a:p>
        </p:txBody>
      </p:sp>
      <p:pic>
        <p:nvPicPr>
          <p:cNvPr id="9" name="Content Placeholder 8" descr="A picture containing table&#10;&#10;Description automatically generated">
            <a:extLst>
              <a:ext uri="{FF2B5EF4-FFF2-40B4-BE49-F238E27FC236}">
                <a16:creationId xmlns:a16="http://schemas.microsoft.com/office/drawing/2014/main" id="{FA2866A4-9BC3-4B96-8408-560886B6145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456" r="12122"/>
          <a:stretch/>
        </p:blipFill>
        <p:spPr>
          <a:xfrm>
            <a:off x="3099999" y="1864322"/>
            <a:ext cx="2594953" cy="2815895"/>
          </a:xfrm>
        </p:spPr>
      </p:pic>
      <p:sp>
        <p:nvSpPr>
          <p:cNvPr id="5" name="Slide Number Placeholder 4">
            <a:extLst>
              <a:ext uri="{FF2B5EF4-FFF2-40B4-BE49-F238E27FC236}">
                <a16:creationId xmlns:a16="http://schemas.microsoft.com/office/drawing/2014/main" id="{75648B09-2618-4E9C-B334-A6E44565096A}"/>
              </a:ext>
            </a:extLst>
          </p:cNvPr>
          <p:cNvSpPr>
            <a:spLocks noGrp="1"/>
          </p:cNvSpPr>
          <p:nvPr>
            <p:ph type="sldNum" sz="quarter" idx="12"/>
          </p:nvPr>
        </p:nvSpPr>
        <p:spPr>
          <a:xfrm>
            <a:off x="8731810" y="5497025"/>
            <a:ext cx="2583889" cy="343920"/>
          </a:xfrm>
        </p:spPr>
        <p:txBody>
          <a:bodyPr/>
          <a:lstStyle/>
          <a:p>
            <a:pPr defTabSz="859536">
              <a:spcAft>
                <a:spcPts val="600"/>
              </a:spcAft>
              <a:defRPr/>
            </a:pPr>
            <a:fld id="{F1F934E9-2EDF-4289-9F28-9DC05CEACA02}" type="slidenum">
              <a:rPr lang="en-US" sz="1128" kern="1200">
                <a:solidFill>
                  <a:schemeClr val="tx1">
                    <a:tint val="75000"/>
                  </a:schemeClr>
                </a:solidFill>
                <a:latin typeface="+mn-lt"/>
                <a:ea typeface="+mn-ea"/>
                <a:cs typeface="+mn-cs"/>
              </a:rPr>
              <a:pPr defTabSz="859536">
                <a:spcAft>
                  <a:spcPts val="600"/>
                </a:spcAft>
                <a:defRPr/>
              </a:pPr>
              <a:t>17</a:t>
            </a:fld>
            <a:endParaRPr lang="en-US" dirty="0"/>
          </a:p>
        </p:txBody>
      </p:sp>
      <p:pic>
        <p:nvPicPr>
          <p:cNvPr id="6" name="Picture 5" descr="A person wearing glasses&#10;&#10;Description automatically generated with low confidence">
            <a:extLst>
              <a:ext uri="{FF2B5EF4-FFF2-40B4-BE49-F238E27FC236}">
                <a16:creationId xmlns:a16="http://schemas.microsoft.com/office/drawing/2014/main" id="{2C37D82E-12F7-482A-92FE-88CAD9E89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027" y="1876353"/>
            <a:ext cx="2017666" cy="2868718"/>
          </a:xfrm>
          <a:prstGeom prst="rect">
            <a:avLst/>
          </a:prstGeom>
        </p:spPr>
      </p:pic>
      <p:pic>
        <p:nvPicPr>
          <p:cNvPr id="7" name="Picture 6" descr="A person in a suit and tie&#10;&#10;Description automatically generated with medium confidence">
            <a:extLst>
              <a:ext uri="{FF2B5EF4-FFF2-40B4-BE49-F238E27FC236}">
                <a16:creationId xmlns:a16="http://schemas.microsoft.com/office/drawing/2014/main" id="{46367A2F-9787-4682-B0DB-2A1C645568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876" r="8570"/>
          <a:stretch/>
        </p:blipFill>
        <p:spPr>
          <a:xfrm>
            <a:off x="6125258" y="1864322"/>
            <a:ext cx="2139941" cy="2805943"/>
          </a:xfrm>
          <a:prstGeom prst="rect">
            <a:avLst/>
          </a:prstGeom>
        </p:spPr>
      </p:pic>
      <p:sp>
        <p:nvSpPr>
          <p:cNvPr id="10" name="TextBox 9">
            <a:extLst>
              <a:ext uri="{FF2B5EF4-FFF2-40B4-BE49-F238E27FC236}">
                <a16:creationId xmlns:a16="http://schemas.microsoft.com/office/drawing/2014/main" id="{14D2F3DF-7063-4AB6-BC82-737514BB4F46}"/>
              </a:ext>
            </a:extLst>
          </p:cNvPr>
          <p:cNvSpPr txBox="1"/>
          <p:nvPr/>
        </p:nvSpPr>
        <p:spPr>
          <a:xfrm>
            <a:off x="666465" y="4896731"/>
            <a:ext cx="1937917" cy="1394292"/>
          </a:xfrm>
          <a:prstGeom prst="rect">
            <a:avLst/>
          </a:prstGeom>
          <a:noFill/>
        </p:spPr>
        <p:txBody>
          <a:bodyPr wrap="square" rtlCol="0">
            <a:spAutoFit/>
          </a:bodyPr>
          <a:lstStyle/>
          <a:p>
            <a:pPr defTabSz="859536">
              <a:spcAft>
                <a:spcPts val="600"/>
              </a:spcAft>
            </a:pPr>
            <a:r>
              <a:rPr lang="en-GB" sz="1692" kern="1200" dirty="0">
                <a:solidFill>
                  <a:schemeClr val="tx1"/>
                </a:solidFill>
                <a:latin typeface="+mn-lt"/>
                <a:ea typeface="+mn-ea"/>
                <a:cs typeface="+mn-cs"/>
              </a:rPr>
              <a:t>Ha Joon Chang see ‘Economics: A Users Guide’ or video series ‘Economics for Humans’</a:t>
            </a:r>
            <a:endParaRPr lang="en-AU" dirty="0"/>
          </a:p>
        </p:txBody>
      </p:sp>
      <p:sp>
        <p:nvSpPr>
          <p:cNvPr id="11" name="TextBox 10">
            <a:extLst>
              <a:ext uri="{FF2B5EF4-FFF2-40B4-BE49-F238E27FC236}">
                <a16:creationId xmlns:a16="http://schemas.microsoft.com/office/drawing/2014/main" id="{F5184091-09E9-4717-AB5D-2D9225E1DF1B}"/>
              </a:ext>
            </a:extLst>
          </p:cNvPr>
          <p:cNvSpPr txBox="1"/>
          <p:nvPr/>
        </p:nvSpPr>
        <p:spPr>
          <a:xfrm>
            <a:off x="3430180" y="4852182"/>
            <a:ext cx="1937917" cy="1133900"/>
          </a:xfrm>
          <a:prstGeom prst="rect">
            <a:avLst/>
          </a:prstGeom>
          <a:noFill/>
        </p:spPr>
        <p:txBody>
          <a:bodyPr wrap="square" rtlCol="0">
            <a:spAutoFit/>
          </a:bodyPr>
          <a:lstStyle/>
          <a:p>
            <a:pPr defTabSz="859536">
              <a:spcAft>
                <a:spcPts val="600"/>
              </a:spcAft>
            </a:pPr>
            <a:r>
              <a:rPr lang="en-GB" sz="1692" kern="1200" dirty="0">
                <a:solidFill>
                  <a:schemeClr val="tx1"/>
                </a:solidFill>
                <a:latin typeface="+mn-lt"/>
                <a:ea typeface="+mn-ea"/>
                <a:cs typeface="+mn-cs"/>
              </a:rPr>
              <a:t>Anne Mayhew. See ‘An Introduction to Institutional Economics’</a:t>
            </a:r>
            <a:endParaRPr lang="en-AU" dirty="0"/>
          </a:p>
        </p:txBody>
      </p:sp>
      <p:sp>
        <p:nvSpPr>
          <p:cNvPr id="12" name="TextBox 11">
            <a:extLst>
              <a:ext uri="{FF2B5EF4-FFF2-40B4-BE49-F238E27FC236}">
                <a16:creationId xmlns:a16="http://schemas.microsoft.com/office/drawing/2014/main" id="{C6A4F86C-3945-4175-90C8-879468561DFF}"/>
              </a:ext>
            </a:extLst>
          </p:cNvPr>
          <p:cNvSpPr txBox="1"/>
          <p:nvPr/>
        </p:nvSpPr>
        <p:spPr>
          <a:xfrm>
            <a:off x="6440469" y="4812476"/>
            <a:ext cx="2009691" cy="2008627"/>
          </a:xfrm>
          <a:prstGeom prst="rect">
            <a:avLst/>
          </a:prstGeom>
          <a:noFill/>
        </p:spPr>
        <p:txBody>
          <a:bodyPr wrap="square" rtlCol="0">
            <a:spAutoFit/>
          </a:bodyPr>
          <a:lstStyle/>
          <a:p>
            <a:pPr defTabSz="859536">
              <a:spcAft>
                <a:spcPts val="600"/>
              </a:spcAft>
            </a:pPr>
            <a:r>
              <a:rPr lang="en-GB" sz="1692" kern="1200" dirty="0">
                <a:solidFill>
                  <a:schemeClr val="tx1"/>
                </a:solidFill>
                <a:latin typeface="+mn-lt"/>
                <a:ea typeface="+mn-ea"/>
                <a:cs typeface="+mn-cs"/>
              </a:rPr>
              <a:t>Geoff Hodgson see Economics and Institutions: A Manifes</a:t>
            </a:r>
            <a:r>
              <a:rPr lang="en-GB" sz="1692" dirty="0"/>
              <a:t>to for a Modern Institutional Economics</a:t>
            </a:r>
            <a:r>
              <a:rPr lang="en-GB" sz="1692" kern="1200" dirty="0">
                <a:solidFill>
                  <a:schemeClr val="tx1"/>
                </a:solidFill>
                <a:latin typeface="+mn-lt"/>
                <a:ea typeface="+mn-ea"/>
                <a:cs typeface="+mn-cs"/>
              </a:rPr>
              <a:t> </a:t>
            </a:r>
          </a:p>
          <a:p>
            <a:pPr>
              <a:spcAft>
                <a:spcPts val="600"/>
              </a:spcAft>
            </a:pPr>
            <a:endParaRPr lang="en-AU" dirty="0"/>
          </a:p>
        </p:txBody>
      </p:sp>
      <p:pic>
        <p:nvPicPr>
          <p:cNvPr id="4" name="Picture 3" descr="A person wearing glasses smiling&#10;&#10;Description automatically generated">
            <a:extLst>
              <a:ext uri="{FF2B5EF4-FFF2-40B4-BE49-F238E27FC236}">
                <a16:creationId xmlns:a16="http://schemas.microsoft.com/office/drawing/2014/main" id="{1CD232E6-2FE1-3FA6-6628-63347CB824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1810" y="1839560"/>
            <a:ext cx="2272526" cy="2840657"/>
          </a:xfrm>
          <a:prstGeom prst="rect">
            <a:avLst/>
          </a:prstGeom>
        </p:spPr>
      </p:pic>
      <p:sp>
        <p:nvSpPr>
          <p:cNvPr id="8" name="TextBox 7">
            <a:extLst>
              <a:ext uri="{FF2B5EF4-FFF2-40B4-BE49-F238E27FC236}">
                <a16:creationId xmlns:a16="http://schemas.microsoft.com/office/drawing/2014/main" id="{371A2B62-EA8C-2401-ED9A-8F6462A6D8E6}"/>
              </a:ext>
            </a:extLst>
          </p:cNvPr>
          <p:cNvSpPr txBox="1"/>
          <p:nvPr/>
        </p:nvSpPr>
        <p:spPr>
          <a:xfrm>
            <a:off x="8577792" y="4823832"/>
            <a:ext cx="2583889" cy="1677382"/>
          </a:xfrm>
          <a:prstGeom prst="rect">
            <a:avLst/>
          </a:prstGeom>
          <a:noFill/>
        </p:spPr>
        <p:txBody>
          <a:bodyPr wrap="square" rtlCol="0">
            <a:spAutoFit/>
          </a:bodyPr>
          <a:lstStyle/>
          <a:p>
            <a:pPr defTabSz="859536">
              <a:spcAft>
                <a:spcPts val="600"/>
              </a:spcAft>
            </a:pPr>
            <a:r>
              <a:rPr lang="en-GB" sz="1600" dirty="0"/>
              <a:t>Elinor Ostrom (1933-2012) see "Beyond Markets and States: Polycentric Governance of Complex Economic Systems."</a:t>
            </a:r>
            <a:r>
              <a:rPr lang="en-GB" sz="1600" kern="1200" dirty="0">
                <a:solidFill>
                  <a:schemeClr val="tx1"/>
                </a:solidFill>
                <a:ea typeface="+mn-ea"/>
                <a:cs typeface="+mn-cs"/>
              </a:rPr>
              <a:t> </a:t>
            </a:r>
          </a:p>
          <a:p>
            <a:pPr>
              <a:spcAft>
                <a:spcPts val="600"/>
              </a:spcAft>
            </a:pPr>
            <a:endParaRPr lang="en-AU" dirty="0"/>
          </a:p>
        </p:txBody>
      </p:sp>
    </p:spTree>
    <p:extLst>
      <p:ext uri="{BB962C8B-B14F-4D97-AF65-F5344CB8AC3E}">
        <p14:creationId xmlns:p14="http://schemas.microsoft.com/office/powerpoint/2010/main" val="2560222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2" name="Rectangle 23561">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Rectangle 2"/>
          <p:cNvSpPr>
            <a:spLocks noGrp="1" noChangeArrowheads="1"/>
          </p:cNvSpPr>
          <p:nvPr>
            <p:ph type="ctrTitle" idx="4294967295"/>
          </p:nvPr>
        </p:nvSpPr>
        <p:spPr>
          <a:xfrm>
            <a:off x="98424" y="1447800"/>
            <a:ext cx="5352840" cy="805578"/>
          </a:xfrm>
        </p:spPr>
        <p:txBody>
          <a:bodyPr vert="horz" lIns="91440" tIns="45720" rIns="91440" bIns="45720" rtlCol="0" anchor="b" anchorCtr="1">
            <a:normAutofit/>
          </a:bodyPr>
          <a:lstStyle/>
          <a:p>
            <a:pPr marL="838200" indent="-838200">
              <a:defRPr/>
            </a:pPr>
            <a:r>
              <a:rPr lang="en-US" sz="5000" b="1" dirty="0">
                <a:solidFill>
                  <a:schemeClr val="bg1"/>
                </a:solidFill>
              </a:rPr>
              <a:t>Approach to analysis</a:t>
            </a:r>
          </a:p>
        </p:txBody>
      </p:sp>
      <p:sp>
        <p:nvSpPr>
          <p:cNvPr id="2051" name="Rectangle 3"/>
          <p:cNvSpPr>
            <a:spLocks noGrp="1" noChangeArrowheads="1"/>
          </p:cNvSpPr>
          <p:nvPr>
            <p:ph type="subTitle" idx="4294967295"/>
          </p:nvPr>
        </p:nvSpPr>
        <p:spPr>
          <a:xfrm>
            <a:off x="209134" y="2362200"/>
            <a:ext cx="5296106" cy="4191000"/>
          </a:xfrm>
        </p:spPr>
        <p:txBody>
          <a:bodyPr vert="horz" lIns="91440" tIns="45720" rIns="91440" bIns="45720" rtlCol="0">
            <a:normAutofit/>
          </a:bodyPr>
          <a:lstStyle/>
          <a:p>
            <a:pPr marL="0" indent="0">
              <a:buNone/>
              <a:defRPr/>
            </a:pPr>
            <a:r>
              <a:rPr lang="en-US" dirty="0">
                <a:solidFill>
                  <a:schemeClr val="bg1"/>
                </a:solidFill>
              </a:rPr>
              <a:t>Methods are both qualitative and quantitative  </a:t>
            </a:r>
          </a:p>
          <a:p>
            <a:pPr marL="0" indent="0">
              <a:buNone/>
              <a:defRPr/>
            </a:pPr>
            <a:r>
              <a:rPr lang="en-US" dirty="0">
                <a:solidFill>
                  <a:schemeClr val="bg1"/>
                </a:solidFill>
              </a:rPr>
              <a:t>Idiographic rather than nomothetic - context </a:t>
            </a:r>
            <a:r>
              <a:rPr lang="en-US" u="sng" dirty="0">
                <a:solidFill>
                  <a:schemeClr val="bg1"/>
                </a:solidFill>
              </a:rPr>
              <a:t>really</a:t>
            </a:r>
            <a:r>
              <a:rPr lang="en-US" dirty="0">
                <a:solidFill>
                  <a:schemeClr val="bg1"/>
                </a:solidFill>
              </a:rPr>
              <a:t> matters</a:t>
            </a:r>
          </a:p>
          <a:p>
            <a:pPr marL="0" indent="0">
              <a:buNone/>
              <a:defRPr/>
            </a:pPr>
            <a:r>
              <a:rPr lang="en-US" dirty="0">
                <a:solidFill>
                  <a:schemeClr val="bg1"/>
                </a:solidFill>
              </a:rPr>
              <a:t>Rejection ahistorical, asocial, aspatial analysis </a:t>
            </a:r>
          </a:p>
          <a:p>
            <a:pPr marL="0" indent="0">
              <a:buNone/>
              <a:defRPr/>
            </a:pPr>
            <a:r>
              <a:rPr lang="en-US" dirty="0">
                <a:solidFill>
                  <a:schemeClr val="bg1"/>
                </a:solidFill>
              </a:rPr>
              <a:t>Epistemology is more empirical than rationalist in nature. </a:t>
            </a:r>
          </a:p>
        </p:txBody>
      </p:sp>
      <p:sp>
        <p:nvSpPr>
          <p:cNvPr id="23564" name="Freeform: Shape 23563">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statistic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9805" y="2901779"/>
            <a:ext cx="3408121" cy="2930984"/>
          </a:xfrm>
          <a:prstGeom prst="rect">
            <a:avLst/>
          </a:prstGeom>
        </p:spPr>
      </p:pic>
      <p:pic>
        <p:nvPicPr>
          <p:cNvPr id="3" name="Picture 2" descr="intervi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393" y="836657"/>
            <a:ext cx="3105975" cy="2319128"/>
          </a:xfrm>
          <a:prstGeom prst="rect">
            <a:avLst/>
          </a:prstGeom>
        </p:spPr>
      </p:pic>
      <p:sp>
        <p:nvSpPr>
          <p:cNvPr id="6"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4FC7C1E-07CD-42EA-8BA8-F371EE688154}" type="slidenum">
              <a:rPr lang="en-US">
                <a:solidFill>
                  <a:schemeClr val="bg1">
                    <a:lumMod val="50000"/>
                  </a:schemeClr>
                </a:solidFill>
              </a:rPr>
              <a:pPr>
                <a:spcAft>
                  <a:spcPts val="600"/>
                </a:spcAft>
              </a:pPr>
              <a:t>18</a:t>
            </a:fld>
            <a:endParaRPr lang="en-US" dirty="0">
              <a:solidFill>
                <a:schemeClr val="bg1">
                  <a:lumMod val="50000"/>
                </a:schemeClr>
              </a:solidFill>
            </a:endParaRPr>
          </a:p>
        </p:txBody>
      </p:sp>
      <p:cxnSp>
        <p:nvCxnSpPr>
          <p:cNvPr id="23557" name="AutoShape 4"/>
          <p:cNvCxnSpPr>
            <a:cxnSpLocks noChangeShapeType="1"/>
            <a:stCxn id="2051" idx="2"/>
            <a:endCxn id="2051" idx="2"/>
          </p:cNvCxnSpPr>
          <p:nvPr/>
        </p:nvCxnSpPr>
        <p:spPr bwMode="auto">
          <a:xfrm>
            <a:off x="2857187" y="6553200"/>
            <a:ext cx="0" cy="0"/>
          </a:xfrm>
          <a:prstGeom prst="straightConnector1">
            <a:avLst/>
          </a:prstGeom>
          <a:noFill/>
          <a:ln w="9525">
            <a:solidFill>
              <a:schemeClr val="tx1"/>
            </a:solidFill>
            <a:round/>
            <a:headEnd type="triangle" w="med" len="med"/>
            <a:tailEnd type="triangle" w="med" len="med"/>
          </a:ln>
        </p:spPr>
      </p:cxn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205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Rectangle 2"/>
          <p:cNvSpPr>
            <a:spLocks noGrp="1" noChangeArrowheads="1"/>
          </p:cNvSpPr>
          <p:nvPr>
            <p:ph type="ctrTitle" idx="4294967295"/>
          </p:nvPr>
        </p:nvSpPr>
        <p:spPr>
          <a:xfrm>
            <a:off x="152401" y="345810"/>
            <a:ext cx="5806362" cy="1325563"/>
          </a:xfrm>
        </p:spPr>
        <p:txBody>
          <a:bodyPr vert="horz" lIns="91440" tIns="45720" rIns="91440" bIns="45720" rtlCol="0" anchor="ctr" anchorCtr="1">
            <a:normAutofit/>
          </a:bodyPr>
          <a:lstStyle/>
          <a:p>
            <a:pPr marL="838200" indent="-838200">
              <a:defRPr/>
            </a:pPr>
            <a:r>
              <a:rPr lang="en-US" b="1" kern="1200" dirty="0">
                <a:solidFill>
                  <a:schemeClr val="tx1"/>
                </a:solidFill>
                <a:latin typeface="+mj-lt"/>
                <a:ea typeface="+mj-ea"/>
                <a:cs typeface="+mj-cs"/>
              </a:rPr>
              <a:t>Agency versus Structure </a:t>
            </a:r>
          </a:p>
        </p:txBody>
      </p:sp>
      <p:sp>
        <p:nvSpPr>
          <p:cNvPr id="2051" name="Rectangle 3"/>
          <p:cNvSpPr>
            <a:spLocks noGrp="1" noChangeArrowheads="1"/>
          </p:cNvSpPr>
          <p:nvPr>
            <p:ph type="subTitle" idx="4294967295"/>
          </p:nvPr>
        </p:nvSpPr>
        <p:spPr>
          <a:xfrm>
            <a:off x="349758" y="1510228"/>
            <a:ext cx="5576348" cy="5211246"/>
          </a:xfrm>
        </p:spPr>
        <p:txBody>
          <a:bodyPr vert="horz" lIns="91440" tIns="45720" rIns="91440" bIns="45720" rtlCol="0">
            <a:normAutofit/>
          </a:bodyPr>
          <a:lstStyle/>
          <a:p>
            <a:pPr marL="0">
              <a:defRPr/>
            </a:pPr>
            <a:r>
              <a:rPr lang="en-US" dirty="0"/>
              <a:t>Structure = existing institutions of society significantly determine much behaviour</a:t>
            </a:r>
          </a:p>
          <a:p>
            <a:pPr marL="0">
              <a:defRPr/>
            </a:pPr>
            <a:r>
              <a:rPr lang="en-US" dirty="0"/>
              <a:t>Agency = our own choices and actions determine behaviour, and also institutional structure</a:t>
            </a:r>
            <a:br>
              <a:rPr lang="en-US" dirty="0"/>
            </a:br>
            <a:endParaRPr lang="en-US" dirty="0"/>
          </a:p>
          <a:p>
            <a:pPr marL="457200" lvl="1">
              <a:defRPr/>
            </a:pPr>
            <a:r>
              <a:rPr lang="en-US" dirty="0"/>
              <a:t>Which is more important?</a:t>
            </a:r>
          </a:p>
          <a:p>
            <a:pPr marL="457200" lvl="1">
              <a:defRPr/>
            </a:pPr>
            <a:r>
              <a:rPr lang="en-US" dirty="0"/>
              <a:t>What is the relationship between the two types of causation? </a:t>
            </a:r>
          </a:p>
          <a:p>
            <a:pPr marL="457200" lvl="1">
              <a:defRPr/>
            </a:pPr>
            <a:r>
              <a:rPr lang="en-US" dirty="0"/>
              <a:t>Is microeconomics the foundation of macroeconomics or vice-versa? or do the co-determine each other?</a:t>
            </a:r>
          </a:p>
          <a:p>
            <a:pPr marL="0">
              <a:defRPr/>
            </a:pPr>
            <a:endParaRPr lang="en-US" dirty="0"/>
          </a:p>
          <a:p>
            <a:pPr marL="0">
              <a:defRPr/>
            </a:pPr>
            <a:endParaRPr lang="en-US" dirty="0"/>
          </a:p>
          <a:p>
            <a:pPr marL="0">
              <a:defRPr/>
            </a:pPr>
            <a:endParaRPr lang="en-US" dirty="0"/>
          </a:p>
        </p:txBody>
      </p:sp>
      <p:sp>
        <p:nvSpPr>
          <p:cNvPr id="2058" name="Oval 205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3" descr="puppet_on_a_string.jpg"/>
          <p:cNvPicPr>
            <a:picLocks noChangeAspect="1"/>
          </p:cNvPicPr>
          <p:nvPr/>
        </p:nvPicPr>
        <p:blipFill rotWithShape="1">
          <a:blip r:embed="rId3">
            <a:extLst>
              <a:ext uri="{28A0092B-C50C-407E-A947-70E740481C1C}">
                <a14:useLocalDpi xmlns:a14="http://schemas.microsoft.com/office/drawing/2010/main" val="0"/>
              </a:ext>
            </a:extLst>
          </a:blip>
          <a:srcRect t="17047" b="14137"/>
          <a:stretch/>
        </p:blipFill>
        <p:spPr>
          <a:xfrm>
            <a:off x="7893723"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060" name="Arc 205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Slide Number Placeholder 3"/>
          <p:cNvSpPr>
            <a:spLocks noGrp="1"/>
          </p:cNvSpPr>
          <p:nvPr>
            <p:ph type="sldNum" sz="quarter" idx="12"/>
          </p:nvPr>
        </p:nvSpPr>
        <p:spPr>
          <a:xfrm>
            <a:off x="8610600" y="6356349"/>
            <a:ext cx="2743200" cy="365125"/>
          </a:xfrm>
        </p:spPr>
        <p:txBody>
          <a:bodyPr vert="horz" lIns="91440" tIns="45720" rIns="91440" bIns="45720" rtlCol="0" anchor="ctr">
            <a:normAutofit/>
          </a:bodyPr>
          <a:lstStyle/>
          <a:p>
            <a:pPr>
              <a:spcAft>
                <a:spcPts val="600"/>
              </a:spcAft>
            </a:pPr>
            <a:fld id="{E0A5F3D3-8CE7-4B67-A554-4E5FFE340938}" type="slidenum">
              <a:rPr lang="en-US">
                <a:solidFill>
                  <a:srgbClr val="FFFFFF"/>
                </a:solidFill>
              </a:rPr>
              <a:pPr>
                <a:spcAft>
                  <a:spcPts val="600"/>
                </a:spcAft>
              </a:pPr>
              <a:t>19</a:t>
            </a:fld>
            <a:endParaRPr lang="en-US" dirty="0">
              <a:solidFill>
                <a:srgbClr val="FFFFFF"/>
              </a:solidFill>
            </a:endParaRPr>
          </a:p>
        </p:txBody>
      </p:sp>
      <p:pic>
        <p:nvPicPr>
          <p:cNvPr id="3" name="Picture 2" descr="A silhouette of a person with her arms up&#10;&#10;Description automatically generated">
            <a:extLst>
              <a:ext uri="{FF2B5EF4-FFF2-40B4-BE49-F238E27FC236}">
                <a16:creationId xmlns:a16="http://schemas.microsoft.com/office/drawing/2014/main" id="{06F87B4F-62D0-808F-28E4-99EF476AB9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5895" y="124633"/>
            <a:ext cx="4164953" cy="2603096"/>
          </a:xfrm>
          <a:prstGeom prst="rect">
            <a:avLst/>
          </a:prstGeom>
        </p:spPr>
      </p:pic>
      <p:sp>
        <p:nvSpPr>
          <p:cNvPr id="7" name="TextBox 6">
            <a:extLst>
              <a:ext uri="{FF2B5EF4-FFF2-40B4-BE49-F238E27FC236}">
                <a16:creationId xmlns:a16="http://schemas.microsoft.com/office/drawing/2014/main" id="{3B1DBAB4-2FED-656E-9CFF-75ACB8E05AC7}"/>
              </a:ext>
            </a:extLst>
          </p:cNvPr>
          <p:cNvSpPr txBox="1"/>
          <p:nvPr/>
        </p:nvSpPr>
        <p:spPr>
          <a:xfrm>
            <a:off x="7623945" y="2652815"/>
            <a:ext cx="841577" cy="369332"/>
          </a:xfrm>
          <a:prstGeom prst="rect">
            <a:avLst/>
          </a:prstGeom>
          <a:noFill/>
        </p:spPr>
        <p:txBody>
          <a:bodyPr wrap="none" rtlCol="0">
            <a:spAutoFit/>
          </a:bodyPr>
          <a:lstStyle/>
          <a:p>
            <a:r>
              <a:rPr lang="en-GB" dirty="0"/>
              <a:t>agency</a:t>
            </a:r>
            <a:endParaRPr lang="en-AU" dirty="0"/>
          </a:p>
        </p:txBody>
      </p:sp>
      <p:sp>
        <p:nvSpPr>
          <p:cNvPr id="9" name="TextBox 8">
            <a:extLst>
              <a:ext uri="{FF2B5EF4-FFF2-40B4-BE49-F238E27FC236}">
                <a16:creationId xmlns:a16="http://schemas.microsoft.com/office/drawing/2014/main" id="{623EE188-B5ED-7C30-997B-3B814F81DAE0}"/>
              </a:ext>
            </a:extLst>
          </p:cNvPr>
          <p:cNvSpPr txBox="1"/>
          <p:nvPr/>
        </p:nvSpPr>
        <p:spPr>
          <a:xfrm>
            <a:off x="6902589" y="5130875"/>
            <a:ext cx="1142144" cy="369332"/>
          </a:xfrm>
          <a:prstGeom prst="rect">
            <a:avLst/>
          </a:prstGeom>
          <a:noFill/>
        </p:spPr>
        <p:txBody>
          <a:bodyPr wrap="square">
            <a:spAutoFit/>
          </a:bodyPr>
          <a:lstStyle/>
          <a:p>
            <a:r>
              <a:rPr lang="en-US" b="1" kern="1200" dirty="0">
                <a:solidFill>
                  <a:schemeClr val="tx1"/>
                </a:solidFill>
                <a:latin typeface="+mj-lt"/>
                <a:ea typeface="+mj-ea"/>
                <a:cs typeface="+mj-cs"/>
              </a:rPr>
              <a:t>Structure</a:t>
            </a:r>
            <a:endParaRPr lang="en-AU" dirty="0"/>
          </a:p>
        </p:txBody>
      </p:sp>
    </p:spTree>
    <p:extLst>
      <p:ext uri="{BB962C8B-B14F-4D97-AF65-F5344CB8AC3E}">
        <p14:creationId xmlns:p14="http://schemas.microsoft.com/office/powerpoint/2010/main" val="16437665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stage with lights and red curtains&#10;&#10;Description automatically generated">
            <a:extLst>
              <a:ext uri="{FF2B5EF4-FFF2-40B4-BE49-F238E27FC236}">
                <a16:creationId xmlns:a16="http://schemas.microsoft.com/office/drawing/2014/main" id="{69C16875-C589-A1E7-7848-94B471ECBF66}"/>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4466" b="14012"/>
          <a:stretch/>
        </p:blipFill>
        <p:spPr>
          <a:xfrm>
            <a:off x="228600" y="24294"/>
            <a:ext cx="12191980" cy="6857990"/>
          </a:xfrm>
          <a:prstGeom prst="rect">
            <a:avLst/>
          </a:prstGeom>
        </p:spPr>
      </p:pic>
      <p:sp>
        <p:nvSpPr>
          <p:cNvPr id="7" name="Title 6">
            <a:extLst>
              <a:ext uri="{FF2B5EF4-FFF2-40B4-BE49-F238E27FC236}">
                <a16:creationId xmlns:a16="http://schemas.microsoft.com/office/drawing/2014/main" id="{9649D100-46D3-4FDD-A784-24CD76BE4670}"/>
              </a:ext>
            </a:extLst>
          </p:cNvPr>
          <p:cNvSpPr>
            <a:spLocks noGrp="1"/>
          </p:cNvSpPr>
          <p:nvPr>
            <p:ph type="ctrTitle"/>
          </p:nvPr>
        </p:nvSpPr>
        <p:spPr>
          <a:xfrm>
            <a:off x="2514600" y="1007133"/>
            <a:ext cx="10261600" cy="3564869"/>
          </a:xfrm>
        </p:spPr>
        <p:txBody>
          <a:bodyPr>
            <a:normAutofit/>
          </a:bodyPr>
          <a:lstStyle/>
          <a:p>
            <a:pPr algn="l"/>
            <a:r>
              <a:rPr lang="en-GB" sz="11500" dirty="0">
                <a:ln w="22225">
                  <a:solidFill>
                    <a:schemeClr val="tx1"/>
                  </a:solidFill>
                  <a:miter lim="800000"/>
                </a:ln>
                <a:noFill/>
              </a:rPr>
              <a:t>Institutional Economics</a:t>
            </a:r>
            <a:endParaRPr lang="en-AU" sz="11500" dirty="0">
              <a:ln w="22225">
                <a:solidFill>
                  <a:schemeClr val="tx1"/>
                </a:solidFill>
                <a:miter lim="800000"/>
              </a:ln>
              <a:noFill/>
            </a:endParaRPr>
          </a:p>
        </p:txBody>
      </p:sp>
      <p:sp>
        <p:nvSpPr>
          <p:cNvPr id="5" name="Slide Number Placeholder 4">
            <a:extLst>
              <a:ext uri="{FF2B5EF4-FFF2-40B4-BE49-F238E27FC236}">
                <a16:creationId xmlns:a16="http://schemas.microsoft.com/office/drawing/2014/main" id="{69267985-FFAA-4F83-9174-C3142585DA50}"/>
              </a:ext>
            </a:extLst>
          </p:cNvPr>
          <p:cNvSpPr>
            <a:spLocks noGrp="1"/>
          </p:cNvSpPr>
          <p:nvPr>
            <p:ph type="sldNum" sz="quarter" idx="12"/>
          </p:nvPr>
        </p:nvSpPr>
        <p:spPr>
          <a:xfrm>
            <a:off x="10744200" y="6356350"/>
            <a:ext cx="609600" cy="365125"/>
          </a:xfrm>
        </p:spPr>
        <p:txBody>
          <a:bodyPr>
            <a:normAutofit/>
          </a:bodyPr>
          <a:lstStyle/>
          <a:p>
            <a:pPr>
              <a:spcAft>
                <a:spcPts val="600"/>
              </a:spcAft>
              <a:defRPr/>
            </a:pPr>
            <a:fld id="{22B26A28-DEAD-46F1-BB9E-65493FD63F95}" type="slidenum">
              <a:rPr lang="en-US">
                <a:solidFill>
                  <a:schemeClr val="tx1"/>
                </a:solidFill>
              </a:rPr>
              <a:pPr>
                <a:spcAft>
                  <a:spcPts val="600"/>
                </a:spcAft>
                <a:defRPr/>
              </a:pPr>
              <a:t>2</a:t>
            </a:fld>
            <a:endParaRPr lang="en-US" dirty="0">
              <a:solidFill>
                <a:schemeClr val="tx1"/>
              </a:solidFill>
            </a:endParaRPr>
          </a:p>
        </p:txBody>
      </p:sp>
    </p:spTree>
    <p:extLst>
      <p:ext uri="{BB962C8B-B14F-4D97-AF65-F5344CB8AC3E}">
        <p14:creationId xmlns:p14="http://schemas.microsoft.com/office/powerpoint/2010/main" val="34847488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8" name="Rectangle 22537">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FDBB48E-7200-4021-8D30-0391B6CFA82D}"/>
              </a:ext>
            </a:extLst>
          </p:cNvPr>
          <p:cNvSpPr txBox="1"/>
          <p:nvPr/>
        </p:nvSpPr>
        <p:spPr>
          <a:xfrm>
            <a:off x="589560" y="856180"/>
            <a:ext cx="5279408"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dirty="0">
                <a:latin typeface="+mj-lt"/>
                <a:ea typeface="+mj-ea"/>
                <a:cs typeface="+mj-cs"/>
              </a:rPr>
              <a:t>Methodological Interactionism </a:t>
            </a:r>
          </a:p>
        </p:txBody>
      </p:sp>
      <p:grpSp>
        <p:nvGrpSpPr>
          <p:cNvPr id="22540" name="Group 2253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541" name="Rectangle 2254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42" name="Rectangle 2254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544" name="Rectangle 2254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1" name="Rectangle 3"/>
          <p:cNvSpPr>
            <a:spLocks noGrp="1" noChangeArrowheads="1"/>
          </p:cNvSpPr>
          <p:nvPr>
            <p:ph type="subTitle" idx="4294967295"/>
          </p:nvPr>
        </p:nvSpPr>
        <p:spPr>
          <a:xfrm>
            <a:off x="590718" y="2330505"/>
            <a:ext cx="6258967" cy="3979585"/>
          </a:xfrm>
        </p:spPr>
        <p:txBody>
          <a:bodyPr vert="horz" lIns="91440" tIns="45720" rIns="91440" bIns="45720" rtlCol="0" anchor="ctr">
            <a:noAutofit/>
          </a:bodyPr>
          <a:lstStyle/>
          <a:p>
            <a:pPr marL="609600">
              <a:defRPr/>
            </a:pPr>
            <a:r>
              <a:rPr lang="en-US" sz="1800" dirty="0">
                <a:sym typeface="Wingdings" pitchFamily="2" charset="2"/>
              </a:rPr>
              <a:t>In institutionalism structure and agency co-determine one another. As a consequence:</a:t>
            </a:r>
          </a:p>
          <a:p>
            <a:pPr marL="381000" indent="0">
              <a:buNone/>
              <a:defRPr/>
            </a:pPr>
            <a:r>
              <a:rPr lang="en-US" sz="1800" dirty="0">
                <a:sym typeface="Wingdings" pitchFamily="2" charset="2"/>
              </a:rPr>
              <a:t>	</a:t>
            </a:r>
          </a:p>
          <a:p>
            <a:pPr marL="1009650" lvl="1">
              <a:defRPr/>
            </a:pPr>
            <a:r>
              <a:rPr lang="en-US" sz="1800" b="1" dirty="0">
                <a:sym typeface="Wingdings" pitchFamily="2" charset="2"/>
              </a:rPr>
              <a:t>History</a:t>
            </a:r>
            <a:r>
              <a:rPr lang="en-US" sz="1800" dirty="0">
                <a:sym typeface="Wingdings" pitchFamily="2" charset="2"/>
              </a:rPr>
              <a:t> becomes important</a:t>
            </a:r>
          </a:p>
          <a:p>
            <a:pPr marL="1009650" lvl="1">
              <a:defRPr/>
            </a:pPr>
            <a:r>
              <a:rPr lang="en-US" sz="1800" b="1" dirty="0">
                <a:sym typeface="Wingdings" pitchFamily="2" charset="2"/>
              </a:rPr>
              <a:t>Context</a:t>
            </a:r>
            <a:r>
              <a:rPr lang="en-US" sz="1800" dirty="0">
                <a:sym typeface="Wingdings" pitchFamily="2" charset="2"/>
              </a:rPr>
              <a:t> becomes important</a:t>
            </a:r>
          </a:p>
          <a:p>
            <a:pPr marL="1009650" lvl="1">
              <a:defRPr/>
            </a:pPr>
            <a:r>
              <a:rPr lang="en-US" sz="1800" dirty="0">
                <a:sym typeface="Wingdings" pitchFamily="2" charset="2"/>
              </a:rPr>
              <a:t>Trying to reduce all macroeconomics to microeconomics is mistaken</a:t>
            </a:r>
          </a:p>
          <a:p>
            <a:pPr marL="381000" indent="0">
              <a:buNone/>
              <a:defRPr/>
            </a:pPr>
            <a:r>
              <a:rPr lang="en-US" sz="1800" dirty="0">
                <a:sym typeface="Wingdings" pitchFamily="2" charset="2"/>
              </a:rPr>
              <a:t>	</a:t>
            </a:r>
          </a:p>
          <a:p>
            <a:pPr marL="609600">
              <a:defRPr/>
            </a:pPr>
            <a:r>
              <a:rPr lang="en-US" sz="1800" dirty="0">
                <a:sym typeface="Wingdings" pitchFamily="2" charset="2"/>
              </a:rPr>
              <a:t>Rejection of methodological individualism (where there is no downward causation from society to individual)</a:t>
            </a:r>
          </a:p>
          <a:p>
            <a:pPr marL="609600">
              <a:defRPr/>
            </a:pPr>
            <a:r>
              <a:rPr lang="en-US" sz="1800" dirty="0">
                <a:sym typeface="Wingdings" pitchFamily="2" charset="2"/>
              </a:rPr>
              <a:t>Rejection of methodological collectivism (where individuals actions and thoughts are totally determined by society)</a:t>
            </a:r>
          </a:p>
        </p:txBody>
      </p:sp>
      <p:sp>
        <p:nvSpPr>
          <p:cNvPr id="22546" name="Rectangle 2254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48" name="Rectangle 2254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up and down arrow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423" y="697288"/>
            <a:ext cx="4397433" cy="2287963"/>
          </a:xfrm>
          <a:prstGeom prst="rect">
            <a:avLst/>
          </a:prstGeom>
        </p:spPr>
      </p:pic>
      <p:sp>
        <p:nvSpPr>
          <p:cNvPr id="22550" name="Rectangle 22549">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vicious circle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1829" y="3707894"/>
            <a:ext cx="2518756" cy="2518756"/>
          </a:xfrm>
          <a:prstGeom prst="rect">
            <a:avLst/>
          </a:prstGeom>
        </p:spPr>
      </p:pic>
      <p:sp>
        <p:nvSpPr>
          <p:cNvPr id="11" name="Slide Number Placeholder 3"/>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208E71AD-832B-44BA-8ACA-2AF1A84368C6}" type="slidenum">
              <a:rPr lang="en-US"/>
              <a:pPr>
                <a:spcAft>
                  <a:spcPts val="600"/>
                </a:spcAft>
              </a:pPr>
              <a:t>20</a:t>
            </a:fld>
            <a:endParaRPr lang="en-US" dirty="0"/>
          </a:p>
        </p:txBody>
      </p:sp>
      <p:cxnSp>
        <p:nvCxnSpPr>
          <p:cNvPr id="22533" name="AutoShape 6"/>
          <p:cNvCxnSpPr>
            <a:cxnSpLocks noChangeShapeType="1"/>
            <a:stCxn id="2051" idx="2"/>
            <a:endCxn id="2051" idx="2"/>
          </p:cNvCxnSpPr>
          <p:nvPr/>
        </p:nvCxnSpPr>
        <p:spPr bwMode="auto">
          <a:xfrm>
            <a:off x="3720202" y="6310090"/>
            <a:ext cx="0" cy="0"/>
          </a:xfrm>
          <a:prstGeom prst="straightConnector1">
            <a:avLst/>
          </a:prstGeom>
          <a:noFill/>
          <a:ln w="9525">
            <a:solidFill>
              <a:schemeClr val="tx1"/>
            </a:solidFill>
            <a:round/>
            <a:headEnd type="triangle" w="med" len="med"/>
            <a:tailEnd type="triangle" w="med" len="med"/>
          </a:ln>
        </p:spPr>
      </p:cxn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4" name="Rectangle 2663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Rectangle 2"/>
          <p:cNvSpPr>
            <a:spLocks noGrp="1" noChangeArrowheads="1"/>
          </p:cNvSpPr>
          <p:nvPr>
            <p:ph type="ctrTitle" idx="4294967295"/>
          </p:nvPr>
        </p:nvSpPr>
        <p:spPr>
          <a:xfrm>
            <a:off x="411480" y="987552"/>
            <a:ext cx="4485861" cy="1088136"/>
          </a:xfrm>
        </p:spPr>
        <p:txBody>
          <a:bodyPr vert="horz" lIns="91440" tIns="45720" rIns="91440" bIns="45720" rtlCol="0" anchor="b" anchorCtr="1">
            <a:normAutofit/>
          </a:bodyPr>
          <a:lstStyle/>
          <a:p>
            <a:pPr marL="838200" indent="-838200">
              <a:defRPr/>
            </a:pPr>
            <a:r>
              <a:rPr lang="en-US" sz="3400" b="1" dirty="0"/>
              <a:t>Technology and Institutions</a:t>
            </a:r>
          </a:p>
        </p:txBody>
      </p:sp>
      <p:sp>
        <p:nvSpPr>
          <p:cNvPr id="26636" name="Rectangle 26635">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6638" name="Rectangle 26637">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51" name="Rectangle 3"/>
          <p:cNvSpPr>
            <a:spLocks noGrp="1" noChangeArrowheads="1"/>
          </p:cNvSpPr>
          <p:nvPr>
            <p:ph type="subTitle" idx="4294967295"/>
          </p:nvPr>
        </p:nvSpPr>
        <p:spPr>
          <a:xfrm>
            <a:off x="411479" y="2688336"/>
            <a:ext cx="4498848" cy="3584448"/>
          </a:xfrm>
        </p:spPr>
        <p:txBody>
          <a:bodyPr vert="horz" lIns="91440" tIns="45720" rIns="91440" bIns="45720" rtlCol="0" anchor="t">
            <a:normAutofit/>
          </a:bodyPr>
          <a:lstStyle/>
          <a:p>
            <a:pPr>
              <a:spcBef>
                <a:spcPts val="0"/>
              </a:spcBef>
              <a:spcAft>
                <a:spcPts val="600"/>
              </a:spcAft>
              <a:defRPr/>
            </a:pPr>
            <a:r>
              <a:rPr lang="en-US" sz="1800" dirty="0"/>
              <a:t>Many institutions characterised by inertia.</a:t>
            </a:r>
          </a:p>
          <a:p>
            <a:pPr>
              <a:spcBef>
                <a:spcPts val="0"/>
              </a:spcBef>
              <a:spcAft>
                <a:spcPts val="600"/>
              </a:spcAft>
              <a:defRPr/>
            </a:pPr>
            <a:r>
              <a:rPr lang="en-US" sz="1800" dirty="0"/>
              <a:t>Technological progress is usually more dynamic </a:t>
            </a:r>
          </a:p>
          <a:p>
            <a:pPr>
              <a:spcBef>
                <a:spcPts val="0"/>
              </a:spcBef>
              <a:spcAft>
                <a:spcPts val="600"/>
              </a:spcAft>
              <a:defRPr/>
            </a:pPr>
            <a:r>
              <a:rPr lang="en-US" sz="1800" dirty="0"/>
              <a:t>This creates tension that often leads to creation of new or modified institutions</a:t>
            </a:r>
          </a:p>
          <a:p>
            <a:pPr>
              <a:spcBef>
                <a:spcPts val="0"/>
              </a:spcBef>
              <a:spcAft>
                <a:spcPts val="600"/>
              </a:spcAft>
              <a:defRPr/>
            </a:pPr>
            <a:r>
              <a:rPr lang="en-US" sz="1800" dirty="0"/>
              <a:t>Tension can be peaceful or conflictual, gradual or revolutionary</a:t>
            </a:r>
          </a:p>
          <a:p>
            <a:pPr>
              <a:spcBef>
                <a:spcPts val="0"/>
              </a:spcBef>
              <a:spcAft>
                <a:spcPts val="600"/>
              </a:spcAft>
              <a:defRPr/>
            </a:pPr>
            <a:r>
              <a:rPr lang="en-US" sz="1800" dirty="0"/>
              <a:t>Q. how will the </a:t>
            </a:r>
            <a:r>
              <a:rPr lang="en-US" sz="1800" i="1" dirty="0"/>
              <a:t>technology</a:t>
            </a:r>
            <a:r>
              <a:rPr lang="en-US" sz="1800" dirty="0"/>
              <a:t> of renewable energy impact current institutions?</a:t>
            </a:r>
          </a:p>
          <a:p>
            <a:pPr>
              <a:spcBef>
                <a:spcPts val="0"/>
              </a:spcBef>
              <a:spcAft>
                <a:spcPts val="600"/>
              </a:spcAft>
              <a:defRPr/>
            </a:pPr>
            <a:r>
              <a:rPr lang="en-US" sz="1800" dirty="0"/>
              <a:t>Q. How to current institutions impact on the technology of renewable energy?</a:t>
            </a:r>
          </a:p>
        </p:txBody>
      </p:sp>
      <p:pic>
        <p:nvPicPr>
          <p:cNvPr id="11" name="Picture 10" descr="luddites.jpg"/>
          <p:cNvPicPr>
            <a:picLocks noChangeAspect="1"/>
          </p:cNvPicPr>
          <p:nvPr/>
        </p:nvPicPr>
        <p:blipFill rotWithShape="1">
          <a:blip r:embed="rId3">
            <a:extLst>
              <a:ext uri="{28A0092B-C50C-407E-A947-70E740481C1C}">
                <a14:useLocalDpi xmlns:a14="http://schemas.microsoft.com/office/drawing/2010/main" val="0"/>
              </a:ext>
            </a:extLst>
          </a:blip>
          <a:srcRect l="8957" r="8982"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Slide Number Placeholder 3"/>
          <p:cNvSpPr>
            <a:spLocks noGrp="1"/>
          </p:cNvSpPr>
          <p:nvPr>
            <p:ph type="sldNum" sz="quarter" idx="12"/>
          </p:nvPr>
        </p:nvSpPr>
        <p:spPr>
          <a:xfrm>
            <a:off x="9037321" y="6356350"/>
            <a:ext cx="2743200" cy="365125"/>
          </a:xfrm>
        </p:spPr>
        <p:txBody>
          <a:bodyPr vert="horz" lIns="91440" tIns="45720" rIns="91440" bIns="45720" rtlCol="0" anchor="ctr">
            <a:normAutofit/>
          </a:bodyPr>
          <a:lstStyle/>
          <a:p>
            <a:pPr>
              <a:spcAft>
                <a:spcPts val="600"/>
              </a:spcAft>
              <a:defRPr/>
            </a:pPr>
            <a:fld id="{9431C264-E08F-4FDC-90B1-25DF536DD018}" type="slidenum">
              <a:rPr lang="en-US">
                <a:solidFill>
                  <a:schemeClr val="bg1"/>
                </a:solidFill>
                <a:latin typeface="Calibri" panose="020F0502020204030204"/>
              </a:rPr>
              <a:pPr>
                <a:spcAft>
                  <a:spcPts val="600"/>
                </a:spcAft>
                <a:defRPr/>
              </a:pPr>
              <a:t>21</a:t>
            </a:fld>
            <a:endParaRPr lang="en-US" dirty="0">
              <a:solidFill>
                <a:schemeClr val="bg1"/>
              </a:solidFill>
              <a:latin typeface="Calibri" panose="020F0502020204030204"/>
            </a:endParaRPr>
          </a:p>
        </p:txBody>
      </p:sp>
      <p:cxnSp>
        <p:nvCxnSpPr>
          <p:cNvPr id="26629" name="AutoShape 4"/>
          <p:cNvCxnSpPr>
            <a:cxnSpLocks noChangeShapeType="1"/>
            <a:stCxn id="2051" idx="2"/>
            <a:endCxn id="2051" idx="2"/>
          </p:cNvCxnSpPr>
          <p:nvPr/>
        </p:nvCxnSpPr>
        <p:spPr bwMode="auto">
          <a:xfrm>
            <a:off x="2660903" y="6272784"/>
            <a:ext cx="0" cy="0"/>
          </a:xfrm>
          <a:prstGeom prst="straightConnector1">
            <a:avLst/>
          </a:prstGeom>
          <a:noFill/>
          <a:ln w="9525">
            <a:solidFill>
              <a:schemeClr val="tx1"/>
            </a:solidFill>
            <a:round/>
            <a:headEnd type="triangle" w="med" len="med"/>
            <a:tailEnd type="triangle" w="med" len="med"/>
          </a:ln>
        </p:spPr>
      </p:cxn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838200" y="468113"/>
            <a:ext cx="4631033" cy="1383109"/>
          </a:xfrm>
        </p:spPr>
        <p:txBody>
          <a:bodyPr vert="horz" lIns="91440" tIns="45720" rIns="91440" bIns="45720" rtlCol="0" anchor="b">
            <a:normAutofit/>
          </a:bodyPr>
          <a:lstStyle/>
          <a:p>
            <a:r>
              <a:rPr lang="en-US" altLang="zh-CN" sz="3500" kern="1200" dirty="0">
                <a:solidFill>
                  <a:schemeClr val="bg1"/>
                </a:solidFill>
                <a:latin typeface="+mj-lt"/>
                <a:ea typeface="+mj-ea"/>
                <a:cs typeface="+mj-cs"/>
              </a:rPr>
              <a:t>Circular and Cumulative Causation (CCC) </a:t>
            </a:r>
          </a:p>
        </p:txBody>
      </p:sp>
      <p:cxnSp>
        <p:nvCxnSpPr>
          <p:cNvPr id="11" name="Straight Connector 10">
            <a:extLst>
              <a:ext uri="{FF2B5EF4-FFF2-40B4-BE49-F238E27FC236}">
                <a16:creationId xmlns:a16="http://schemas.microsoft.com/office/drawing/2014/main" id="{DAE05351-315A-4BA9-A90A-FE5C949522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851222"/>
            <a:ext cx="54482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8200" y="2120204"/>
            <a:ext cx="5448299" cy="4509196"/>
          </a:xfrm>
        </p:spPr>
        <p:txBody>
          <a:bodyPr vert="horz" lIns="91440" tIns="45720" rIns="91440" bIns="45720" rtlCol="0">
            <a:normAutofit/>
          </a:bodyPr>
          <a:lstStyle/>
          <a:p>
            <a:r>
              <a:rPr lang="en-US" altLang="zh-CN" sz="2000" dirty="0">
                <a:solidFill>
                  <a:schemeClr val="bg1"/>
                </a:solidFill>
              </a:rPr>
              <a:t>Alternative framework to the equilibrium approach. </a:t>
            </a:r>
          </a:p>
          <a:p>
            <a:r>
              <a:rPr lang="en-US" altLang="zh-CN" sz="2000" dirty="0">
                <a:solidFill>
                  <a:schemeClr val="bg1"/>
                </a:solidFill>
              </a:rPr>
              <a:t>Consistent with an evolutionary framework </a:t>
            </a:r>
          </a:p>
          <a:p>
            <a:r>
              <a:rPr lang="en-US" altLang="zh-CN" sz="2000" dirty="0">
                <a:solidFill>
                  <a:schemeClr val="bg1"/>
                </a:solidFill>
              </a:rPr>
              <a:t>Assumes instability and increasing returns</a:t>
            </a:r>
          </a:p>
          <a:p>
            <a:r>
              <a:rPr lang="en-US" altLang="zh-CN" sz="2000" dirty="0">
                <a:solidFill>
                  <a:schemeClr val="bg1"/>
                </a:solidFill>
              </a:rPr>
              <a:t>Change, calls forward supporting changes in direction of the initial change. </a:t>
            </a:r>
          </a:p>
          <a:p>
            <a:r>
              <a:rPr lang="en-US" altLang="zh-CN" sz="2000" dirty="0">
                <a:solidFill>
                  <a:schemeClr val="bg1"/>
                </a:solidFill>
              </a:rPr>
              <a:t>Change in A prompts a change in B which then prompts an even larger disturbance to A and so on: increasing returns</a:t>
            </a:r>
          </a:p>
          <a:p>
            <a:r>
              <a:rPr lang="en-US" altLang="zh-CN" sz="2000" dirty="0">
                <a:solidFill>
                  <a:schemeClr val="bg1"/>
                </a:solidFill>
              </a:rPr>
              <a:t>Can involve (and draw in) many variables</a:t>
            </a:r>
          </a:p>
          <a:p>
            <a:r>
              <a:rPr lang="en-US" altLang="zh-CN" sz="2000" dirty="0">
                <a:solidFill>
                  <a:schemeClr val="bg1"/>
                </a:solidFill>
              </a:rPr>
              <a:t>Snowball rolling down a hill, gather in size and speed at an increasing rate . </a:t>
            </a:r>
          </a:p>
        </p:txBody>
      </p:sp>
      <p:pic>
        <p:nvPicPr>
          <p:cNvPr id="4" name="Picture 3" descr="vicious circles.jpg">
            <a:extLst>
              <a:ext uri="{FF2B5EF4-FFF2-40B4-BE49-F238E27FC236}">
                <a16:creationId xmlns:a16="http://schemas.microsoft.com/office/drawing/2014/main" id="{E139AE7E-72F0-4AB2-9B74-B07B3B6AC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7240" y="762000"/>
            <a:ext cx="5676273" cy="5676273"/>
          </a:xfrm>
          <a:prstGeom prst="rect">
            <a:avLst/>
          </a:prstGeom>
        </p:spPr>
      </p:pic>
      <p:grpSp>
        <p:nvGrpSpPr>
          <p:cNvPr id="13" name="Group 12">
            <a:extLst>
              <a:ext uri="{FF2B5EF4-FFF2-40B4-BE49-F238E27FC236}">
                <a16:creationId xmlns:a16="http://schemas.microsoft.com/office/drawing/2014/main" id="{9D20816A-53A8-414B-9615-2877C10816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74779" y="1850813"/>
            <a:ext cx="4917221" cy="5007187"/>
            <a:chOff x="6833344" y="1502570"/>
            <a:chExt cx="4917221" cy="5007187"/>
          </a:xfrm>
        </p:grpSpPr>
        <p:cxnSp>
          <p:nvCxnSpPr>
            <p:cNvPr id="14" name="Straight Connector 13">
              <a:extLst>
                <a:ext uri="{FF2B5EF4-FFF2-40B4-BE49-F238E27FC236}">
                  <a16:creationId xmlns:a16="http://schemas.microsoft.com/office/drawing/2014/main" id="{49CC84F6-0A3D-42D4-84D1-34E857123F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6833344" y="1502570"/>
              <a:ext cx="0" cy="500718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6FD32F-1C07-4AF8-994F-CDC99B5D4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6836570" y="1502570"/>
              <a:ext cx="49139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3100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over of a book&#10;&#10;Description automatically generated with low confidence">
            <a:extLst>
              <a:ext uri="{FF2B5EF4-FFF2-40B4-BE49-F238E27FC236}">
                <a16:creationId xmlns:a16="http://schemas.microsoft.com/office/drawing/2014/main" id="{44B3AAA5-F9B4-45D9-8D63-9D5BF0DCC06F}"/>
              </a:ext>
            </a:extLst>
          </p:cNvPr>
          <p:cNvPicPr>
            <a:picLocks noChangeAspect="1"/>
          </p:cNvPicPr>
          <p:nvPr/>
        </p:nvPicPr>
        <p:blipFill rotWithShape="1">
          <a:blip r:embed="rId2">
            <a:extLst>
              <a:ext uri="{28A0092B-C50C-407E-A947-70E740481C1C}">
                <a14:useLocalDpi xmlns:a14="http://schemas.microsoft.com/office/drawing/2010/main" val="0"/>
              </a:ext>
            </a:extLst>
          </a:blip>
          <a:srcRect r="-1" b="47191"/>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35027D-5CAA-4740-A8EB-F0E17BC4F591}"/>
              </a:ext>
            </a:extLst>
          </p:cNvPr>
          <p:cNvSpPr>
            <a:spLocks noGrp="1"/>
          </p:cNvSpPr>
          <p:nvPr>
            <p:ph type="title"/>
          </p:nvPr>
        </p:nvSpPr>
        <p:spPr>
          <a:xfrm>
            <a:off x="371094" y="1161288"/>
            <a:ext cx="3819906" cy="1124712"/>
          </a:xfrm>
        </p:spPr>
        <p:txBody>
          <a:bodyPr anchor="b">
            <a:normAutofit/>
          </a:bodyPr>
          <a:lstStyle/>
          <a:p>
            <a:r>
              <a:rPr lang="en-GB" sz="2800" dirty="0"/>
              <a:t>Evolution and institutions</a:t>
            </a:r>
            <a:endParaRPr lang="en-AU" sz="2800" dirty="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072EA00-6D7C-4359-B795-25C28C43021D}"/>
              </a:ext>
            </a:extLst>
          </p:cNvPr>
          <p:cNvSpPr>
            <a:spLocks noGrp="1"/>
          </p:cNvSpPr>
          <p:nvPr>
            <p:ph idx="1"/>
          </p:nvPr>
        </p:nvSpPr>
        <p:spPr>
          <a:xfrm>
            <a:off x="371094" y="2718054"/>
            <a:ext cx="3438906" cy="3911346"/>
          </a:xfrm>
        </p:spPr>
        <p:txBody>
          <a:bodyPr anchor="t">
            <a:normAutofit/>
          </a:bodyPr>
          <a:lstStyle/>
          <a:p>
            <a:r>
              <a:rPr lang="en-GB" sz="1300" dirty="0"/>
              <a:t>Any school of thought needs some sort of theoretical engine.</a:t>
            </a:r>
          </a:p>
          <a:p>
            <a:r>
              <a:rPr lang="en-GB" sz="1300" dirty="0"/>
              <a:t>Theory – or at least prior mental constructs – are </a:t>
            </a:r>
            <a:r>
              <a:rPr lang="en-GB" sz="1300" u="sng" dirty="0"/>
              <a:t>always</a:t>
            </a:r>
            <a:r>
              <a:rPr lang="en-GB" sz="1300" dirty="0"/>
              <a:t> prior to any analysis</a:t>
            </a:r>
          </a:p>
          <a:p>
            <a:r>
              <a:rPr lang="en-GB" sz="1300" dirty="0"/>
              <a:t>Some institutionalism should be built up on Darwinian evolution theory</a:t>
            </a:r>
          </a:p>
          <a:p>
            <a:r>
              <a:rPr lang="en-GB" sz="1300" dirty="0"/>
              <a:t>Darwinian evolution = variety, retention, selection</a:t>
            </a:r>
          </a:p>
          <a:p>
            <a:r>
              <a:rPr lang="en-GB" sz="1300" dirty="0"/>
              <a:t>Sounds very simple, but yet it is often misunderstood as an optimising, teleological process which is quite the problem. </a:t>
            </a:r>
          </a:p>
          <a:p>
            <a:r>
              <a:rPr lang="en-GB" sz="1300" dirty="0"/>
              <a:t>Evolutionary theory can cope well with history, context, learning, adaptation all of which institutionalists usually see as very important</a:t>
            </a:r>
          </a:p>
          <a:p>
            <a:r>
              <a:rPr lang="en-GB" sz="1300" dirty="0"/>
              <a:t>Key contemporary person on evolution and institutions is Geoffrey Hodgson.  </a:t>
            </a:r>
          </a:p>
        </p:txBody>
      </p:sp>
      <p:sp>
        <p:nvSpPr>
          <p:cNvPr id="5" name="Slide Number Placeholder 4">
            <a:extLst>
              <a:ext uri="{FF2B5EF4-FFF2-40B4-BE49-F238E27FC236}">
                <a16:creationId xmlns:a16="http://schemas.microsoft.com/office/drawing/2014/main" id="{44A4A5E1-FCE4-41BE-B162-8611EDE905BE}"/>
              </a:ext>
            </a:extLst>
          </p:cNvPr>
          <p:cNvSpPr>
            <a:spLocks noGrp="1"/>
          </p:cNvSpPr>
          <p:nvPr>
            <p:ph type="sldNum" sz="quarter" idx="12"/>
          </p:nvPr>
        </p:nvSpPr>
        <p:spPr>
          <a:xfrm>
            <a:off x="9077706" y="6356350"/>
            <a:ext cx="2743200" cy="365125"/>
          </a:xfrm>
        </p:spPr>
        <p:txBody>
          <a:bodyPr>
            <a:normAutofit/>
          </a:bodyPr>
          <a:lstStyle/>
          <a:p>
            <a:pPr>
              <a:spcAft>
                <a:spcPts val="600"/>
              </a:spcAft>
              <a:defRPr/>
            </a:pPr>
            <a:fld id="{F1F934E9-2EDF-4289-9F28-9DC05CEACA02}" type="slidenum">
              <a:rPr lang="en-US">
                <a:solidFill>
                  <a:schemeClr val="bg1"/>
                </a:solidFill>
              </a:rPr>
              <a:pPr>
                <a:spcAft>
                  <a:spcPts val="600"/>
                </a:spcAft>
                <a:defRPr/>
              </a:pPr>
              <a:t>23</a:t>
            </a:fld>
            <a:endParaRPr lang="en-US" dirty="0">
              <a:solidFill>
                <a:schemeClr val="bg1"/>
              </a:solidFill>
            </a:endParaRPr>
          </a:p>
        </p:txBody>
      </p:sp>
    </p:spTree>
    <p:extLst>
      <p:ext uri="{BB962C8B-B14F-4D97-AF65-F5344CB8AC3E}">
        <p14:creationId xmlns:p14="http://schemas.microsoft.com/office/powerpoint/2010/main" val="1197254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group of paper people holding hands&#10;&#10;Description automatically generated">
            <a:extLst>
              <a:ext uri="{FF2B5EF4-FFF2-40B4-BE49-F238E27FC236}">
                <a16:creationId xmlns:a16="http://schemas.microsoft.com/office/drawing/2014/main" id="{DFB8511E-CE80-FB83-116C-B38369960E85}"/>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226" b="2044"/>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54E00FDE-57C5-F685-1E06-3C8DD07A39CC}"/>
              </a:ext>
            </a:extLst>
          </p:cNvPr>
          <p:cNvSpPr>
            <a:spLocks noGrp="1"/>
          </p:cNvSpPr>
          <p:nvPr>
            <p:ph type="title"/>
          </p:nvPr>
        </p:nvSpPr>
        <p:spPr>
          <a:xfrm>
            <a:off x="838200" y="525195"/>
            <a:ext cx="10165218" cy="846405"/>
          </a:xfrm>
        </p:spPr>
        <p:txBody>
          <a:bodyPr anchor="b">
            <a:normAutofit/>
          </a:bodyPr>
          <a:lstStyle/>
          <a:p>
            <a:r>
              <a:rPr lang="en-GB" sz="4000" dirty="0">
                <a:solidFill>
                  <a:srgbClr val="FFFFFF"/>
                </a:solidFill>
              </a:rPr>
              <a:t>Relationship with other schools</a:t>
            </a:r>
            <a:endParaRPr lang="en-AU" sz="4000" dirty="0">
              <a:solidFill>
                <a:srgbClr val="FFFFFF"/>
              </a:solidFill>
            </a:endParaRPr>
          </a:p>
        </p:txBody>
      </p:sp>
      <p:sp>
        <p:nvSpPr>
          <p:cNvPr id="3" name="Content Placeholder 2">
            <a:extLst>
              <a:ext uri="{FF2B5EF4-FFF2-40B4-BE49-F238E27FC236}">
                <a16:creationId xmlns:a16="http://schemas.microsoft.com/office/drawing/2014/main" id="{C9811C66-F3D4-11F1-5390-50035AB46E87}"/>
              </a:ext>
            </a:extLst>
          </p:cNvPr>
          <p:cNvSpPr>
            <a:spLocks noGrp="1"/>
          </p:cNvSpPr>
          <p:nvPr>
            <p:ph idx="1"/>
          </p:nvPr>
        </p:nvSpPr>
        <p:spPr>
          <a:xfrm>
            <a:off x="838200" y="1553176"/>
            <a:ext cx="10165218" cy="4923824"/>
          </a:xfrm>
        </p:spPr>
        <p:txBody>
          <a:bodyPr>
            <a:normAutofit/>
          </a:bodyPr>
          <a:lstStyle/>
          <a:p>
            <a:r>
              <a:rPr lang="en-GB" sz="2000" dirty="0">
                <a:solidFill>
                  <a:srgbClr val="FFFFFF"/>
                </a:solidFill>
              </a:rPr>
              <a:t>Post Keynesian Economics and Institutionalism are considered by some to be one and the same school. </a:t>
            </a:r>
          </a:p>
          <a:p>
            <a:r>
              <a:rPr lang="en-GB" sz="2000" dirty="0">
                <a:solidFill>
                  <a:srgbClr val="FFFFFF"/>
                </a:solidFill>
              </a:rPr>
              <a:t>Left flank of institutionalism articulates with Radical Political Economy and Marxism (see for example O’Hara 2000)</a:t>
            </a:r>
          </a:p>
          <a:p>
            <a:r>
              <a:rPr lang="en-GB" sz="2000" dirty="0">
                <a:solidFill>
                  <a:srgbClr val="FFFFFF"/>
                </a:solidFill>
              </a:rPr>
              <a:t>Institutionalists can be considered the first behavioural economists via their rejection of perfectly rationality, given preferences, and following habits and rules.</a:t>
            </a:r>
          </a:p>
          <a:p>
            <a:r>
              <a:rPr lang="en-GB" sz="2000" dirty="0">
                <a:solidFill>
                  <a:srgbClr val="FFFFFF"/>
                </a:solidFill>
              </a:rPr>
              <a:t>Good links with all the other schools, partly because the economy is ultimately made of institutions</a:t>
            </a:r>
          </a:p>
          <a:p>
            <a:r>
              <a:rPr lang="en-GB" sz="2000" dirty="0">
                <a:solidFill>
                  <a:srgbClr val="FFFFFF"/>
                </a:solidFill>
              </a:rPr>
              <a:t>Links to neoclassical economics via the early work in ‘new’ institutional economics that assumed given individuals, full rationality etc), but links between the ‘new’ and ‘old’ (original) institutional economics have become less clear. </a:t>
            </a:r>
            <a:endParaRPr lang="en-GB" sz="1700" dirty="0">
              <a:solidFill>
                <a:srgbClr val="FFFFFF"/>
              </a:solidFill>
            </a:endParaRPr>
          </a:p>
          <a:p>
            <a:pPr marL="0" indent="0">
              <a:buNone/>
            </a:pPr>
            <a:endParaRPr lang="en-AU" sz="1700" dirty="0">
              <a:solidFill>
                <a:srgbClr val="FFFFFF"/>
              </a:solidFill>
            </a:endParaRPr>
          </a:p>
        </p:txBody>
      </p:sp>
      <p:sp>
        <p:nvSpPr>
          <p:cNvPr id="5" name="Slide Number Placeholder 4">
            <a:extLst>
              <a:ext uri="{FF2B5EF4-FFF2-40B4-BE49-F238E27FC236}">
                <a16:creationId xmlns:a16="http://schemas.microsoft.com/office/drawing/2014/main" id="{6A052E7E-AA83-8A9D-BC09-1D0F44246755}"/>
              </a:ext>
            </a:extLst>
          </p:cNvPr>
          <p:cNvSpPr>
            <a:spLocks noGrp="1"/>
          </p:cNvSpPr>
          <p:nvPr>
            <p:ph type="sldNum" sz="quarter" idx="12"/>
          </p:nvPr>
        </p:nvSpPr>
        <p:spPr>
          <a:xfrm>
            <a:off x="8610600" y="6356350"/>
            <a:ext cx="2743200" cy="365125"/>
          </a:xfrm>
        </p:spPr>
        <p:txBody>
          <a:bodyPr>
            <a:normAutofit/>
          </a:bodyPr>
          <a:lstStyle/>
          <a:p>
            <a:pPr>
              <a:spcAft>
                <a:spcPts val="600"/>
              </a:spcAft>
            </a:pPr>
            <a:fld id="{D5C60FE1-EE80-4B1A-9C12-C67EA0656CFC}" type="slidenum">
              <a:rPr lang="en-AU">
                <a:solidFill>
                  <a:srgbClr val="FFFFFF"/>
                </a:solidFill>
              </a:rPr>
              <a:pPr>
                <a:spcAft>
                  <a:spcPts val="600"/>
                </a:spcAft>
              </a:pPr>
              <a:t>24</a:t>
            </a:fld>
            <a:endParaRPr lang="en-AU" dirty="0">
              <a:solidFill>
                <a:srgbClr val="FFFFFF"/>
              </a:solidFill>
            </a:endParaRPr>
          </a:p>
        </p:txBody>
      </p:sp>
    </p:spTree>
    <p:extLst>
      <p:ext uri="{BB962C8B-B14F-4D97-AF65-F5344CB8AC3E}">
        <p14:creationId xmlns:p14="http://schemas.microsoft.com/office/powerpoint/2010/main" val="3735833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erson sitting on grass using a tablet&#10;&#10;Description automatically generated">
            <a:extLst>
              <a:ext uri="{FF2B5EF4-FFF2-40B4-BE49-F238E27FC236}">
                <a16:creationId xmlns:a16="http://schemas.microsoft.com/office/drawing/2014/main" id="{81B578FF-1449-8E1B-F1F0-B479DA2F7EAD}"/>
              </a:ext>
            </a:extLst>
          </p:cNvPr>
          <p:cNvPicPr>
            <a:picLocks noChangeAspect="1"/>
          </p:cNvPicPr>
          <p:nvPr/>
        </p:nvPicPr>
        <p:blipFill rotWithShape="1">
          <a:blip r:embed="rId2">
            <a:extLst>
              <a:ext uri="{28A0092B-C50C-407E-A947-70E740481C1C}">
                <a14:useLocalDpi xmlns:a14="http://schemas.microsoft.com/office/drawing/2010/main" val="0"/>
              </a:ext>
            </a:extLst>
          </a:blip>
          <a:srcRect l="1594" r="30964" b="5156"/>
          <a:stretch/>
        </p:blipFill>
        <p:spPr>
          <a:xfrm>
            <a:off x="3522468" y="10"/>
            <a:ext cx="8669532" cy="6857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054E9D-5407-41B3-BCF7-4865EA7BF565}"/>
              </a:ext>
            </a:extLst>
          </p:cNvPr>
          <p:cNvSpPr>
            <a:spLocks noGrp="1"/>
          </p:cNvSpPr>
          <p:nvPr>
            <p:ph type="title"/>
          </p:nvPr>
        </p:nvSpPr>
        <p:spPr>
          <a:xfrm>
            <a:off x="371094" y="1161288"/>
            <a:ext cx="5572506" cy="1124712"/>
          </a:xfrm>
        </p:spPr>
        <p:txBody>
          <a:bodyPr anchor="b">
            <a:normAutofit/>
          </a:bodyPr>
          <a:lstStyle/>
          <a:p>
            <a:r>
              <a:rPr lang="en-GB" sz="2800" b="1" dirty="0">
                <a:solidFill>
                  <a:schemeClr val="bg1"/>
                </a:solidFill>
              </a:rPr>
              <a:t>Notes on this Week’s Readings</a:t>
            </a:r>
            <a:endParaRPr lang="en-AU" sz="2800" b="1" dirty="0">
              <a:solidFill>
                <a:schemeClr val="bg1"/>
              </a:solidFill>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BBE8290-D339-4D67-BBA2-B86FEB1E5252}"/>
              </a:ext>
            </a:extLst>
          </p:cNvPr>
          <p:cNvSpPr>
            <a:spLocks noGrp="1"/>
          </p:cNvSpPr>
          <p:nvPr>
            <p:ph idx="1"/>
          </p:nvPr>
        </p:nvSpPr>
        <p:spPr>
          <a:xfrm>
            <a:off x="371094" y="2718054"/>
            <a:ext cx="8669532" cy="3704082"/>
          </a:xfrm>
        </p:spPr>
        <p:txBody>
          <a:bodyPr anchor="t">
            <a:normAutofit/>
          </a:bodyPr>
          <a:lstStyle/>
          <a:p>
            <a:pPr marL="0" indent="0">
              <a:buNone/>
            </a:pPr>
            <a:r>
              <a:rPr lang="en-GB" dirty="0">
                <a:solidFill>
                  <a:schemeClr val="bg1"/>
                </a:solidFill>
              </a:rPr>
              <a:t>Reading 1. Stretton on Institutionalism</a:t>
            </a:r>
          </a:p>
          <a:p>
            <a:pPr marL="0" indent="0">
              <a:buNone/>
            </a:pPr>
            <a:endParaRPr lang="en-GB" dirty="0">
              <a:solidFill>
                <a:schemeClr val="bg1"/>
              </a:solidFill>
            </a:endParaRPr>
          </a:p>
          <a:p>
            <a:pPr marL="0" indent="0">
              <a:buNone/>
            </a:pPr>
            <a:r>
              <a:rPr lang="en-GB" dirty="0">
                <a:solidFill>
                  <a:schemeClr val="bg1"/>
                </a:solidFill>
              </a:rPr>
              <a:t>Then choose from either</a:t>
            </a:r>
          </a:p>
          <a:p>
            <a:pPr marL="514350" indent="-514350">
              <a:buFont typeface="+mj-lt"/>
              <a:buAutoNum type="alphaLcParenR"/>
            </a:pPr>
            <a:r>
              <a:rPr lang="en-GB" dirty="0">
                <a:solidFill>
                  <a:schemeClr val="bg1"/>
                </a:solidFill>
              </a:rPr>
              <a:t>Galbraith on the Need for Planning</a:t>
            </a:r>
          </a:p>
          <a:p>
            <a:pPr marL="514350" indent="-514350">
              <a:buFont typeface="+mj-lt"/>
              <a:buAutoNum type="alphaLcParenR"/>
            </a:pPr>
            <a:r>
              <a:rPr lang="en-GB" dirty="0">
                <a:solidFill>
                  <a:schemeClr val="bg1"/>
                </a:solidFill>
              </a:rPr>
              <a:t>Argyrous on Circular and Cumulative Causation</a:t>
            </a:r>
          </a:p>
          <a:p>
            <a:pPr marL="514350" indent="-514350">
              <a:buFont typeface="+mj-lt"/>
              <a:buAutoNum type="alphaLcParenR"/>
            </a:pPr>
            <a:r>
              <a:rPr lang="en-GB" dirty="0">
                <a:solidFill>
                  <a:schemeClr val="bg1"/>
                </a:solidFill>
              </a:rPr>
              <a:t>My Own Description of Institutionalism </a:t>
            </a:r>
            <a:br>
              <a:rPr lang="en-GB" dirty="0">
                <a:solidFill>
                  <a:schemeClr val="bg1"/>
                </a:solidFill>
              </a:rPr>
            </a:br>
            <a:endParaRPr lang="en-GB" dirty="0">
              <a:solidFill>
                <a:schemeClr val="bg1"/>
              </a:solidFill>
            </a:endParaRPr>
          </a:p>
        </p:txBody>
      </p:sp>
      <p:sp>
        <p:nvSpPr>
          <p:cNvPr id="5" name="Slide Number Placeholder 4">
            <a:extLst>
              <a:ext uri="{FF2B5EF4-FFF2-40B4-BE49-F238E27FC236}">
                <a16:creationId xmlns:a16="http://schemas.microsoft.com/office/drawing/2014/main" id="{EF97105C-F7D6-45E6-AEF8-0669C197B8D8}"/>
              </a:ext>
            </a:extLst>
          </p:cNvPr>
          <p:cNvSpPr>
            <a:spLocks noGrp="1"/>
          </p:cNvSpPr>
          <p:nvPr>
            <p:ph type="sldNum" sz="quarter" idx="12"/>
          </p:nvPr>
        </p:nvSpPr>
        <p:spPr>
          <a:xfrm>
            <a:off x="9077706" y="6356350"/>
            <a:ext cx="2743200" cy="365125"/>
          </a:xfrm>
        </p:spPr>
        <p:txBody>
          <a:bodyPr>
            <a:normAutofit/>
          </a:bodyPr>
          <a:lstStyle/>
          <a:p>
            <a:pPr>
              <a:spcAft>
                <a:spcPts val="600"/>
              </a:spcAft>
              <a:defRPr/>
            </a:pPr>
            <a:fld id="{F1F934E9-2EDF-4289-9F28-9DC05CEACA02}" type="slidenum">
              <a:rPr lang="en-US">
                <a:solidFill>
                  <a:schemeClr val="bg1"/>
                </a:solidFill>
              </a:rPr>
              <a:pPr>
                <a:spcAft>
                  <a:spcPts val="600"/>
                </a:spcAft>
                <a:defRPr/>
              </a:pPr>
              <a:t>25</a:t>
            </a:fld>
            <a:endParaRPr lang="en-US" dirty="0">
              <a:solidFill>
                <a:schemeClr val="bg1"/>
              </a:solidFill>
            </a:endParaRPr>
          </a:p>
        </p:txBody>
      </p:sp>
    </p:spTree>
    <p:extLst>
      <p:ext uri="{BB962C8B-B14F-4D97-AF65-F5344CB8AC3E}">
        <p14:creationId xmlns:p14="http://schemas.microsoft.com/office/powerpoint/2010/main" val="1341109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AAF64BD3-36F7-4F10-87C1-0D7CBDFB1179}" type="slidenum">
              <a:rPr lang="en-US"/>
              <a:pPr/>
              <a:t>26</a:t>
            </a:fld>
            <a:endParaRPr lang="en-US" dirty="0"/>
          </a:p>
        </p:txBody>
      </p:sp>
      <p:sp>
        <p:nvSpPr>
          <p:cNvPr id="2050" name="Rectangle 2"/>
          <p:cNvSpPr>
            <a:spLocks noGrp="1" noChangeArrowheads="1"/>
          </p:cNvSpPr>
          <p:nvPr>
            <p:ph type="ctrTitle" idx="4294967295"/>
          </p:nvPr>
        </p:nvSpPr>
        <p:spPr>
          <a:xfrm>
            <a:off x="0" y="327025"/>
            <a:ext cx="9448800" cy="609600"/>
          </a:xfrm>
        </p:spPr>
        <p:txBody>
          <a:bodyPr anchor="b" anchorCtr="1">
            <a:normAutofit fontScale="90000"/>
          </a:bodyPr>
          <a:lstStyle/>
          <a:p>
            <a:pPr marL="838200" indent="-838200">
              <a:defRPr/>
            </a:pPr>
            <a:r>
              <a:rPr lang="en-GB" sz="4800" b="1" dirty="0">
                <a:latin typeface="Calibri" panose="020F0502020204030204" pitchFamily="34" charset="0"/>
                <a:cs typeface="Calibri" panose="020F0502020204030204" pitchFamily="34" charset="0"/>
              </a:rPr>
              <a:t>Summary: Institutional Economics</a:t>
            </a:r>
          </a:p>
        </p:txBody>
      </p:sp>
      <p:sp>
        <p:nvSpPr>
          <p:cNvPr id="2051" name="Rectangle 3"/>
          <p:cNvSpPr>
            <a:spLocks noGrp="1" noChangeArrowheads="1"/>
          </p:cNvSpPr>
          <p:nvPr>
            <p:ph type="subTitle" idx="4294967295"/>
          </p:nvPr>
        </p:nvSpPr>
        <p:spPr>
          <a:xfrm>
            <a:off x="609600" y="1295400"/>
            <a:ext cx="9982200" cy="5334000"/>
          </a:xfrm>
        </p:spPr>
        <p:txBody>
          <a:bodyPr>
            <a:noAutofit/>
          </a:bodyPr>
          <a:lstStyle/>
          <a:p>
            <a:pPr marL="514350" indent="-514350">
              <a:spcBef>
                <a:spcPts val="0"/>
              </a:spcBef>
              <a:buFont typeface="+mj-lt"/>
              <a:buAutoNum type="arabicPeriod"/>
              <a:defRPr/>
            </a:pPr>
            <a:r>
              <a:rPr lang="en-AU" sz="2800" dirty="0">
                <a:latin typeface="Calibri" panose="020F0502020204030204" pitchFamily="34" charset="0"/>
                <a:cs typeface="Calibri" panose="020F0502020204030204" pitchFamily="34" charset="0"/>
              </a:rPr>
              <a:t>Institutions are the formal and informal rules that are the largely make up economic and social system.</a:t>
            </a:r>
          </a:p>
          <a:p>
            <a:pPr marL="514350" indent="-514350">
              <a:spcBef>
                <a:spcPts val="0"/>
              </a:spcBef>
              <a:buFont typeface="+mj-lt"/>
              <a:buAutoNum type="arabicPeriod"/>
              <a:defRPr/>
            </a:pPr>
            <a:r>
              <a:rPr lang="en-AU" dirty="0">
                <a:latin typeface="Calibri" panose="020F0502020204030204" pitchFamily="34" charset="0"/>
                <a:cs typeface="Calibri" panose="020F0502020204030204" pitchFamily="34" charset="0"/>
              </a:rPr>
              <a:t>Institutions often internalised as habits, so habits are significant.</a:t>
            </a:r>
            <a:endParaRPr lang="en-AU" sz="2800" dirty="0">
              <a:latin typeface="Calibri" panose="020F0502020204030204" pitchFamily="34" charset="0"/>
              <a:cs typeface="Calibri" panose="020F0502020204030204" pitchFamily="34" charset="0"/>
            </a:endParaRPr>
          </a:p>
          <a:p>
            <a:pPr marL="514350" indent="-514350">
              <a:spcBef>
                <a:spcPts val="0"/>
              </a:spcBef>
              <a:buFont typeface="+mj-lt"/>
              <a:buAutoNum type="arabicPeriod"/>
              <a:defRPr/>
            </a:pPr>
            <a:r>
              <a:rPr lang="en-AU" sz="2800" dirty="0">
                <a:latin typeface="Calibri" panose="020F0502020204030204" pitchFamily="34" charset="0"/>
                <a:cs typeface="Calibri" panose="020F0502020204030204" pitchFamily="34" charset="0"/>
              </a:rPr>
              <a:t>A market is an institution that depends on a lot other institutions to </a:t>
            </a:r>
            <a:r>
              <a:rPr lang="en-AU" sz="2800">
                <a:latin typeface="Calibri" panose="020F0502020204030204" pitchFamily="34" charset="0"/>
                <a:cs typeface="Calibri" panose="020F0502020204030204" pitchFamily="34" charset="0"/>
              </a:rPr>
              <a:t>operate effectively. </a:t>
            </a:r>
            <a:endParaRPr lang="en-AU" sz="2800" dirty="0">
              <a:latin typeface="Calibri" panose="020F0502020204030204" pitchFamily="34" charset="0"/>
              <a:cs typeface="Calibri" panose="020F0502020204030204" pitchFamily="34" charset="0"/>
            </a:endParaRPr>
          </a:p>
          <a:p>
            <a:pPr marL="514350" indent="-514350">
              <a:spcBef>
                <a:spcPts val="0"/>
              </a:spcBef>
              <a:buFont typeface="+mj-lt"/>
              <a:buAutoNum type="arabicPeriod"/>
              <a:defRPr/>
            </a:pPr>
            <a:r>
              <a:rPr lang="en-AU" sz="2800" dirty="0">
                <a:latin typeface="Calibri" panose="020F0502020204030204" pitchFamily="34" charset="0"/>
                <a:cs typeface="Calibri" panose="020F0502020204030204" pitchFamily="34" charset="0"/>
                <a:sym typeface="Wingdings" pitchFamily="2" charset="2"/>
              </a:rPr>
              <a:t>Econom</a:t>
            </a:r>
            <a:r>
              <a:rPr lang="en-AU" dirty="0">
                <a:latin typeface="Calibri" panose="020F0502020204030204" pitchFamily="34" charset="0"/>
                <a:cs typeface="Calibri" panose="020F0502020204030204" pitchFamily="34" charset="0"/>
                <a:sym typeface="Wingdings" pitchFamily="2" charset="2"/>
              </a:rPr>
              <a:t>y is a system of</a:t>
            </a:r>
            <a:r>
              <a:rPr lang="en-AU" sz="2800" dirty="0">
                <a:latin typeface="Calibri" panose="020F0502020204030204" pitchFamily="34" charset="0"/>
                <a:cs typeface="Calibri" panose="020F0502020204030204" pitchFamily="34" charset="0"/>
                <a:sym typeface="Wingdings" pitchFamily="2" charset="2"/>
              </a:rPr>
              <a:t> power not just a system of markets.</a:t>
            </a:r>
          </a:p>
          <a:p>
            <a:pPr marL="514350" indent="-514350">
              <a:spcBef>
                <a:spcPts val="0"/>
              </a:spcBef>
              <a:buFont typeface="+mj-lt"/>
              <a:buAutoNum type="arabicPeriod"/>
              <a:defRPr/>
            </a:pPr>
            <a:r>
              <a:rPr lang="en-AU" sz="2800" dirty="0">
                <a:latin typeface="Calibri" panose="020F0502020204030204" pitchFamily="34" charset="0"/>
                <a:cs typeface="Calibri" panose="020F0502020204030204" pitchFamily="34" charset="0"/>
              </a:rPr>
              <a:t>Evolution provides institutionalisms theoretical engine</a:t>
            </a:r>
          </a:p>
          <a:p>
            <a:pPr marL="514350" indent="-514350">
              <a:spcBef>
                <a:spcPts val="0"/>
              </a:spcBef>
              <a:buFont typeface="+mj-lt"/>
              <a:buAutoNum type="arabicPeriod"/>
              <a:defRPr/>
            </a:pPr>
            <a:r>
              <a:rPr lang="en-AU" sz="2800" dirty="0">
                <a:latin typeface="Calibri" panose="020F0502020204030204" pitchFamily="34" charset="0"/>
                <a:cs typeface="Calibri" panose="020F0502020204030204" pitchFamily="34" charset="0"/>
              </a:rPr>
              <a:t>Institutions shape what we do, but </a:t>
            </a:r>
            <a:r>
              <a:rPr lang="en-AU" sz="2800" i="1" dirty="0">
                <a:latin typeface="Calibri" panose="020F0502020204030204" pitchFamily="34" charset="0"/>
                <a:cs typeface="Calibri" panose="020F0502020204030204" pitchFamily="34" charset="0"/>
              </a:rPr>
              <a:t>also who we are</a:t>
            </a:r>
            <a:r>
              <a:rPr lang="en-AU" sz="2800" dirty="0">
                <a:latin typeface="Calibri" panose="020F0502020204030204" pitchFamily="34" charset="0"/>
                <a:cs typeface="Calibri" panose="020F0502020204030204" pitchFamily="34" charset="0"/>
              </a:rPr>
              <a:t>. </a:t>
            </a:r>
          </a:p>
          <a:p>
            <a:pPr marL="514350" indent="-514350">
              <a:spcBef>
                <a:spcPts val="0"/>
              </a:spcBef>
              <a:buFont typeface="+mj-lt"/>
              <a:buAutoNum type="arabicPeriod"/>
              <a:defRPr/>
            </a:pPr>
            <a:r>
              <a:rPr lang="en-AU" sz="2800" dirty="0">
                <a:latin typeface="Calibri" panose="020F0502020204030204" pitchFamily="34" charset="0"/>
                <a:cs typeface="Calibri" panose="020F0502020204030204" pitchFamily="34" charset="0"/>
                <a:sym typeface="Wingdings" pitchFamily="2" charset="2"/>
              </a:rPr>
              <a:t>Methodological interactionism is central. </a:t>
            </a:r>
          </a:p>
          <a:p>
            <a:pPr marL="514350" indent="-514350">
              <a:spcBef>
                <a:spcPts val="0"/>
              </a:spcBef>
              <a:buFont typeface="+mj-lt"/>
              <a:buAutoNum type="arabicPeriod"/>
              <a:defRPr/>
            </a:pPr>
            <a:r>
              <a:rPr lang="en-AU" sz="2800" dirty="0">
                <a:latin typeface="Calibri" panose="020F0502020204030204" pitchFamily="34" charset="0"/>
                <a:cs typeface="Calibri" panose="020F0502020204030204" pitchFamily="34" charset="0"/>
                <a:sym typeface="Wingdings" pitchFamily="2" charset="2"/>
              </a:rPr>
              <a:t>Importance of history and context.</a:t>
            </a:r>
          </a:p>
          <a:p>
            <a:pPr marL="514350" indent="-514350">
              <a:spcBef>
                <a:spcPts val="0"/>
              </a:spcBef>
              <a:buFont typeface="+mj-lt"/>
              <a:buAutoNum type="arabicPeriod"/>
              <a:defRPr/>
            </a:pPr>
            <a:r>
              <a:rPr lang="en-AU" dirty="0">
                <a:latin typeface="Calibri" panose="020F0502020204030204" pitchFamily="34" charset="0"/>
                <a:cs typeface="Calibri" panose="020F0502020204030204" pitchFamily="34" charset="0"/>
                <a:sym typeface="Wingdings" pitchFamily="2" charset="2"/>
              </a:rPr>
              <a:t>Importance of the state regulation and planning but also institutions to allow cooperation at the local level.</a:t>
            </a:r>
            <a:endParaRPr lang="en-AU" sz="2800" dirty="0">
              <a:latin typeface="Calibri" panose="020F0502020204030204" pitchFamily="34" charset="0"/>
              <a:cs typeface="Calibri" panose="020F0502020204030204" pitchFamily="34" charset="0"/>
              <a:sym typeface="Wingdings" pitchFamily="2" charset="2"/>
            </a:endParaRPr>
          </a:p>
        </p:txBody>
      </p:sp>
      <p:cxnSp>
        <p:nvCxnSpPr>
          <p:cNvPr id="49157" name="AutoShape 4"/>
          <p:cNvCxnSpPr>
            <a:cxnSpLocks noChangeShapeType="1"/>
            <a:stCxn id="2051" idx="2"/>
            <a:endCxn id="2051" idx="2"/>
          </p:cNvCxnSpPr>
          <p:nvPr/>
        </p:nvCxnSpPr>
        <p:spPr bwMode="auto">
          <a:xfrm>
            <a:off x="5600700" y="6629400"/>
            <a:ext cx="0" cy="0"/>
          </a:xfrm>
          <a:prstGeom prst="straightConnector1">
            <a:avLst/>
          </a:prstGeom>
          <a:noFill/>
          <a:ln w="9525">
            <a:solidFill>
              <a:schemeClr val="tx1"/>
            </a:solidFill>
            <a:round/>
            <a:headEnd type="triangle" w="med" len="med"/>
            <a:tailEnd type="triangle" w="med" len="med"/>
          </a:ln>
        </p:spPr>
      </p:cxnSp>
      <p:pic>
        <p:nvPicPr>
          <p:cNvPr id="5" name="Picture 4" descr="A blue sign with black text&#10;&#10;Description automatically generated">
            <a:extLst>
              <a:ext uri="{FF2B5EF4-FFF2-40B4-BE49-F238E27FC236}">
                <a16:creationId xmlns:a16="http://schemas.microsoft.com/office/drawing/2014/main" id="{445F4095-E987-81DA-8289-E88F40070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5910793"/>
            <a:ext cx="3697696" cy="810681"/>
          </a:xfrm>
          <a:prstGeom prst="rect">
            <a:avLst/>
          </a:prstGeom>
        </p:spPr>
      </p:pic>
    </p:spTree>
    <p:extLst>
      <p:ext uri="{BB962C8B-B14F-4D97-AF65-F5344CB8AC3E}">
        <p14:creationId xmlns:p14="http://schemas.microsoft.com/office/powerpoint/2010/main" val="19921813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3C64-98BE-44B5-A220-981A0DF26AAA}"/>
              </a:ext>
            </a:extLst>
          </p:cNvPr>
          <p:cNvSpPr>
            <a:spLocks noGrp="1"/>
          </p:cNvSpPr>
          <p:nvPr>
            <p:ph type="title"/>
          </p:nvPr>
        </p:nvSpPr>
        <p:spPr/>
        <p:txBody>
          <a:bodyPr/>
          <a:lstStyle/>
          <a:p>
            <a:r>
              <a:rPr lang="en-GB" b="1" dirty="0">
                <a:solidFill>
                  <a:schemeClr val="bg1"/>
                </a:solidFill>
              </a:rPr>
              <a:t>References</a:t>
            </a:r>
            <a:r>
              <a:rPr lang="en-GB" dirty="0"/>
              <a:t>  </a:t>
            </a:r>
            <a:endParaRPr lang="en-AU" dirty="0"/>
          </a:p>
        </p:txBody>
      </p:sp>
      <p:sp>
        <p:nvSpPr>
          <p:cNvPr id="3" name="Content Placeholder 2">
            <a:extLst>
              <a:ext uri="{FF2B5EF4-FFF2-40B4-BE49-F238E27FC236}">
                <a16:creationId xmlns:a16="http://schemas.microsoft.com/office/drawing/2014/main" id="{8F69F5C0-ABC3-4AAE-AD84-E477DF0F3138}"/>
              </a:ext>
            </a:extLst>
          </p:cNvPr>
          <p:cNvSpPr>
            <a:spLocks noGrp="1"/>
          </p:cNvSpPr>
          <p:nvPr>
            <p:ph idx="1"/>
          </p:nvPr>
        </p:nvSpPr>
        <p:spPr>
          <a:xfrm>
            <a:off x="711398" y="1488613"/>
            <a:ext cx="10261402" cy="5140787"/>
          </a:xfrm>
          <a:blipFill>
            <a:blip r:embed="rId3">
              <a:alphaModFix amt="79000"/>
              <a:extLst>
                <a:ext uri="{BEBA8EAE-BF5A-486C-A8C5-ECC9F3942E4B}">
                  <a14:imgProps xmlns:a14="http://schemas.microsoft.com/office/drawing/2010/main">
                    <a14:imgLayer r:embed="rId4">
                      <a14:imgEffect>
                        <a14:artisticGlass/>
                      </a14:imgEffect>
                    </a14:imgLayer>
                  </a14:imgProps>
                </a:ext>
              </a:extLst>
            </a:blip>
            <a:tile tx="0" ty="0" sx="100000" sy="100000" flip="none" algn="tl"/>
          </a:blipFill>
        </p:spPr>
        <p:txBody>
          <a:bodyPr>
            <a:normAutofit/>
          </a:bodyPr>
          <a:lstStyle/>
          <a:p>
            <a:r>
              <a:rPr lang="en-GB" sz="1800" dirty="0">
                <a:cs typeface="Calibri" panose="020F0502020204030204" pitchFamily="34" charset="0"/>
              </a:rPr>
              <a:t>Coase, R. H. (1984). "The New Institutional Economics." </a:t>
            </a:r>
            <a:r>
              <a:rPr lang="en-GB" sz="1800" i="1" dirty="0">
                <a:cs typeface="Calibri" panose="020F0502020204030204" pitchFamily="34" charset="0"/>
              </a:rPr>
              <a:t>Journal of Institutional and Theoretical Economics</a:t>
            </a:r>
            <a:r>
              <a:rPr lang="en-GB" sz="1800" dirty="0">
                <a:cs typeface="Calibri" panose="020F0502020204030204" pitchFamily="34" charset="0"/>
              </a:rPr>
              <a:t> 140(1): 229-231</a:t>
            </a:r>
            <a:r>
              <a:rPr lang="en-GB" sz="1800" u="sng" dirty="0">
                <a:cs typeface="Calibri" panose="020F0502020204030204" pitchFamily="34" charset="0"/>
              </a:rPr>
              <a:t>.</a:t>
            </a:r>
          </a:p>
          <a:p>
            <a:r>
              <a:rPr lang="en-GB" sz="1800" i="0" u="none" strike="noStrike" dirty="0">
                <a:effectLst/>
              </a:rPr>
              <a:t>Galbraith, James (2009) </a:t>
            </a:r>
            <a:r>
              <a:rPr lang="en-GB" sz="1800" i="1" u="none" strike="noStrike" dirty="0">
                <a:effectLst/>
              </a:rPr>
              <a:t>The Predator State: How Conservatives Abandoned the Free Market and Why Liberals Should Too</a:t>
            </a:r>
            <a:r>
              <a:rPr lang="en-GB" sz="1800" i="0" u="none" strike="noStrike" dirty="0">
                <a:effectLst/>
              </a:rPr>
              <a:t>. Simon and Shuster, New York. </a:t>
            </a:r>
          </a:p>
          <a:p>
            <a:r>
              <a:rPr lang="en-AU" sz="1800" dirty="0"/>
              <a:t>O'Hara, P. A. (2000). Marx, Veblen, and contemporary institutional political economy : principles and unstable dynamics of capitalism. Cheltenham, Edward Elgar</a:t>
            </a:r>
            <a:r>
              <a:rPr lang="en-AU" sz="1800" u="sng" dirty="0"/>
              <a:t>.</a:t>
            </a:r>
            <a:endParaRPr lang="en-AU" sz="1800" dirty="0">
              <a:effectLst/>
              <a:ea typeface="Times New Roman" panose="02020603050405020304" pitchFamily="18" charset="0"/>
              <a:cs typeface="Calibri" panose="020F0502020204030204" pitchFamily="34" charset="0"/>
            </a:endParaRPr>
          </a:p>
          <a:p>
            <a:r>
              <a:rPr lang="en-GB" sz="1800" dirty="0"/>
              <a:t>Olin-Wright, E. (2006). "Compass Points: Towards a Socialist Alternative." </a:t>
            </a:r>
            <a:r>
              <a:rPr lang="en-GB" sz="1800" i="1" dirty="0"/>
              <a:t>New Left Review </a:t>
            </a:r>
            <a:r>
              <a:rPr lang="en-GB" sz="1800" dirty="0"/>
              <a:t>41(October): 93-124.</a:t>
            </a:r>
            <a:endParaRPr lang="en-GB" sz="1800" dirty="0">
              <a:cs typeface="Calibri" panose="020F0502020204030204" pitchFamily="34" charset="0"/>
            </a:endParaRPr>
          </a:p>
          <a:p>
            <a:r>
              <a:rPr lang="en-AU" sz="1800" dirty="0">
                <a:cs typeface="Calibri" panose="020F0502020204030204" pitchFamily="34" charset="0"/>
              </a:rPr>
              <a:t>Steinmo, S. (2008). Historical Institutionalism Approaches and methodologies in the social sciences: a pluralist perspective. D. Della Porta and M. Keating. Cambridge, UK, Cambridge University Press: 118-138</a:t>
            </a:r>
            <a:r>
              <a:rPr lang="en-AU" sz="1800" u="sng" dirty="0">
                <a:cs typeface="Calibri" panose="020F0502020204030204" pitchFamily="34" charset="0"/>
              </a:rPr>
              <a:t>.</a:t>
            </a:r>
          </a:p>
          <a:p>
            <a:r>
              <a:rPr lang="en-GB" sz="1800" dirty="0"/>
              <a:t>Sloan Wilson, D. (2016). "The Woman Who Save Economics From Disaster: Who is Elinor Ostrom." from evonomics.com/the-woman-who-saved-economics-from-disaster</a:t>
            </a:r>
            <a:r>
              <a:rPr lang="en-GB" sz="1800" dirty="0">
                <a:hlinkClick r:id="rId5">
                  <a:extLst>
                    <a:ext uri="{A12FA001-AC4F-418D-AE19-62706E023703}">
                      <ahyp:hlinkClr xmlns:ahyp="http://schemas.microsoft.com/office/drawing/2018/hyperlinkcolor" val="tx"/>
                    </a:ext>
                  </a:extLst>
                </a:hlinkClick>
              </a:rPr>
              <a:t>/.</a:t>
            </a:r>
            <a:endParaRPr lang="en-AU" sz="1800" dirty="0">
              <a:cs typeface="Calibri" panose="020F0502020204030204" pitchFamily="34" charset="0"/>
            </a:endParaRPr>
          </a:p>
          <a:p>
            <a:r>
              <a:rPr lang="en-AU" sz="1800" dirty="0">
                <a:effectLst/>
                <a:ea typeface="Times New Roman" panose="02020603050405020304" pitchFamily="18" charset="0"/>
                <a:cs typeface="Calibri" panose="020F0502020204030204" pitchFamily="34" charset="0"/>
              </a:rPr>
              <a:t>Underhill, G R D 1994, 'Conceptualizing the Changing Global Order', in G R D Underhill &amp; R Stubbs (eds), </a:t>
            </a:r>
            <a:r>
              <a:rPr lang="en-AU" sz="1800" i="1" dirty="0">
                <a:effectLst/>
                <a:ea typeface="Times New Roman" panose="02020603050405020304" pitchFamily="18" charset="0"/>
                <a:cs typeface="Calibri" panose="020F0502020204030204" pitchFamily="34" charset="0"/>
              </a:rPr>
              <a:t>Political Economy and the Changing Global Order</a:t>
            </a:r>
            <a:r>
              <a:rPr lang="en-AU" sz="1800" dirty="0">
                <a:effectLst/>
                <a:ea typeface="Times New Roman" panose="02020603050405020304" pitchFamily="18" charset="0"/>
                <a:cs typeface="Calibri" panose="020F0502020204030204" pitchFamily="34" charset="0"/>
              </a:rPr>
              <a:t>, Macmillan, London.</a:t>
            </a:r>
          </a:p>
          <a:p>
            <a:r>
              <a:rPr lang="en-GB" sz="1800" dirty="0"/>
              <a:t>Wall, D. (2017). Elinor Ostrom's rules for radicals : cooperative alternatives beyond markets and states. London, Pluto Press.</a:t>
            </a:r>
            <a:endParaRPr lang="en-AU" sz="1800" dirty="0">
              <a:effectLst/>
              <a:ea typeface="Times New Roman" panose="02020603050405020304" pitchFamily="18" charset="0"/>
              <a:cs typeface="Calibri" panose="020F0502020204030204" pitchFamily="34" charset="0"/>
            </a:endParaRPr>
          </a:p>
          <a:p>
            <a:endParaRPr lang="en-GB" sz="2000" b="0" u="sng" dirty="0">
              <a:latin typeface="Segoe UI" panose="020B0502040204020203" pitchFamily="34" charset="0"/>
            </a:endParaRPr>
          </a:p>
          <a:p>
            <a:endParaRPr lang="en-AU" sz="1800" b="0" u="sng" dirty="0">
              <a:latin typeface="Segoe UI" panose="020B0502040204020203" pitchFamily="34" charset="0"/>
            </a:endParaRPr>
          </a:p>
          <a:p>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4117053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FF7FE4A-E22E-46A8-B6D0-CFF6E6F23DB2}"/>
              </a:ext>
            </a:extLst>
          </p:cNvPr>
          <p:cNvSpPr>
            <a:spLocks noGrp="1"/>
          </p:cNvSpPr>
          <p:nvPr>
            <p:ph type="title"/>
          </p:nvPr>
        </p:nvSpPr>
        <p:spPr>
          <a:xfrm>
            <a:off x="841246" y="673770"/>
            <a:ext cx="3644489" cy="2414488"/>
          </a:xfrm>
        </p:spPr>
        <p:txBody>
          <a:bodyPr anchor="t">
            <a:normAutofit/>
          </a:bodyPr>
          <a:lstStyle/>
          <a:p>
            <a:r>
              <a:rPr lang="en-GB" sz="4600" dirty="0">
                <a:solidFill>
                  <a:srgbClr val="FFFFFF"/>
                </a:solidFill>
              </a:rPr>
              <a:t>Why start with Institutional Economics?  </a:t>
            </a:r>
            <a:endParaRPr lang="en-AU" sz="4600" dirty="0">
              <a:solidFill>
                <a:srgbClr val="FFFFFF"/>
              </a:solidFill>
            </a:endParaRPr>
          </a:p>
        </p:txBody>
      </p:sp>
      <p:sp>
        <p:nvSpPr>
          <p:cNvPr id="3" name="Content Placeholder 2">
            <a:extLst>
              <a:ext uri="{FF2B5EF4-FFF2-40B4-BE49-F238E27FC236}">
                <a16:creationId xmlns:a16="http://schemas.microsoft.com/office/drawing/2014/main" id="{635E69D4-19D3-4803-83CE-4622F2DC839C}"/>
              </a:ext>
            </a:extLst>
          </p:cNvPr>
          <p:cNvSpPr>
            <a:spLocks noGrp="1"/>
          </p:cNvSpPr>
          <p:nvPr>
            <p:ph idx="1"/>
          </p:nvPr>
        </p:nvSpPr>
        <p:spPr>
          <a:xfrm>
            <a:off x="6095999" y="882315"/>
            <a:ext cx="5254754" cy="5294647"/>
          </a:xfrm>
        </p:spPr>
        <p:txBody>
          <a:bodyPr>
            <a:normAutofit fontScale="92500" lnSpcReduction="20000"/>
          </a:bodyPr>
          <a:lstStyle/>
          <a:p>
            <a:r>
              <a:rPr lang="en-AU" sz="3200" dirty="0">
                <a:effectLst/>
                <a:latin typeface="Calibri" panose="020F0502020204030204" pitchFamily="34" charset="0"/>
                <a:ea typeface="Calibri" panose="020F0502020204030204" pitchFamily="34" charset="0"/>
                <a:cs typeface="Times New Roman" panose="02020603050405020304" pitchFamily="18" charset="0"/>
              </a:rPr>
              <a:t>The economy is </a:t>
            </a:r>
            <a:r>
              <a:rPr lang="en-AU" sz="3200" dirty="0">
                <a:latin typeface="Calibri" panose="020F0502020204030204" pitchFamily="34" charset="0"/>
                <a:ea typeface="Calibri" panose="020F0502020204030204" pitchFamily="34" charset="0"/>
                <a:cs typeface="Times New Roman" panose="02020603050405020304" pitchFamily="18" charset="0"/>
              </a:rPr>
              <a:t>essentially</a:t>
            </a:r>
            <a:r>
              <a:rPr lang="en-AU" sz="3200" dirty="0">
                <a:effectLst/>
                <a:latin typeface="Calibri" panose="020F0502020204030204" pitchFamily="34" charset="0"/>
                <a:ea typeface="Calibri" panose="020F0502020204030204" pitchFamily="34" charset="0"/>
                <a:cs typeface="Times New Roman" panose="02020603050405020304" pitchFamily="18" charset="0"/>
              </a:rPr>
              <a:t> made of institutions</a:t>
            </a:r>
          </a:p>
          <a:p>
            <a:r>
              <a:rPr lang="en-AU" sz="3200" dirty="0">
                <a:latin typeface="Calibri" panose="020F0502020204030204" pitchFamily="34" charset="0"/>
                <a:ea typeface="Calibri" panose="020F0502020204030204" pitchFamily="34" charset="0"/>
                <a:cs typeface="Times New Roman" panose="02020603050405020304" pitchFamily="18" charset="0"/>
              </a:rPr>
              <a:t>Strong links to other schools</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p>
            <a:r>
              <a:rPr lang="en-AU" sz="3200" dirty="0">
                <a:latin typeface="Calibri" panose="020F0502020204030204" pitchFamily="34" charset="0"/>
                <a:ea typeface="Calibri" panose="020F0502020204030204" pitchFamily="34" charset="0"/>
                <a:cs typeface="Times New Roman" panose="02020603050405020304" pitchFamily="18" charset="0"/>
              </a:rPr>
              <a:t>A </a:t>
            </a:r>
            <a:r>
              <a:rPr lang="en-AU" sz="3200" dirty="0">
                <a:effectLst/>
                <a:latin typeface="Calibri" panose="020F0502020204030204" pitchFamily="34" charset="0"/>
                <a:ea typeface="Calibri" panose="020F0502020204030204" pitchFamily="34" charset="0"/>
                <a:cs typeface="Times New Roman" panose="02020603050405020304" pitchFamily="18" charset="0"/>
              </a:rPr>
              <a:t>social science approach to economics*</a:t>
            </a:r>
          </a:p>
          <a:p>
            <a:r>
              <a:rPr lang="en-AU" sz="3200" dirty="0">
                <a:latin typeface="Calibri" panose="020F0502020204030204" pitchFamily="34" charset="0"/>
                <a:ea typeface="Calibri" panose="020F0502020204030204" pitchFamily="34" charset="0"/>
                <a:cs typeface="Times New Roman" panose="02020603050405020304" pitchFamily="18" charset="0"/>
              </a:rPr>
              <a:t>Sometimes sounds like ‘common sense’ yet institutional insights are often absent in much  economic analysis. </a:t>
            </a:r>
          </a:p>
          <a:p>
            <a:r>
              <a:rPr lang="en-AU" sz="3200" dirty="0">
                <a:effectLst/>
                <a:latin typeface="Calibri" panose="020F0502020204030204" pitchFamily="34" charset="0"/>
                <a:ea typeface="Calibri" panose="020F0502020204030204" pitchFamily="34" charset="0"/>
                <a:cs typeface="Times New Roman" panose="02020603050405020304" pitchFamily="18" charset="0"/>
              </a:rPr>
              <a:t>A good way to </a:t>
            </a:r>
            <a:r>
              <a:rPr lang="en-AU" sz="3200" dirty="0">
                <a:latin typeface="Calibri" panose="020F0502020204030204" pitchFamily="34" charset="0"/>
                <a:ea typeface="Calibri" panose="020F0502020204030204" pitchFamily="34" charset="0"/>
                <a:cs typeface="Times New Roman" panose="02020603050405020304" pitchFamily="18" charset="0"/>
              </a:rPr>
              <a:t>explore social science </a:t>
            </a:r>
            <a:r>
              <a:rPr lang="en-AU" sz="3200" dirty="0">
                <a:effectLst/>
                <a:latin typeface="Calibri" panose="020F0502020204030204" pitchFamily="34" charset="0"/>
                <a:ea typeface="Calibri" panose="020F0502020204030204" pitchFamily="34" charset="0"/>
                <a:cs typeface="Times New Roman" panose="02020603050405020304" pitchFamily="18" charset="0"/>
              </a:rPr>
              <a:t>methods, theory and methodology. </a:t>
            </a:r>
          </a:p>
          <a:p>
            <a:pPr marL="0" indent="0">
              <a:buNone/>
            </a:pPr>
            <a:endParaRPr lang="en-AU" sz="2000" b="1" dirty="0">
              <a:effectLst>
                <a:outerShdw blurRad="60007" dist="310007" dir="7680000" sy="30000" kx="1300200" algn="ctr" rotWithShape="0">
                  <a:prstClr val="black">
                    <a:alpha val="32000"/>
                  </a:prstClr>
                </a:outerShdw>
              </a:effectLst>
            </a:endParaRPr>
          </a:p>
          <a:p>
            <a:endParaRPr lang="en-AU" sz="2000" dirty="0"/>
          </a:p>
        </p:txBody>
      </p:sp>
      <p:sp>
        <p:nvSpPr>
          <p:cNvPr id="5" name="Slide Number Placeholder 4">
            <a:extLst>
              <a:ext uri="{FF2B5EF4-FFF2-40B4-BE49-F238E27FC236}">
                <a16:creationId xmlns:a16="http://schemas.microsoft.com/office/drawing/2014/main" id="{89D836CB-04C1-419E-B1E8-F95671CCC40C}"/>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F1F934E9-2EDF-4289-9F28-9DC05CEACA02}" type="slidenum">
              <a:rPr lang="en-US" smtClean="0"/>
              <a:pPr>
                <a:spcAft>
                  <a:spcPts val="600"/>
                </a:spcAft>
                <a:defRPr/>
              </a:pPr>
              <a:t>3</a:t>
            </a:fld>
            <a:endParaRPr lang="en-US" dirty="0"/>
          </a:p>
        </p:txBody>
      </p:sp>
    </p:spTree>
    <p:extLst>
      <p:ext uri="{BB962C8B-B14F-4D97-AF65-F5344CB8AC3E}">
        <p14:creationId xmlns:p14="http://schemas.microsoft.com/office/powerpoint/2010/main" val="1732800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1" name="Rectangle 2090">
            <a:extLst>
              <a:ext uri="{FF2B5EF4-FFF2-40B4-BE49-F238E27FC236}">
                <a16:creationId xmlns:a16="http://schemas.microsoft.com/office/drawing/2014/main" id="{2E45EA07-5778-4716-A1E3-516D77B73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93" name="Rectangle 2092">
            <a:extLst>
              <a:ext uri="{FF2B5EF4-FFF2-40B4-BE49-F238E27FC236}">
                <a16:creationId xmlns:a16="http://schemas.microsoft.com/office/drawing/2014/main" id="{2F3FC03D-8AE4-4034-A0C7-8180088B8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4" y="633619"/>
            <a:ext cx="4520912"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50" name="Rectangle 2"/>
          <p:cNvSpPr>
            <a:spLocks noGrp="1" noChangeArrowheads="1"/>
          </p:cNvSpPr>
          <p:nvPr>
            <p:ph type="ctrTitle" idx="4294967295"/>
          </p:nvPr>
        </p:nvSpPr>
        <p:spPr>
          <a:xfrm>
            <a:off x="838200" y="978408"/>
            <a:ext cx="3683187" cy="1106424"/>
          </a:xfrm>
        </p:spPr>
        <p:txBody>
          <a:bodyPr vert="horz" lIns="91440" tIns="45720" rIns="91440" bIns="45720" rtlCol="0" anchor="ctr" anchorCtr="1">
            <a:normAutofit/>
          </a:bodyPr>
          <a:lstStyle/>
          <a:p>
            <a:pPr marL="838200" indent="-838200">
              <a:defRPr/>
            </a:pPr>
            <a:r>
              <a:rPr lang="en-US" sz="2800" b="1" dirty="0"/>
              <a:t>Institutions = Rules </a:t>
            </a:r>
          </a:p>
        </p:txBody>
      </p:sp>
      <p:sp>
        <p:nvSpPr>
          <p:cNvPr id="2095" name="Rectangle 2094">
            <a:extLst>
              <a:ext uri="{FF2B5EF4-FFF2-40B4-BE49-F238E27FC236}">
                <a16:creationId xmlns:a16="http://schemas.microsoft.com/office/drawing/2014/main" id="{A57047B1-C902-4225-94C5-A9B56D455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97" name="Rectangle 2096">
            <a:extLst>
              <a:ext uri="{FF2B5EF4-FFF2-40B4-BE49-F238E27FC236}">
                <a16:creationId xmlns:a16="http://schemas.microsoft.com/office/drawing/2014/main" id="{12FD69FC-E69E-4F4F-AC1C-4297656E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3683187"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51" name="Rectangle 3"/>
          <p:cNvSpPr>
            <a:spLocks noGrp="1" noChangeArrowheads="1"/>
          </p:cNvSpPr>
          <p:nvPr>
            <p:ph type="subTitle" idx="4294967295"/>
          </p:nvPr>
        </p:nvSpPr>
        <p:spPr>
          <a:xfrm>
            <a:off x="473581" y="2194560"/>
            <a:ext cx="4327019" cy="3933790"/>
          </a:xfrm>
        </p:spPr>
        <p:txBody>
          <a:bodyPr vert="horz" lIns="91440" tIns="45720" rIns="91440" bIns="45720" rtlCol="0">
            <a:normAutofit lnSpcReduction="10000"/>
          </a:bodyPr>
          <a:lstStyle/>
          <a:p>
            <a:pPr>
              <a:defRPr/>
            </a:pPr>
            <a:r>
              <a:rPr lang="en-US" sz="1600" dirty="0"/>
              <a:t>Formal and informal rules of social and economic life </a:t>
            </a:r>
          </a:p>
          <a:p>
            <a:pPr>
              <a:defRPr/>
            </a:pPr>
            <a:r>
              <a:rPr lang="en-US" sz="1600" dirty="0"/>
              <a:t>Legal system, norms, routines, conventions, traditions, etiquette.</a:t>
            </a:r>
          </a:p>
          <a:p>
            <a:pPr>
              <a:defRPr/>
            </a:pPr>
            <a:r>
              <a:rPr lang="en-US" sz="1600" dirty="0"/>
              <a:t>Any joint activity requires institutions </a:t>
            </a:r>
          </a:p>
          <a:p>
            <a:pPr>
              <a:defRPr/>
            </a:pPr>
            <a:r>
              <a:rPr lang="en-US" sz="1600" dirty="0"/>
              <a:t>Organisations are largely composed of institutions</a:t>
            </a:r>
          </a:p>
          <a:p>
            <a:pPr>
              <a:defRPr/>
            </a:pPr>
            <a:r>
              <a:rPr lang="en-US" sz="1600" dirty="0"/>
              <a:t>Institutions constrain but also enable thoughts and actions. </a:t>
            </a:r>
          </a:p>
          <a:p>
            <a:pPr>
              <a:defRPr/>
            </a:pPr>
            <a:r>
              <a:rPr lang="en-US" sz="1600" dirty="0"/>
              <a:t>Institutions often internalized via habits.</a:t>
            </a:r>
          </a:p>
          <a:p>
            <a:pPr>
              <a:defRPr/>
            </a:pPr>
            <a:r>
              <a:rPr lang="en-US" sz="1600" dirty="0"/>
              <a:t>Institutions often quite stable but can be expected to often slowly or quickly evolve</a:t>
            </a:r>
          </a:p>
          <a:p>
            <a:pPr>
              <a:defRPr/>
            </a:pPr>
            <a:r>
              <a:rPr lang="en-US" sz="1600" dirty="0"/>
              <a:t>We make institutions (and habits), but they partly make us – ‘downward reconstitutive causation’ </a:t>
            </a:r>
          </a:p>
          <a:p>
            <a:pPr marL="0">
              <a:defRPr/>
            </a:pPr>
            <a:endParaRPr lang="en-US" sz="1300" dirty="0"/>
          </a:p>
          <a:p>
            <a:pPr marL="0">
              <a:defRPr/>
            </a:pPr>
            <a:endParaRPr lang="en-US" sz="1300" dirty="0"/>
          </a:p>
          <a:p>
            <a:pPr marL="0">
              <a:defRPr/>
            </a:pPr>
            <a:endParaRPr lang="en-US" sz="1300" dirty="0"/>
          </a:p>
        </p:txBody>
      </p:sp>
      <p:pic>
        <p:nvPicPr>
          <p:cNvPr id="8" name="Picture 7" descr="A judge hitting a gavel&#10;&#10;Description automatically generated">
            <a:extLst>
              <a:ext uri="{FF2B5EF4-FFF2-40B4-BE49-F238E27FC236}">
                <a16:creationId xmlns:a16="http://schemas.microsoft.com/office/drawing/2014/main" id="{6113DC04-94D8-0C86-3AA9-0B50ED8A36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7" r="2091" b="3"/>
          <a:stretch/>
        </p:blipFill>
        <p:spPr>
          <a:xfrm>
            <a:off x="5415291" y="630936"/>
            <a:ext cx="1938406" cy="1978379"/>
          </a:xfrm>
          <a:prstGeom prst="rect">
            <a:avLst/>
          </a:prstGeom>
        </p:spPr>
      </p:pic>
      <p:pic>
        <p:nvPicPr>
          <p:cNvPr id="2" name="Picture 1" descr="jail.jpg"/>
          <p:cNvPicPr>
            <a:picLocks noChangeAspect="1"/>
          </p:cNvPicPr>
          <p:nvPr/>
        </p:nvPicPr>
        <p:blipFill rotWithShape="1">
          <a:blip r:embed="rId4" cstate="print">
            <a:extLst>
              <a:ext uri="{28A0092B-C50C-407E-A947-70E740481C1C}">
                <a14:useLocalDpi xmlns:a14="http://schemas.microsoft.com/office/drawing/2010/main" val="0"/>
              </a:ext>
            </a:extLst>
          </a:blip>
          <a:srcRect l="6902" r="6016" b="4"/>
          <a:stretch/>
        </p:blipFill>
        <p:spPr>
          <a:xfrm>
            <a:off x="7708791" y="630936"/>
            <a:ext cx="1753040" cy="1977782"/>
          </a:xfrm>
          <a:prstGeom prst="rect">
            <a:avLst/>
          </a:prstGeom>
        </p:spPr>
      </p:pic>
      <p:pic>
        <p:nvPicPr>
          <p:cNvPr id="4" name="Picture 3" descr="mindcontrol.jpg"/>
          <p:cNvPicPr>
            <a:picLocks noChangeAspect="1"/>
          </p:cNvPicPr>
          <p:nvPr/>
        </p:nvPicPr>
        <p:blipFill rotWithShape="1">
          <a:blip r:embed="rId5" cstate="print">
            <a:extLst>
              <a:ext uri="{28A0092B-C50C-407E-A947-70E740481C1C}">
                <a14:useLocalDpi xmlns:a14="http://schemas.microsoft.com/office/drawing/2010/main" val="0"/>
              </a:ext>
            </a:extLst>
          </a:blip>
          <a:srcRect t="1105" r="-1" b="2357"/>
          <a:stretch/>
        </p:blipFill>
        <p:spPr>
          <a:xfrm>
            <a:off x="6153456" y="2747747"/>
            <a:ext cx="4863709" cy="3380603"/>
          </a:xfrm>
          <a:prstGeom prst="rect">
            <a:avLst/>
          </a:prstGeom>
        </p:spPr>
      </p:pic>
      <p:sp>
        <p:nvSpPr>
          <p:cNvPr id="5"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404CFD0-BBF5-4CB4-8895-6344037940C7}" type="slidenum">
              <a:rPr lang="en-US">
                <a:solidFill>
                  <a:schemeClr val="tx1">
                    <a:lumMod val="50000"/>
                    <a:lumOff val="50000"/>
                  </a:schemeClr>
                </a:solidFill>
              </a:rPr>
              <a:pPr>
                <a:spcAft>
                  <a:spcPts val="600"/>
                </a:spcAft>
              </a:pPr>
              <a:t>4</a:t>
            </a:fld>
            <a:endParaRPr lang="en-US" dirty="0">
              <a:solidFill>
                <a:schemeClr val="tx1">
                  <a:lumMod val="50000"/>
                  <a:lumOff val="50000"/>
                </a:schemeClr>
              </a:solidFill>
            </a:endParaRPr>
          </a:p>
        </p:txBody>
      </p:sp>
      <p:pic>
        <p:nvPicPr>
          <p:cNvPr id="10" name="Picture 9" descr="A group of speech bubbles with words&#10;&#10;Description automatically generated">
            <a:extLst>
              <a:ext uri="{FF2B5EF4-FFF2-40B4-BE49-F238E27FC236}">
                <a16:creationId xmlns:a16="http://schemas.microsoft.com/office/drawing/2014/main" id="{EF568CFC-F966-A2FE-3B48-21F959FA7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73969" y="630936"/>
            <a:ext cx="1977782" cy="1977782"/>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9" name="Rectangle 2098">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Rectangle 2"/>
          <p:cNvSpPr>
            <a:spLocks noGrp="1" noChangeArrowheads="1"/>
          </p:cNvSpPr>
          <p:nvPr>
            <p:ph type="ctrTitle" idx="4294967295"/>
          </p:nvPr>
        </p:nvSpPr>
        <p:spPr>
          <a:xfrm>
            <a:off x="152400" y="3680807"/>
            <a:ext cx="8059604" cy="745097"/>
          </a:xfrm>
        </p:spPr>
        <p:txBody>
          <a:bodyPr vert="horz" lIns="91440" tIns="45720" rIns="91440" bIns="45720" rtlCol="0" anchor="b" anchorCtr="1">
            <a:normAutofit fontScale="90000"/>
          </a:bodyPr>
          <a:lstStyle/>
          <a:p>
            <a:pPr marL="838200" indent="-838200">
              <a:defRPr/>
            </a:pPr>
            <a:r>
              <a:rPr lang="en-US" sz="4800" b="1" kern="1200" dirty="0">
                <a:solidFill>
                  <a:schemeClr val="tx1"/>
                </a:solidFill>
                <a:latin typeface="+mj-lt"/>
                <a:ea typeface="+mj-ea"/>
                <a:cs typeface="+mj-cs"/>
              </a:rPr>
              <a:t>Institutions and Cooperation</a:t>
            </a:r>
          </a:p>
        </p:txBody>
      </p:sp>
      <p:sp>
        <p:nvSpPr>
          <p:cNvPr id="2051" name="Rectangle 3"/>
          <p:cNvSpPr>
            <a:spLocks noGrp="1" noChangeArrowheads="1"/>
          </p:cNvSpPr>
          <p:nvPr>
            <p:ph type="subTitle" idx="4294967295"/>
          </p:nvPr>
        </p:nvSpPr>
        <p:spPr>
          <a:xfrm>
            <a:off x="477980" y="4872922"/>
            <a:ext cx="11333020" cy="1848553"/>
          </a:xfrm>
        </p:spPr>
        <p:txBody>
          <a:bodyPr vert="horz" lIns="91440" tIns="45720" rIns="91440" bIns="45720" rtlCol="0">
            <a:noAutofit/>
          </a:bodyPr>
          <a:lstStyle/>
          <a:p>
            <a:pPr>
              <a:defRPr/>
            </a:pPr>
            <a:r>
              <a:rPr lang="en-US" kern="1200" dirty="0">
                <a:solidFill>
                  <a:schemeClr val="tx1"/>
                </a:solidFill>
                <a:latin typeface="+mn-lt"/>
                <a:ea typeface="+mn-ea"/>
                <a:cs typeface="+mn-cs"/>
              </a:rPr>
              <a:t>Breaching an institution usually carries some formal or informal sanction</a:t>
            </a:r>
          </a:p>
          <a:p>
            <a:pPr>
              <a:defRPr/>
            </a:pPr>
            <a:r>
              <a:rPr lang="en-US" dirty="0"/>
              <a:t>Institutions are confining but also enabling – because they provide a degree of predictability and certainty</a:t>
            </a:r>
            <a:endParaRPr lang="en-US" kern="1200" dirty="0">
              <a:solidFill>
                <a:schemeClr val="tx1"/>
              </a:solidFill>
              <a:latin typeface="+mn-lt"/>
              <a:ea typeface="+mn-ea"/>
              <a:cs typeface="+mn-cs"/>
            </a:endParaRPr>
          </a:p>
          <a:p>
            <a:pPr>
              <a:defRPr/>
            </a:pPr>
            <a:r>
              <a:rPr lang="en-US" kern="1200" dirty="0">
                <a:solidFill>
                  <a:schemeClr val="tx1"/>
                </a:solidFill>
                <a:latin typeface="+mn-lt"/>
                <a:ea typeface="+mn-ea"/>
                <a:cs typeface="+mn-cs"/>
              </a:rPr>
              <a:t>Informal institutions such norms are as important as the formal institutions</a:t>
            </a:r>
          </a:p>
        </p:txBody>
      </p:sp>
      <p:sp>
        <p:nvSpPr>
          <p:cNvPr id="2101" name="Rectangle 210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03" name="Rectangle 210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pic>
        <p:nvPicPr>
          <p:cNvPr id="4" name="Picture 3" descr="outca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220" y="348634"/>
            <a:ext cx="4684242" cy="3332173"/>
          </a:xfrm>
          <a:prstGeom prst="rect">
            <a:avLst/>
          </a:prstGeom>
        </p:spPr>
      </p:pic>
      <p:sp>
        <p:nvSpPr>
          <p:cNvPr id="5" name="Slide Number Placeholder 3"/>
          <p:cNvSpPr>
            <a:spLocks noGrp="1"/>
          </p:cNvSpPr>
          <p:nvPr>
            <p:ph type="sldNum" sz="quarter" idx="12"/>
          </p:nvPr>
        </p:nvSpPr>
        <p:spPr>
          <a:xfrm>
            <a:off x="9926319" y="6356350"/>
            <a:ext cx="1787699" cy="365125"/>
          </a:xfrm>
        </p:spPr>
        <p:txBody>
          <a:bodyPr vert="horz" lIns="91440" tIns="45720" rIns="91440" bIns="45720" rtlCol="0" anchor="ctr">
            <a:normAutofit/>
          </a:bodyPr>
          <a:lstStyle/>
          <a:p>
            <a:pPr>
              <a:spcAft>
                <a:spcPts val="600"/>
              </a:spcAft>
            </a:pPr>
            <a:fld id="{BD4EB309-BAAF-4B14-9E83-19C3596A15B9}" type="slidenum">
              <a:rPr lang="en-US">
                <a:solidFill>
                  <a:schemeClr val="tx1">
                    <a:lumMod val="50000"/>
                    <a:lumOff val="50000"/>
                  </a:schemeClr>
                </a:solidFill>
              </a:rPr>
              <a:pPr>
                <a:spcAft>
                  <a:spcPts val="600"/>
                </a:spcAft>
              </a:pPr>
              <a:t>5</a:t>
            </a:fld>
            <a:endParaRPr lang="en-US" dirty="0">
              <a:solidFill>
                <a:schemeClr val="tx1">
                  <a:lumMod val="50000"/>
                  <a:lumOff val="50000"/>
                </a:schemeClr>
              </a:solidFill>
            </a:endParaRPr>
          </a:p>
        </p:txBody>
      </p:sp>
      <p:pic>
        <p:nvPicPr>
          <p:cNvPr id="3" name="Picture 2" descr="A book cover of a book&#10;&#10;Description automatically generated">
            <a:extLst>
              <a:ext uri="{FF2B5EF4-FFF2-40B4-BE49-F238E27FC236}">
                <a16:creationId xmlns:a16="http://schemas.microsoft.com/office/drawing/2014/main" id="{96EFC5EA-E91C-40D2-BA1F-B09F32C4C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5370" y="411436"/>
            <a:ext cx="2284229" cy="3269371"/>
          </a:xfrm>
          <a:prstGeom prst="rect">
            <a:avLst/>
          </a:prstGeom>
        </p:spPr>
      </p:pic>
      <p:pic>
        <p:nvPicPr>
          <p:cNvPr id="7" name="Picture 6" descr="A person smiling and a book cover&#10;&#10;Description automatically generated">
            <a:extLst>
              <a:ext uri="{FF2B5EF4-FFF2-40B4-BE49-F238E27FC236}">
                <a16:creationId xmlns:a16="http://schemas.microsoft.com/office/drawing/2014/main" id="{37784A5D-32F5-E090-C15C-C8E3E64A6467}"/>
              </a:ext>
            </a:extLst>
          </p:cNvPr>
          <p:cNvPicPr>
            <a:picLocks noChangeAspect="1"/>
          </p:cNvPicPr>
          <p:nvPr/>
        </p:nvPicPr>
        <p:blipFill rotWithShape="1">
          <a:blip r:embed="rId5">
            <a:extLst>
              <a:ext uri="{28A0092B-C50C-407E-A947-70E740481C1C}">
                <a14:useLocalDpi xmlns:a14="http://schemas.microsoft.com/office/drawing/2010/main" val="0"/>
              </a:ext>
            </a:extLst>
          </a:blip>
          <a:srcRect l="50060" t="-1447" r="8778" b="1447"/>
          <a:stretch/>
        </p:blipFill>
        <p:spPr>
          <a:xfrm>
            <a:off x="7467600" y="374592"/>
            <a:ext cx="2057400" cy="3332173"/>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10" name="Rectangle 2560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Rectangle 2"/>
          <p:cNvSpPr>
            <a:spLocks noGrp="1" noChangeArrowheads="1"/>
          </p:cNvSpPr>
          <p:nvPr>
            <p:ph type="ctrTitle" idx="4294967295"/>
          </p:nvPr>
        </p:nvSpPr>
        <p:spPr>
          <a:xfrm>
            <a:off x="640080" y="325369"/>
            <a:ext cx="4368602" cy="1956841"/>
          </a:xfrm>
        </p:spPr>
        <p:txBody>
          <a:bodyPr vert="horz" lIns="91440" tIns="45720" rIns="91440" bIns="45720" rtlCol="0" anchor="b" anchorCtr="1">
            <a:normAutofit/>
          </a:bodyPr>
          <a:lstStyle/>
          <a:p>
            <a:pPr marL="838200" indent="-838200">
              <a:defRPr/>
            </a:pPr>
            <a:r>
              <a:rPr lang="en-US" sz="5400" b="1" dirty="0"/>
              <a:t>Institutional Blindness</a:t>
            </a:r>
          </a:p>
        </p:txBody>
      </p:sp>
      <p:sp>
        <p:nvSpPr>
          <p:cNvPr id="256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1" name="Rectangle 3"/>
          <p:cNvSpPr>
            <a:spLocks noGrp="1" noChangeArrowheads="1"/>
          </p:cNvSpPr>
          <p:nvPr>
            <p:ph type="subTitle" idx="4294967295"/>
          </p:nvPr>
        </p:nvSpPr>
        <p:spPr>
          <a:xfrm>
            <a:off x="534946" y="2946910"/>
            <a:ext cx="4578869" cy="3659732"/>
          </a:xfrm>
        </p:spPr>
        <p:txBody>
          <a:bodyPr vert="horz" lIns="91440" tIns="45720" rIns="91440" bIns="45720" rtlCol="0">
            <a:normAutofit lnSpcReduction="10000"/>
          </a:bodyPr>
          <a:lstStyle/>
          <a:p>
            <a:pPr marL="0">
              <a:spcBef>
                <a:spcPts val="0"/>
              </a:spcBef>
              <a:spcAft>
                <a:spcPts val="600"/>
              </a:spcAft>
              <a:defRPr/>
            </a:pPr>
            <a:r>
              <a:rPr lang="en-US" sz="2400" dirty="0"/>
              <a:t>Dangers in assuming necessary institutions already exist, will arise naturally or can be easily transplanted.</a:t>
            </a:r>
          </a:p>
          <a:p>
            <a:pPr marL="0">
              <a:spcBef>
                <a:spcPts val="0"/>
              </a:spcBef>
              <a:spcAft>
                <a:spcPts val="600"/>
              </a:spcAft>
              <a:defRPr/>
            </a:pPr>
            <a:r>
              <a:rPr lang="en-US" sz="2400" dirty="0"/>
              <a:t>This blindness is often an </a:t>
            </a:r>
            <a:r>
              <a:rPr lang="en-US" sz="2400" u="sng" dirty="0"/>
              <a:t>enormous</a:t>
            </a:r>
            <a:r>
              <a:rPr lang="en-US" sz="2400" dirty="0"/>
              <a:t> problem in mainstream economics. </a:t>
            </a:r>
          </a:p>
          <a:p>
            <a:pPr marL="0">
              <a:spcBef>
                <a:spcPts val="0"/>
              </a:spcBef>
              <a:spcAft>
                <a:spcPts val="600"/>
              </a:spcAft>
              <a:defRPr/>
            </a:pPr>
            <a:r>
              <a:rPr lang="en-US" sz="2400" dirty="0"/>
              <a:t>Example of USSR Transition.</a:t>
            </a:r>
          </a:p>
          <a:p>
            <a:pPr marL="0">
              <a:spcBef>
                <a:spcPts val="0"/>
              </a:spcBef>
              <a:spcAft>
                <a:spcPts val="600"/>
              </a:spcAft>
              <a:defRPr/>
            </a:pPr>
            <a:r>
              <a:rPr lang="en-US" sz="2400" dirty="0"/>
              <a:t>Markets are institutions that need be to be nested inside other institutions</a:t>
            </a:r>
          </a:p>
          <a:p>
            <a:pPr marL="0" indent="0">
              <a:spcBef>
                <a:spcPts val="0"/>
              </a:spcBef>
              <a:spcAft>
                <a:spcPts val="600"/>
              </a:spcAft>
              <a:buNone/>
              <a:defRPr/>
            </a:pPr>
            <a:endParaRPr lang="en-US" sz="1700" dirty="0"/>
          </a:p>
          <a:p>
            <a:pPr marL="609600">
              <a:spcBef>
                <a:spcPts val="0"/>
              </a:spcBef>
              <a:spcAft>
                <a:spcPts val="600"/>
              </a:spcAft>
              <a:defRPr/>
            </a:pPr>
            <a:endParaRPr lang="en-US" sz="1700" dirty="0"/>
          </a:p>
          <a:p>
            <a:pPr marL="609600">
              <a:spcBef>
                <a:spcPts val="0"/>
              </a:spcBef>
              <a:spcAft>
                <a:spcPts val="600"/>
              </a:spcAft>
              <a:defRPr/>
            </a:pPr>
            <a:endParaRPr lang="en-US" sz="1700" dirty="0"/>
          </a:p>
          <a:p>
            <a:pPr marL="609600">
              <a:spcBef>
                <a:spcPts val="0"/>
              </a:spcBef>
              <a:spcAft>
                <a:spcPts val="600"/>
              </a:spcAft>
              <a:defRPr/>
            </a:pPr>
            <a:endParaRPr lang="en-US" sz="1700" dirty="0"/>
          </a:p>
        </p:txBody>
      </p:sp>
      <p:pic>
        <p:nvPicPr>
          <p:cNvPr id="4" name="Picture 3" descr="blind person.png"/>
          <p:cNvPicPr>
            <a:picLocks noChangeAspect="1"/>
          </p:cNvPicPr>
          <p:nvPr/>
        </p:nvPicPr>
        <p:blipFill rotWithShape="1">
          <a:blip r:embed="rId3">
            <a:extLst>
              <a:ext uri="{28A0092B-C50C-407E-A947-70E740481C1C}">
                <a14:useLocalDpi xmlns:a14="http://schemas.microsoft.com/office/drawing/2010/main" val="0"/>
              </a:ext>
            </a:extLst>
          </a:blip>
          <a:srcRect r="1"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Slide Number Placeholder 3"/>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239C2D04-4BB7-432F-9E8E-D5A0DE8FC1CB}" type="slidenum">
              <a:rPr lang="en-US">
                <a:solidFill>
                  <a:srgbClr val="FFFFFF"/>
                </a:solidFill>
                <a:latin typeface="Calibri" panose="020F0502020204030204"/>
              </a:rPr>
              <a:pPr>
                <a:spcAft>
                  <a:spcPts val="600"/>
                </a:spcAft>
                <a:defRPr/>
              </a:pPr>
              <a:t>6</a:t>
            </a:fld>
            <a:endParaRPr lang="en-US" dirty="0">
              <a:solidFill>
                <a:srgbClr val="FFFFFF"/>
              </a:solidFill>
              <a:latin typeface="Calibri" panose="020F0502020204030204"/>
            </a:endParaRPr>
          </a:p>
        </p:txBody>
      </p:sp>
      <p:cxnSp>
        <p:nvCxnSpPr>
          <p:cNvPr id="25605" name="AutoShape 4"/>
          <p:cNvCxnSpPr>
            <a:cxnSpLocks noChangeShapeType="1"/>
            <a:stCxn id="2051" idx="2"/>
            <a:endCxn id="2051" idx="2"/>
          </p:cNvCxnSpPr>
          <p:nvPr/>
        </p:nvCxnSpPr>
        <p:spPr bwMode="auto">
          <a:xfrm>
            <a:off x="2824381" y="6606642"/>
            <a:ext cx="0" cy="0"/>
          </a:xfrm>
          <a:prstGeom prst="straightConnector1">
            <a:avLst/>
          </a:prstGeom>
          <a:noFill/>
          <a:ln w="9525">
            <a:solidFill>
              <a:schemeClr val="tx1"/>
            </a:solidFill>
            <a:round/>
            <a:headEnd type="triangle" w="med" len="med"/>
            <a:tailEnd type="triangle" w="med" len="med"/>
          </a:ln>
        </p:spPr>
      </p:cxn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up of a network&#10;&#10;Description automatically generated">
            <a:extLst>
              <a:ext uri="{FF2B5EF4-FFF2-40B4-BE49-F238E27FC236}">
                <a16:creationId xmlns:a16="http://schemas.microsoft.com/office/drawing/2014/main" id="{A0D2D0C4-E4C8-0A1C-C6DE-C918B4D3434F}"/>
              </a:ext>
            </a:extLst>
          </p:cNvPr>
          <p:cNvPicPr>
            <a:picLocks noChangeAspect="1"/>
          </p:cNvPicPr>
          <p:nvPr/>
        </p:nvPicPr>
        <p:blipFill rotWithShape="1">
          <a:blip r:embed="rId2">
            <a:extLst>
              <a:ext uri="{28A0092B-C50C-407E-A947-70E740481C1C}">
                <a14:useLocalDpi xmlns:a14="http://schemas.microsoft.com/office/drawing/2010/main" val="0"/>
              </a:ext>
            </a:extLst>
          </a:blip>
          <a:srcRect l="22874" r="6627"/>
          <a:stretch/>
        </p:blipFill>
        <p:spPr>
          <a:xfrm>
            <a:off x="2522356" y="10"/>
            <a:ext cx="9669642" cy="6857990"/>
          </a:xfrm>
          <a:prstGeom prst="rect">
            <a:avLst/>
          </a:prstGeom>
        </p:spPr>
      </p:pic>
      <p:sp>
        <p:nvSpPr>
          <p:cNvPr id="17"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CEF1CA-6E18-47D5-BB53-100409112C92}"/>
              </a:ext>
            </a:extLst>
          </p:cNvPr>
          <p:cNvSpPr>
            <a:spLocks noGrp="1"/>
          </p:cNvSpPr>
          <p:nvPr>
            <p:ph type="title"/>
          </p:nvPr>
        </p:nvSpPr>
        <p:spPr>
          <a:xfrm>
            <a:off x="348994" y="381000"/>
            <a:ext cx="4800600" cy="930275"/>
          </a:xfrm>
        </p:spPr>
        <p:txBody>
          <a:bodyPr>
            <a:normAutofit/>
          </a:bodyPr>
          <a:lstStyle/>
          <a:p>
            <a:r>
              <a:rPr lang="en-GB" sz="4000" dirty="0"/>
              <a:t>Institutions in Action</a:t>
            </a:r>
            <a:endParaRPr lang="en-AU" sz="4000" dirty="0"/>
          </a:p>
        </p:txBody>
      </p:sp>
      <p:sp>
        <p:nvSpPr>
          <p:cNvPr id="3" name="Content Placeholder 2">
            <a:extLst>
              <a:ext uri="{FF2B5EF4-FFF2-40B4-BE49-F238E27FC236}">
                <a16:creationId xmlns:a16="http://schemas.microsoft.com/office/drawing/2014/main" id="{1527072A-F56B-452A-8184-33F4532A0494}"/>
              </a:ext>
            </a:extLst>
          </p:cNvPr>
          <p:cNvSpPr>
            <a:spLocks noGrp="1"/>
          </p:cNvSpPr>
          <p:nvPr>
            <p:ph idx="1"/>
          </p:nvPr>
        </p:nvSpPr>
        <p:spPr>
          <a:xfrm>
            <a:off x="371117" y="1311274"/>
            <a:ext cx="5877283" cy="5318125"/>
          </a:xfrm>
        </p:spPr>
        <p:txBody>
          <a:bodyPr>
            <a:normAutofit lnSpcReduction="10000"/>
          </a:bodyPr>
          <a:lstStyle/>
          <a:p>
            <a:r>
              <a:rPr lang="en-GB" sz="2400" dirty="0"/>
              <a:t>Buying a cup of coffee at your local café is normally understood as a market exchange but yet, the following institutions are likely in play:</a:t>
            </a:r>
          </a:p>
          <a:p>
            <a:pPr marL="0" indent="0">
              <a:buNone/>
            </a:pPr>
            <a:endParaRPr lang="en-GB" sz="2400" dirty="0"/>
          </a:p>
          <a:p>
            <a:pPr lvl="1"/>
            <a:r>
              <a:rPr lang="en-GB" dirty="0"/>
              <a:t>Health regulations (state power)</a:t>
            </a:r>
          </a:p>
          <a:p>
            <a:pPr lvl="1"/>
            <a:r>
              <a:rPr lang="en-GB" dirty="0"/>
              <a:t>Labour standards (state &amp; social power)</a:t>
            </a:r>
          </a:p>
          <a:p>
            <a:pPr lvl="1"/>
            <a:r>
              <a:rPr lang="en-GB" dirty="0"/>
              <a:t>Insurance (market &amp; state power)</a:t>
            </a:r>
          </a:p>
          <a:p>
            <a:pPr lvl="1"/>
            <a:r>
              <a:rPr lang="en-GB" dirty="0"/>
              <a:t>Money (state power)</a:t>
            </a:r>
          </a:p>
          <a:p>
            <a:pPr lvl="1"/>
            <a:r>
              <a:rPr lang="en-GB" dirty="0"/>
              <a:t>Norms/etiquette (social power) </a:t>
            </a:r>
          </a:p>
          <a:p>
            <a:pPr lvl="1"/>
            <a:endParaRPr lang="en-GB" dirty="0"/>
          </a:p>
          <a:p>
            <a:pPr marL="0" indent="0">
              <a:buNone/>
            </a:pPr>
            <a:r>
              <a:rPr lang="en-GB" sz="2400" dirty="0"/>
              <a:t>Economies, and most specific economic phenomena, involve the </a:t>
            </a:r>
            <a:r>
              <a:rPr lang="en-GB" sz="2400" b="1" i="1" dirty="0"/>
              <a:t>simultaneous</a:t>
            </a:r>
            <a:r>
              <a:rPr lang="en-GB" sz="2400" dirty="0"/>
              <a:t> presence of state, market and social power (Olin-Wright 2006)</a:t>
            </a:r>
          </a:p>
          <a:p>
            <a:pPr marL="0" indent="0">
              <a:buNone/>
            </a:pPr>
            <a:endParaRPr lang="en-GB" sz="1900" dirty="0"/>
          </a:p>
          <a:p>
            <a:pPr lvl="1"/>
            <a:endParaRPr lang="en-GB" sz="1900" dirty="0"/>
          </a:p>
          <a:p>
            <a:endParaRPr lang="en-GB" sz="1900" dirty="0"/>
          </a:p>
          <a:p>
            <a:pPr marL="0" indent="0">
              <a:buNone/>
            </a:pPr>
            <a:endParaRPr lang="en-AU" sz="1900" dirty="0"/>
          </a:p>
        </p:txBody>
      </p:sp>
      <p:sp>
        <p:nvSpPr>
          <p:cNvPr id="5" name="Slide Number Placeholder 4">
            <a:extLst>
              <a:ext uri="{FF2B5EF4-FFF2-40B4-BE49-F238E27FC236}">
                <a16:creationId xmlns:a16="http://schemas.microsoft.com/office/drawing/2014/main" id="{BB1F3AE9-7486-481F-A9C0-ED1654B1DE2D}"/>
              </a:ext>
            </a:extLst>
          </p:cNvPr>
          <p:cNvSpPr>
            <a:spLocks noGrp="1"/>
          </p:cNvSpPr>
          <p:nvPr>
            <p:ph type="sldNum" sz="quarter" idx="12"/>
          </p:nvPr>
        </p:nvSpPr>
        <p:spPr>
          <a:xfrm>
            <a:off x="8610600" y="6356350"/>
            <a:ext cx="2743200" cy="365125"/>
          </a:xfrm>
        </p:spPr>
        <p:txBody>
          <a:bodyPr>
            <a:normAutofit/>
          </a:bodyPr>
          <a:lstStyle/>
          <a:p>
            <a:pPr>
              <a:spcAft>
                <a:spcPts val="600"/>
              </a:spcAft>
            </a:pPr>
            <a:fld id="{D5C60FE1-EE80-4B1A-9C12-C67EA0656CFC}" type="slidenum">
              <a:rPr lang="en-AU">
                <a:solidFill>
                  <a:srgbClr val="FFFFFF"/>
                </a:solidFill>
              </a:rPr>
              <a:pPr>
                <a:spcAft>
                  <a:spcPts val="600"/>
                </a:spcAft>
              </a:pPr>
              <a:t>7</a:t>
            </a:fld>
            <a:endParaRPr lang="en-AU" dirty="0">
              <a:solidFill>
                <a:srgbClr val="FFFFFF"/>
              </a:solidFill>
            </a:endParaRPr>
          </a:p>
        </p:txBody>
      </p:sp>
    </p:spTree>
    <p:extLst>
      <p:ext uri="{BB962C8B-B14F-4D97-AF65-F5344CB8AC3E}">
        <p14:creationId xmlns:p14="http://schemas.microsoft.com/office/powerpoint/2010/main" val="3178691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3" name="Picture 2052" descr="Front steps and columns of a majestic city building">
            <a:extLst>
              <a:ext uri="{FF2B5EF4-FFF2-40B4-BE49-F238E27FC236}">
                <a16:creationId xmlns:a16="http://schemas.microsoft.com/office/drawing/2014/main" id="{5B85F8EA-5F9F-9934-98CF-7AFABB04CD10}"/>
              </a:ext>
            </a:extLst>
          </p:cNvPr>
          <p:cNvPicPr>
            <a:picLocks noChangeAspect="1"/>
          </p:cNvPicPr>
          <p:nvPr/>
        </p:nvPicPr>
        <p:blipFill rotWithShape="1">
          <a:blip r:embed="rId3"/>
          <a:srcRect r="15617" b="-1"/>
          <a:stretch/>
        </p:blipFill>
        <p:spPr>
          <a:xfrm>
            <a:off x="3522468" y="10"/>
            <a:ext cx="8669532" cy="6857990"/>
          </a:xfrm>
          <a:prstGeom prst="rect">
            <a:avLst/>
          </a:prstGeom>
        </p:spPr>
      </p:pic>
      <p:sp>
        <p:nvSpPr>
          <p:cNvPr id="2059" name="Rectangle 2058">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Rectangle 2"/>
          <p:cNvSpPr>
            <a:spLocks noGrp="1" noChangeArrowheads="1"/>
          </p:cNvSpPr>
          <p:nvPr>
            <p:ph type="ctrTitle" idx="4294967295"/>
          </p:nvPr>
        </p:nvSpPr>
        <p:spPr>
          <a:xfrm>
            <a:off x="371094" y="1676400"/>
            <a:ext cx="7782306" cy="630554"/>
          </a:xfrm>
        </p:spPr>
        <p:txBody>
          <a:bodyPr vert="horz" lIns="91440" tIns="45720" rIns="91440" bIns="45720" rtlCol="0" anchor="b" anchorCtr="1">
            <a:noAutofit/>
          </a:bodyPr>
          <a:lstStyle/>
          <a:p>
            <a:pPr marL="838200" indent="-838200">
              <a:defRPr/>
            </a:pPr>
            <a:r>
              <a:rPr lang="en-US" sz="3200" b="1" dirty="0">
                <a:solidFill>
                  <a:schemeClr val="bg1"/>
                </a:solidFill>
              </a:rPr>
              <a:t>Economies (and societies) as systems of power</a:t>
            </a:r>
          </a:p>
        </p:txBody>
      </p:sp>
      <p:sp>
        <p:nvSpPr>
          <p:cNvPr id="2061" name="Rectangle 206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63" name="Rectangle 206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51" name="Rectangle 3"/>
          <p:cNvSpPr>
            <a:spLocks noGrp="1" noChangeArrowheads="1"/>
          </p:cNvSpPr>
          <p:nvPr>
            <p:ph type="subTitle" idx="4294967295"/>
          </p:nvPr>
        </p:nvSpPr>
        <p:spPr>
          <a:xfrm>
            <a:off x="371094" y="2718053"/>
            <a:ext cx="6791706" cy="4003421"/>
          </a:xfrm>
        </p:spPr>
        <p:txBody>
          <a:bodyPr vert="horz" lIns="91440" tIns="45720" rIns="91440" bIns="45720" rtlCol="0" anchor="t">
            <a:normAutofit lnSpcReduction="10000"/>
          </a:bodyPr>
          <a:lstStyle/>
          <a:p>
            <a:pPr marL="609600">
              <a:defRPr/>
            </a:pPr>
            <a:r>
              <a:rPr lang="en-US" sz="3200" dirty="0">
                <a:solidFill>
                  <a:schemeClr val="bg1"/>
                </a:solidFill>
              </a:rPr>
              <a:t>If the economy made of institutions, the economy is a </a:t>
            </a:r>
            <a:r>
              <a:rPr lang="en-US" sz="3200" dirty="0">
                <a:solidFill>
                  <a:schemeClr val="bg1"/>
                </a:solidFill>
                <a:sym typeface="Wingdings"/>
              </a:rPr>
              <a:t>system of power (</a:t>
            </a:r>
            <a:r>
              <a:rPr lang="en-US" sz="3200" u="sng" dirty="0">
                <a:solidFill>
                  <a:schemeClr val="bg1"/>
                </a:solidFill>
                <a:sym typeface="Wingdings"/>
              </a:rPr>
              <a:t>not</a:t>
            </a:r>
            <a:r>
              <a:rPr lang="en-US" sz="3200" dirty="0">
                <a:solidFill>
                  <a:schemeClr val="bg1"/>
                </a:solidFill>
                <a:sym typeface="Wingdings"/>
              </a:rPr>
              <a:t> just a system of markets)</a:t>
            </a:r>
            <a:endParaRPr lang="en-US" sz="3200" dirty="0">
              <a:solidFill>
                <a:schemeClr val="bg1"/>
              </a:solidFill>
            </a:endParaRPr>
          </a:p>
          <a:p>
            <a:pPr marL="609600">
              <a:defRPr/>
            </a:pPr>
            <a:r>
              <a:rPr lang="en-US" sz="3200" dirty="0">
                <a:solidFill>
                  <a:schemeClr val="bg1"/>
                </a:solidFill>
              </a:rPr>
              <a:t>Changes to institutions will often upset the institutional truce – the balance of power</a:t>
            </a:r>
          </a:p>
          <a:p>
            <a:pPr marL="609600">
              <a:defRPr/>
            </a:pPr>
            <a:r>
              <a:rPr lang="en-US" sz="3200" dirty="0">
                <a:solidFill>
                  <a:schemeClr val="bg1"/>
                </a:solidFill>
              </a:rPr>
              <a:t>Most bad situations/institutions are good for somebody</a:t>
            </a:r>
          </a:p>
          <a:p>
            <a:pPr marL="381000" indent="0">
              <a:buNone/>
              <a:defRPr/>
            </a:pPr>
            <a:r>
              <a:rPr lang="en-US" sz="1300" dirty="0">
                <a:solidFill>
                  <a:schemeClr val="bg1"/>
                </a:solidFill>
              </a:rPr>
              <a:t>	</a:t>
            </a:r>
          </a:p>
        </p:txBody>
      </p:sp>
      <p:sp>
        <p:nvSpPr>
          <p:cNvPr id="5" name="Slide Number Placeholder 3"/>
          <p:cNvSpPr>
            <a:spLocks noGrp="1"/>
          </p:cNvSpPr>
          <p:nvPr>
            <p:ph type="sldNum" sz="quarter" idx="12"/>
          </p:nvPr>
        </p:nvSpPr>
        <p:spPr>
          <a:xfrm>
            <a:off x="9077706" y="6356350"/>
            <a:ext cx="2743200" cy="365125"/>
          </a:xfrm>
        </p:spPr>
        <p:txBody>
          <a:bodyPr vert="horz" lIns="91440" tIns="45720" rIns="91440" bIns="45720" rtlCol="0" anchor="ctr">
            <a:normAutofit/>
          </a:bodyPr>
          <a:lstStyle/>
          <a:p>
            <a:pPr>
              <a:spcAft>
                <a:spcPts val="600"/>
              </a:spcAft>
              <a:defRPr/>
            </a:pPr>
            <a:fld id="{B1A2A379-5D80-48E4-93F8-547F41EB1B6F}" type="slidenum">
              <a:rPr lang="en-US">
                <a:solidFill>
                  <a:schemeClr val="bg1"/>
                </a:solidFill>
                <a:latin typeface="Calibri" panose="020F0502020204030204"/>
              </a:rPr>
              <a:pPr>
                <a:spcAft>
                  <a:spcPts val="600"/>
                </a:spcAft>
                <a:defRPr/>
              </a:pPr>
              <a:t>8</a:t>
            </a:fld>
            <a:endParaRPr lang="en-US" dirty="0">
              <a:solidFill>
                <a:schemeClr val="bg1"/>
              </a:solidFill>
              <a:latin typeface="Calibri" panose="020F0502020204030204"/>
            </a:endParaRPr>
          </a:p>
        </p:txBody>
      </p:sp>
      <p:pic>
        <p:nvPicPr>
          <p:cNvPr id="3" name="Picture 2" descr="A blue and white cover with text&#10;&#10;Description automatically generated">
            <a:extLst>
              <a:ext uri="{FF2B5EF4-FFF2-40B4-BE49-F238E27FC236}">
                <a16:creationId xmlns:a16="http://schemas.microsoft.com/office/drawing/2014/main" id="{70A273D9-ECE7-D93F-43F9-A0935395A1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5997" y="1990821"/>
            <a:ext cx="3164663" cy="45339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A69EA0-1509-5EF3-243F-5C35EA879861}"/>
              </a:ext>
            </a:extLst>
          </p:cNvPr>
          <p:cNvSpPr>
            <a:spLocks noGrp="1"/>
          </p:cNvSpPr>
          <p:nvPr>
            <p:ph type="title"/>
          </p:nvPr>
        </p:nvSpPr>
        <p:spPr>
          <a:xfrm>
            <a:off x="572493" y="238539"/>
            <a:ext cx="11018520" cy="1434415"/>
          </a:xfrm>
        </p:spPr>
        <p:txBody>
          <a:bodyPr anchor="b">
            <a:normAutofit/>
          </a:bodyPr>
          <a:lstStyle/>
          <a:p>
            <a:r>
              <a:rPr lang="en-GB" sz="4600" dirty="0"/>
              <a:t>Market exchange ala Neoclassical Economics 	</a:t>
            </a:r>
            <a:endParaRPr lang="en-AU" sz="4600" dirty="0"/>
          </a:p>
        </p:txBody>
      </p:sp>
      <p:sp>
        <p:nvSpPr>
          <p:cNvPr id="3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BB073BC-F27E-A86F-038C-F0D6E9D40700}"/>
              </a:ext>
            </a:extLst>
          </p:cNvPr>
          <p:cNvSpPr>
            <a:spLocks noGrp="1"/>
          </p:cNvSpPr>
          <p:nvPr>
            <p:ph idx="1"/>
          </p:nvPr>
        </p:nvSpPr>
        <p:spPr>
          <a:xfrm>
            <a:off x="762000" y="2096437"/>
            <a:ext cx="6713552" cy="4119172"/>
          </a:xfrm>
        </p:spPr>
        <p:txBody>
          <a:bodyPr anchor="t">
            <a:normAutofit/>
          </a:bodyPr>
          <a:lstStyle/>
          <a:p>
            <a:pPr marL="514350" indent="-514350">
              <a:buFont typeface="+mj-lt"/>
              <a:buAutoNum type="arabicPeriod"/>
            </a:pPr>
            <a:r>
              <a:rPr lang="en-GB" sz="2200" dirty="0"/>
              <a:t>Seller calculates benefits of exchange at a given price outweigh the cost for them.</a:t>
            </a:r>
          </a:p>
          <a:p>
            <a:pPr marL="514350" indent="-514350">
              <a:buFont typeface="+mj-lt"/>
              <a:buAutoNum type="arabicPeriod"/>
            </a:pPr>
            <a:r>
              <a:rPr lang="en-GB" sz="2200" dirty="0"/>
              <a:t>Buyer calculates that benefits of exchange outweigh the cost for them.</a:t>
            </a:r>
          </a:p>
          <a:p>
            <a:pPr marL="514350" indent="-514350">
              <a:buFont typeface="+mj-lt"/>
              <a:buAutoNum type="arabicPeriod"/>
            </a:pPr>
            <a:r>
              <a:rPr lang="en-GB" sz="2200" dirty="0"/>
              <a:t>A voluntary, mutually beneficial market exchange is then understood to occur.</a:t>
            </a:r>
          </a:p>
          <a:p>
            <a:pPr marL="0" indent="0">
              <a:buNone/>
            </a:pPr>
            <a:endParaRPr lang="en-GB" sz="2200" dirty="0"/>
          </a:p>
          <a:p>
            <a:pPr marL="0" indent="0">
              <a:buNone/>
            </a:pPr>
            <a:r>
              <a:rPr lang="en-GB" sz="2200" dirty="0"/>
              <a:t>Subsequent analysis is then largely confined to calculating how changes in prices or to the income or participants will change how much is then supplied and sold.   </a:t>
            </a:r>
            <a:endParaRPr lang="en-AU" sz="2200" dirty="0"/>
          </a:p>
        </p:txBody>
      </p:sp>
      <p:pic>
        <p:nvPicPr>
          <p:cNvPr id="7" name="Picture 6" descr="A close-up of a walnut&#10;&#10;Description automatically generated">
            <a:extLst>
              <a:ext uri="{FF2B5EF4-FFF2-40B4-BE49-F238E27FC236}">
                <a16:creationId xmlns:a16="http://schemas.microsoft.com/office/drawing/2014/main" id="{61E0D8FF-6AFD-1494-729D-921725B46FAF}"/>
              </a:ext>
            </a:extLst>
          </p:cNvPr>
          <p:cNvPicPr>
            <a:picLocks noChangeAspect="1"/>
          </p:cNvPicPr>
          <p:nvPr/>
        </p:nvPicPr>
        <p:blipFill rotWithShape="1">
          <a:blip r:embed="rId2">
            <a:extLst>
              <a:ext uri="{28A0092B-C50C-407E-A947-70E740481C1C}">
                <a14:useLocalDpi xmlns:a14="http://schemas.microsoft.com/office/drawing/2010/main" val="0"/>
              </a:ext>
            </a:extLst>
          </a:blip>
          <a:srcRect l="15025" r="21240" b="3"/>
          <a:stretch/>
        </p:blipFill>
        <p:spPr>
          <a:xfrm>
            <a:off x="7675658" y="2093976"/>
            <a:ext cx="3941064" cy="4096512"/>
          </a:xfrm>
          <a:prstGeom prst="rect">
            <a:avLst/>
          </a:prstGeom>
        </p:spPr>
      </p:pic>
      <p:sp>
        <p:nvSpPr>
          <p:cNvPr id="5" name="Slide Number Placeholder 4">
            <a:extLst>
              <a:ext uri="{FF2B5EF4-FFF2-40B4-BE49-F238E27FC236}">
                <a16:creationId xmlns:a16="http://schemas.microsoft.com/office/drawing/2014/main" id="{105BE158-541F-EB63-087C-607F5B345B32}"/>
              </a:ext>
            </a:extLst>
          </p:cNvPr>
          <p:cNvSpPr>
            <a:spLocks noGrp="1"/>
          </p:cNvSpPr>
          <p:nvPr>
            <p:ph type="sldNum" sz="quarter" idx="12"/>
          </p:nvPr>
        </p:nvSpPr>
        <p:spPr>
          <a:xfrm>
            <a:off x="8610600" y="6356350"/>
            <a:ext cx="2743200" cy="365125"/>
          </a:xfrm>
        </p:spPr>
        <p:txBody>
          <a:bodyPr>
            <a:normAutofit/>
          </a:bodyPr>
          <a:lstStyle/>
          <a:p>
            <a:pPr>
              <a:spcAft>
                <a:spcPts val="600"/>
              </a:spcAft>
            </a:pPr>
            <a:fld id="{D5C60FE1-EE80-4B1A-9C12-C67EA0656CFC}" type="slidenum">
              <a:rPr lang="en-AU"/>
              <a:pPr>
                <a:spcAft>
                  <a:spcPts val="600"/>
                </a:spcAft>
              </a:pPr>
              <a:t>9</a:t>
            </a:fld>
            <a:endParaRPr lang="en-AU" dirty="0"/>
          </a:p>
        </p:txBody>
      </p:sp>
    </p:spTree>
    <p:extLst>
      <p:ext uri="{BB962C8B-B14F-4D97-AF65-F5344CB8AC3E}">
        <p14:creationId xmlns:p14="http://schemas.microsoft.com/office/powerpoint/2010/main" val="711382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12533</TotalTime>
  <Words>2547</Words>
  <Application>Microsoft Office PowerPoint</Application>
  <PresentationFormat>Widescreen</PresentationFormat>
  <Paragraphs>219</Paragraphs>
  <Slides>27</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Consolas</vt:lpstr>
      <vt:lpstr>Segoe UI</vt:lpstr>
      <vt:lpstr>Verdana</vt:lpstr>
      <vt:lpstr>Office Theme</vt:lpstr>
      <vt:lpstr>PowerPoint Presentation</vt:lpstr>
      <vt:lpstr>Institutional Economics</vt:lpstr>
      <vt:lpstr>Why start with Institutional Economics?  </vt:lpstr>
      <vt:lpstr>Institutions = Rules </vt:lpstr>
      <vt:lpstr>Institutions and Cooperation</vt:lpstr>
      <vt:lpstr>Institutional Blindness</vt:lpstr>
      <vt:lpstr>Institutions in Action</vt:lpstr>
      <vt:lpstr>Economies (and societies) as systems of power</vt:lpstr>
      <vt:lpstr>Market exchange ala Neoclassical Economics  </vt:lpstr>
      <vt:lpstr>An Institutionalist Response</vt:lpstr>
      <vt:lpstr>Institutionalist take on markets (1)</vt:lpstr>
      <vt:lpstr>Institutionalist take on markets (2) </vt:lpstr>
      <vt:lpstr>The State and Planning</vt:lpstr>
      <vt:lpstr>Elinor Ostrom: Beyond Markets and States</vt:lpstr>
      <vt:lpstr>Ostrom’s design principles</vt:lpstr>
      <vt:lpstr>Some Key Foundational Institutionalists </vt:lpstr>
      <vt:lpstr>Some Prominent Contemporary Institutionalists</vt:lpstr>
      <vt:lpstr>Approach to analysis</vt:lpstr>
      <vt:lpstr>Agency versus Structure </vt:lpstr>
      <vt:lpstr>PowerPoint Presentation</vt:lpstr>
      <vt:lpstr>Technology and Institutions</vt:lpstr>
      <vt:lpstr>Circular and Cumulative Causation (CCC) </vt:lpstr>
      <vt:lpstr>Evolution and institutions</vt:lpstr>
      <vt:lpstr>Relationship with other schools</vt:lpstr>
      <vt:lpstr>Notes on this Week’s Readings</vt:lpstr>
      <vt:lpstr>Summary: Institutional Economics</vt:lpstr>
      <vt:lpstr>References  </vt:lpstr>
    </vt:vector>
  </TitlesOfParts>
  <Company>HOME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UTS C&amp;I COLLOQUIUM ROD O’DONNELL</dc:title>
  <dc:creator>GT</dc:creator>
  <cp:lastModifiedBy>Thornton, Tim</cp:lastModifiedBy>
  <cp:revision>657</cp:revision>
  <cp:lastPrinted>2013-09-02T05:20:47Z</cp:lastPrinted>
  <dcterms:created xsi:type="dcterms:W3CDTF">2010-02-14T19:55:27Z</dcterms:created>
  <dcterms:modified xsi:type="dcterms:W3CDTF">2023-09-08T02:14:32Z</dcterms:modified>
</cp:coreProperties>
</file>