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320" r:id="rId2"/>
    <p:sldId id="285" r:id="rId3"/>
    <p:sldId id="289" r:id="rId4"/>
    <p:sldId id="331" r:id="rId5"/>
    <p:sldId id="330" r:id="rId6"/>
    <p:sldId id="329" r:id="rId7"/>
    <p:sldId id="305" r:id="rId8"/>
    <p:sldId id="323" r:id="rId9"/>
    <p:sldId id="293" r:id="rId10"/>
    <p:sldId id="290" r:id="rId11"/>
    <p:sldId id="298" r:id="rId12"/>
    <p:sldId id="259" r:id="rId13"/>
    <p:sldId id="262" r:id="rId14"/>
    <p:sldId id="332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7213932-5F19-4E3E-8BC3-20E72D460FBA}">
          <p14:sldIdLst>
            <p14:sldId id="320"/>
            <p14:sldId id="285"/>
            <p14:sldId id="289"/>
            <p14:sldId id="331"/>
            <p14:sldId id="330"/>
            <p14:sldId id="329"/>
            <p14:sldId id="305"/>
            <p14:sldId id="323"/>
            <p14:sldId id="293"/>
            <p14:sldId id="290"/>
            <p14:sldId id="298"/>
            <p14:sldId id="259"/>
            <p14:sldId id="262"/>
            <p14:sldId id="332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nton, Tim" initials="TT" lastIdx="2" clrIdx="0">
    <p:extLst>
      <p:ext uri="{19B8F6BF-5375-455C-9EA6-DF929625EA0E}">
        <p15:presenceInfo xmlns:p15="http://schemas.microsoft.com/office/powerpoint/2012/main" userId="S::tthort02@tufts.edu::0003e9ff-4804-41cf-9b89-3f883b3de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0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D902-AE3D-8B4B-BC71-28667504C4BC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161-B848-484A-BB82-3E9C6CA7B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2161-B848-484A-BB82-3E9C6CA7BA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4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F2161-B848-484A-BB82-3E9C6CA7BA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3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9F2685D-DEC5-8544-878D-6A3308A86046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8676" name="Date Placeholder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61704EF-7A63-C840-BB21-56F7ED2126DE}" type="datetime5">
              <a:rPr lang="en-US" sz="1200"/>
              <a:pPr eaLnBrk="1" hangingPunct="1"/>
              <a:t>7-Sep-23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429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2161-B848-484A-BB82-3E9C6CA7BA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5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2161-B848-484A-BB82-3E9C6CA7BA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2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3507-1ECE-4CD1-B7F1-FEB945DAD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014EB-4176-46F2-93AF-707CB431A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54D89-5341-4CA5-95D6-929845CF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2A8D2-1DC6-4D0E-AF49-7E4817FF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07AA-FF27-43BB-82BD-4FB54F0A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748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4B40-F86F-4C36-A379-8C10E774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CE66E-8E5D-4882-A92D-176499711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39823-43C8-4460-9989-1FBC7356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93562-2A30-4338-A1CC-E2E1439B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67B2D-7026-42D1-9D9B-9BB3A0F5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61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E724B-48D1-4841-A02C-43C05085E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0A72D-C64C-44A6-ADAA-79A85E8C3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F62A-8EB5-4A33-87BD-3F6F212E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6A82C-A4E4-4DD9-9303-FF3BDF95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C3773-2FA6-4E0F-843A-99B162A3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828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36AF-40D8-4E79-8598-8FBBB6C8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7081-F750-4B6F-A46B-A969130F3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4645-6861-4E3B-B69D-06678ED5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4780-C5FE-4DFB-8E7A-A5305387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F226B-3019-45D7-9CF2-0984DBA4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368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EF08-27B5-43A8-91D4-D5C2789C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36143-54FF-4225-93AC-A2420017E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9496F-77A4-4506-A327-99E0633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AE93C-9C10-45D5-8C13-A8CDD46D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09634-6A1A-4ACB-B12E-D0496706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46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9F3D-7501-4F8E-B39A-24C67621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0BA3-3B1F-4CDE-9DC0-6AF19D821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EE33C-66E8-442F-9490-762FF1C5E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DBB03-3F25-43C7-98F6-7AB0EBED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AADEA-EC9B-4C17-8792-DE1BA0F7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B09C4-DED2-49CA-9B1C-289CE588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699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6C02-F514-4829-AF29-B7AC211E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40DE7-9494-4B8A-BFAC-D7EDC0DC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A041F-BA1A-4A38-A8AF-8F5A1C857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9E949-616C-44CB-A2A5-E56A09A3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771D7-E5E8-4116-8B79-76540F6B3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0C4C7-F609-4699-ABA5-22146F3A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17939-D6F8-44DF-80C5-3AB86CC5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95DD9-65D1-44F5-AC90-1E30253C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55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7FC4-2643-4AEB-B021-EB5825F4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99CE9-E2BE-4B8C-A08F-822FF851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BF408-2DA7-44B2-86AE-0AAB81BA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A2CC8-2682-406E-ACB8-236A9C68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833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6B0C6-17BC-469B-9C4F-E9C8D2ED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F8B84-93E1-4083-95CD-42E500FA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0B54D-9B31-4E55-BECD-6E849290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029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6B53-6C23-4516-A81B-AE388550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2236-0072-417C-A23D-A9B68415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9F484-92C3-4CDD-9DA3-D166A3B76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AAC0A-D5B3-496B-85F6-4E3869BB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4AA2D-8386-42B6-94B0-C94136F1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B3F14-2C79-41CD-B126-CE697CAA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35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8922-875C-4489-9AF4-B61CDF7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254C7-1809-4ACB-A6C9-D4FA3ECD3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50426-9456-4615-89BA-ACFCC785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1C50E-467A-400B-AB99-33E56853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FEFA4-314B-4613-AEF9-6AC9A01E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24387-2274-4B73-AD96-6DB6ED5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821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B5723-80FD-4C5C-96CA-5BD2458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7071F-A9D1-49D6-9B18-742385D48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4E580-FC04-45B9-9E69-AFD491713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0A61-0D6D-437B-ABAF-2BA24D5639B1}" type="datetimeFigureOut">
              <a:rPr lang="en-AU" smtClean="0"/>
              <a:pPr/>
              <a:t>7/09/2023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BF448-974C-41BD-893D-E08ADBA9C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27826-BEBA-44C5-916E-0B17EB626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182-4C35-45F2-9A9F-86C44ACED41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87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ADE3-7E03-412F-ABFB-7FB8FDFF5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SPE101 An Introduction to Political Economy and Economics 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A blue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B53BE72-2D13-48AA-9500-9603FEA5C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574020"/>
            <a:ext cx="6708692" cy="3391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8A067D-42E6-4201-88D6-737DF8CAFD75}"/>
              </a:ext>
            </a:extLst>
          </p:cNvPr>
          <p:cNvSpPr txBox="1"/>
          <p:nvPr/>
        </p:nvSpPr>
        <p:spPr>
          <a:xfrm>
            <a:off x="1028700" y="491103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Overview Lecture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2717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AU" sz="2800" b="1" dirty="0"/>
              <a:t>PE seeks to explain and rectify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2252870"/>
            <a:ext cx="3960440" cy="3713554"/>
          </a:xfrm>
        </p:spPr>
        <p:txBody>
          <a:bodyPr>
            <a:normAutofit/>
          </a:bodyPr>
          <a:lstStyle/>
          <a:p>
            <a:r>
              <a:rPr lang="en-AU" sz="2400" dirty="0"/>
              <a:t>Economic booms, busts, stagnation</a:t>
            </a:r>
          </a:p>
          <a:p>
            <a:r>
              <a:rPr lang="en-AU" sz="2400" dirty="0"/>
              <a:t>Poverty and underdevelopment</a:t>
            </a:r>
          </a:p>
          <a:p>
            <a:r>
              <a:rPr lang="en-AU" sz="2400" dirty="0"/>
              <a:t>Unemployment, inflation and deflation</a:t>
            </a:r>
          </a:p>
          <a:p>
            <a:r>
              <a:rPr lang="en-AU" sz="2400" dirty="0"/>
              <a:t>Inequality</a:t>
            </a:r>
          </a:p>
          <a:p>
            <a:r>
              <a:rPr lang="en-AU" sz="2400" dirty="0"/>
              <a:t>Environmental degradation</a:t>
            </a:r>
          </a:p>
          <a:p>
            <a:r>
              <a:rPr lang="en-AU" sz="2400" dirty="0"/>
              <a:t>Discrimination and injustice</a:t>
            </a:r>
          </a:p>
          <a:p>
            <a:endParaRPr lang="en-AU" sz="1700" dirty="0"/>
          </a:p>
        </p:txBody>
      </p:sp>
      <p:pic>
        <p:nvPicPr>
          <p:cNvPr id="7" name="Picture 6" descr="A collection of colorful square icons&#10;&#10;Description automatically generated">
            <a:extLst>
              <a:ext uri="{FF2B5EF4-FFF2-40B4-BE49-F238E27FC236}">
                <a16:creationId xmlns:a16="http://schemas.microsoft.com/office/drawing/2014/main" id="{52B931DC-B3B3-BF36-0810-032B32D3A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71300"/>
            <a:ext cx="7201612" cy="36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1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binocular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r="-1" b="11417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How we will investigate each school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3096" y="1690688"/>
            <a:ext cx="5435344" cy="4698874"/>
          </a:xfrm>
        </p:spPr>
        <p:txBody>
          <a:bodyPr vert="horz" lIns="91440" tIns="45720" rIns="91440" bIns="45720" rtlCol="0">
            <a:normAutofit/>
          </a:bodyPr>
          <a:lstStyle/>
          <a:p>
            <a:pPr marL="628650">
              <a:defRPr/>
            </a:pPr>
            <a:r>
              <a:rPr lang="en-US" sz="2400" dirty="0"/>
              <a:t>Emphasis on </a:t>
            </a:r>
            <a:r>
              <a:rPr lang="en-US" sz="2400" b="1" dirty="0"/>
              <a:t>conceptual frameworks</a:t>
            </a:r>
            <a:r>
              <a:rPr lang="en-US" sz="2400" dirty="0"/>
              <a:t>, starting points and foundational assumptions. Why?</a:t>
            </a:r>
          </a:p>
          <a:p>
            <a:pPr marL="628650">
              <a:defRPr/>
            </a:pPr>
            <a:r>
              <a:rPr lang="en-US" sz="2400" b="1" dirty="0"/>
              <a:t>Starting</a:t>
            </a:r>
            <a:r>
              <a:rPr lang="en-US" sz="2400" dirty="0"/>
              <a:t> ideas and assumptions </a:t>
            </a:r>
            <a:r>
              <a:rPr lang="en-US" sz="2400" i="1" dirty="0"/>
              <a:t>shape</a:t>
            </a:r>
            <a:r>
              <a:rPr lang="en-US" sz="2400" dirty="0"/>
              <a:t> and </a:t>
            </a:r>
            <a:r>
              <a:rPr lang="en-US" sz="2400" i="1" dirty="0"/>
              <a:t>constrain</a:t>
            </a:r>
            <a:r>
              <a:rPr lang="en-US" sz="2400" dirty="0"/>
              <a:t> the conclusions.</a:t>
            </a:r>
          </a:p>
          <a:p>
            <a:pPr marL="628650">
              <a:defRPr/>
            </a:pPr>
            <a:r>
              <a:rPr lang="en-US" sz="2400" dirty="0"/>
              <a:t>Different starting points lead to different </a:t>
            </a:r>
            <a:r>
              <a:rPr lang="en-US" sz="2400" b="1" dirty="0"/>
              <a:t>end</a:t>
            </a:r>
            <a:r>
              <a:rPr lang="en-US" sz="2400" dirty="0"/>
              <a:t> points.  </a:t>
            </a:r>
          </a:p>
          <a:p>
            <a:pPr marL="628650">
              <a:defRPr/>
            </a:pPr>
            <a:r>
              <a:rPr lang="en-US" sz="2400" dirty="0"/>
              <a:t>All roads do </a:t>
            </a:r>
            <a:r>
              <a:rPr lang="en-US" sz="2400" u="sng" dirty="0"/>
              <a:t>not</a:t>
            </a:r>
            <a:r>
              <a:rPr lang="en-US" sz="2400" dirty="0"/>
              <a:t> lead to Rome!</a:t>
            </a:r>
          </a:p>
          <a:p>
            <a:pPr marL="628650">
              <a:defRPr/>
            </a:pPr>
            <a:r>
              <a:rPr lang="en-US" sz="2400" dirty="0"/>
              <a:t>What you </a:t>
            </a:r>
            <a:r>
              <a:rPr lang="en-US" sz="2400" b="1" dirty="0"/>
              <a:t>see</a:t>
            </a:r>
            <a:r>
              <a:rPr lang="en-US" sz="2400" dirty="0"/>
              <a:t> can be heavily determined by how you decide to look </a:t>
            </a:r>
          </a:p>
          <a:p>
            <a:pPr marL="628650">
              <a:defRPr/>
            </a:pPr>
            <a:r>
              <a:rPr lang="en-US" sz="2400" dirty="0"/>
              <a:t>Aim for Parity of Treatment </a:t>
            </a:r>
          </a:p>
          <a:p>
            <a:pPr marL="457200" lvl="1">
              <a:defRPr/>
            </a:pPr>
            <a:endParaRPr lang="en-US" dirty="0"/>
          </a:p>
        </p:txBody>
      </p:sp>
      <p:sp>
        <p:nvSpPr>
          <p:cNvPr id="2764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952140" y="6356350"/>
            <a:ext cx="75895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fld id="{7CCC0A39-828C-274D-9974-E7573BB46C01}" type="slidenum">
              <a:rPr lang="en-US" sz="1200">
                <a:solidFill>
                  <a:srgbClr val="FFFFFF">
                    <a:alpha val="80000"/>
                  </a:srgbClr>
                </a:solidFill>
                <a:latin typeface="Calibri" panose="020F0502020204030204"/>
                <a:ea typeface="+mn-ea"/>
                <a:cs typeface="+mn-cs"/>
              </a:rPr>
              <a:pPr eaLnBrk="1" hangingPunct="1">
                <a:spcAft>
                  <a:spcPts val="600"/>
                </a:spcAft>
                <a:defRPr/>
              </a:pPr>
              <a:t>11</a:t>
            </a:fld>
            <a:endParaRPr lang="en-US" sz="1200" dirty="0">
              <a:solidFill>
                <a:srgbClr val="FFFFFF">
                  <a:alpha val="8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83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1904" y="980728"/>
            <a:ext cx="5959866" cy="947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b="1" dirty="0"/>
              <a:t>Run of events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9560" y="1771926"/>
            <a:ext cx="6647077" cy="4897434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lecture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(approx. 1 hour) and two set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(video or audio)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posted in advance for you to think about and (perhaps) formulate responses to.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lectures and readings and set discussion questions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suggested (optional)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reading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keen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responses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set discussion questions posted after each tutorial. 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direction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crea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 r="-1" b="1655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8" y="1052736"/>
            <a:ext cx="4986619" cy="803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b="1" dirty="0"/>
              <a:t>Asking for help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4" y="2160589"/>
            <a:ext cx="4410554" cy="4580779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are confused, ask for help, either: </a:t>
            </a:r>
          </a:p>
          <a:p>
            <a:pPr algn="l"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In-class</a:t>
            </a:r>
          </a:p>
          <a:p>
            <a:pPr algn="l"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email</a:t>
            </a:r>
          </a:p>
          <a:p>
            <a:pPr algn="l"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phone</a:t>
            </a:r>
          </a:p>
          <a:p>
            <a:pPr algn="l"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zoom</a:t>
            </a:r>
          </a:p>
          <a:p>
            <a:pPr algn="l"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questions are good!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B00D2-2349-4FD0-817C-57CE5B78A721}"/>
              </a:ext>
            </a:extLst>
          </p:cNvPr>
          <p:cNvSpPr txBox="1"/>
          <p:nvPr/>
        </p:nvSpPr>
        <p:spPr>
          <a:xfrm>
            <a:off x="7464152" y="606121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Student in completely unnecessary distress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DC014C-6790-6D58-F740-279C00367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132856"/>
            <a:ext cx="10515600" cy="1296144"/>
          </a:xfr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Mill, JS 1859, </a:t>
            </a:r>
            <a:r>
              <a:rPr lang="en-GB" sz="1800" i="1" dirty="0"/>
              <a:t>On Liberty</a:t>
            </a:r>
            <a:r>
              <a:rPr lang="en-GB" sz="1800" i="0" dirty="0"/>
              <a:t>,</a:t>
            </a:r>
            <a:r>
              <a:rPr lang="en-GB" sz="1800" i="1" dirty="0"/>
              <a:t> </a:t>
            </a:r>
            <a:r>
              <a:rPr lang="en-GB" sz="1800" i="0" dirty="0"/>
              <a:t>John Parker and Son, London.</a:t>
            </a:r>
            <a:endParaRPr lang="en-GB" sz="18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</a:rPr>
              <a:t>Robinson, Joan (1980) </a:t>
            </a:r>
            <a:r>
              <a:rPr lang="en-GB" sz="1800" b="0" i="1" dirty="0">
                <a:solidFill>
                  <a:srgbClr val="000000"/>
                </a:solidFill>
                <a:effectLst/>
              </a:rPr>
              <a:t>Collected Economic Papers 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MIT Press, Cambridge MA</a:t>
            </a:r>
          </a:p>
          <a:p>
            <a:pPr marL="0" indent="0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</a:rPr>
              <a:t>Robinson, Joan (1981</a:t>
            </a:r>
            <a:r>
              <a:rPr lang="en-GB" sz="1800" dirty="0">
                <a:solidFill>
                  <a:srgbClr val="000000"/>
                </a:solidFill>
              </a:rPr>
              <a:t>)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1" dirty="0">
                <a:solidFill>
                  <a:srgbClr val="000000"/>
                </a:solidFill>
                <a:effectLst/>
              </a:rPr>
              <a:t>What Are the Questions? And Other Essays: Further Contributions to Modern Economics 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M. E. Sharpe, Armonk.</a:t>
            </a:r>
            <a:r>
              <a:rPr lang="en-GB" sz="1800" dirty="0"/>
              <a:t> </a:t>
            </a:r>
            <a:endParaRPr lang="en-AU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3907E-595C-40F8-2106-0275CBB48441}"/>
              </a:ext>
            </a:extLst>
          </p:cNvPr>
          <p:cNvSpPr txBox="1"/>
          <p:nvPr/>
        </p:nvSpPr>
        <p:spPr>
          <a:xfrm>
            <a:off x="623392" y="1268760"/>
            <a:ext cx="1728192" cy="461665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References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57121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0506CC4-B495-4CB0-A070-3B1BE115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9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6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15" y="332262"/>
            <a:ext cx="5705534" cy="1578308"/>
          </a:xfrm>
        </p:spPr>
        <p:txBody>
          <a:bodyPr>
            <a:normAutofit/>
          </a:bodyPr>
          <a:lstStyle/>
          <a:p>
            <a:r>
              <a:rPr lang="en-US" sz="4000" b="1" dirty="0"/>
              <a:t>What is political economy?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8" y="1340768"/>
            <a:ext cx="583264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  <a:p>
            <a:pPr lvl="1"/>
            <a:r>
              <a:rPr lang="en-US" sz="3000" dirty="0"/>
              <a:t>A plural and interdisciplinary way of studying economic phenomena</a:t>
            </a:r>
          </a:p>
          <a:p>
            <a:pPr lvl="1"/>
            <a:r>
              <a:rPr lang="en-US" sz="2800" dirty="0"/>
              <a:t>PE was the original name for economics and the original approach was pluralist and interdisciplinary</a:t>
            </a:r>
          </a:p>
          <a:p>
            <a:pPr lvl="1"/>
            <a:r>
              <a:rPr lang="en-US" sz="2800" dirty="0"/>
              <a:t> The term political economy is used to demarcate it from the far less pluralist and interdisciplinary approach to economics </a:t>
            </a:r>
            <a:r>
              <a:rPr lang="en-US" sz="2800" dirty="0" err="1"/>
              <a:t>ofte</a:t>
            </a:r>
            <a:r>
              <a:rPr lang="en-US" sz="2800" dirty="0"/>
              <a:t> taken under the label of ‘economics’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EC8F0DCD-34DA-51C2-DAB5-62942BB3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" r="19921"/>
          <a:stretch/>
        </p:blipFill>
        <p:spPr>
          <a:xfrm>
            <a:off x="6027501" y="921022"/>
            <a:ext cx="5776079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51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548" y="476672"/>
            <a:ext cx="4646904" cy="1624520"/>
          </a:xfrm>
        </p:spPr>
        <p:txBody>
          <a:bodyPr anchor="ctr">
            <a:normAutofit fontScale="90000"/>
          </a:bodyPr>
          <a:lstStyle/>
          <a:p>
            <a:r>
              <a:rPr lang="en-AU" sz="4000" b="1" dirty="0"/>
              <a:t>An Expanded Definition of Political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2420888"/>
            <a:ext cx="5472608" cy="43204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The study of the social provisioning process in order to promote human wellbeing and ecological balance.</a:t>
            </a:r>
          </a:p>
          <a:p>
            <a:pPr marL="0" indent="0">
              <a:buNone/>
            </a:pPr>
            <a:r>
              <a:rPr lang="en-US" sz="2000" dirty="0"/>
              <a:t>In practice, this means the focus is on:</a:t>
            </a:r>
          </a:p>
          <a:p>
            <a:pPr lvl="1"/>
            <a:r>
              <a:rPr lang="en-US" sz="2000" b="1" dirty="0"/>
              <a:t>What</a:t>
            </a:r>
            <a:r>
              <a:rPr lang="en-US" sz="2000" dirty="0"/>
              <a:t> goods and services are produced?</a:t>
            </a:r>
          </a:p>
          <a:p>
            <a:pPr lvl="1"/>
            <a:r>
              <a:rPr lang="en-US" sz="2000" b="1" dirty="0"/>
              <a:t>How</a:t>
            </a:r>
            <a:r>
              <a:rPr lang="en-US" sz="2000" dirty="0"/>
              <a:t> are they produced</a:t>
            </a:r>
          </a:p>
          <a:p>
            <a:pPr lvl="1"/>
            <a:r>
              <a:rPr lang="en-US" sz="2000" dirty="0"/>
              <a:t>For </a:t>
            </a:r>
            <a:r>
              <a:rPr lang="en-US" sz="2000" b="1" dirty="0"/>
              <a:t>whom</a:t>
            </a:r>
            <a:r>
              <a:rPr lang="en-US" sz="2000" dirty="0"/>
              <a:t> are they produced? </a:t>
            </a:r>
          </a:p>
          <a:p>
            <a:pPr lvl="1"/>
            <a:r>
              <a:rPr lang="en-US" sz="2000" dirty="0"/>
              <a:t>How are resources </a:t>
            </a:r>
            <a:r>
              <a:rPr lang="en-US" sz="2000" b="1" dirty="0"/>
              <a:t>sustained</a:t>
            </a:r>
            <a:r>
              <a:rPr lang="en-US" sz="2000" dirty="0"/>
              <a:t>?</a:t>
            </a:r>
          </a:p>
          <a:p>
            <a:pPr marL="0" indent="-57150">
              <a:buNone/>
            </a:pPr>
            <a:r>
              <a:rPr lang="en-US" sz="2000" dirty="0"/>
              <a:t>The </a:t>
            </a:r>
            <a:r>
              <a:rPr lang="en-US" sz="2000" b="1" dirty="0"/>
              <a:t>pluralist</a:t>
            </a:r>
            <a:r>
              <a:rPr lang="en-US" sz="2000" dirty="0"/>
              <a:t> and </a:t>
            </a:r>
            <a:r>
              <a:rPr lang="en-US" sz="2000" b="1" dirty="0"/>
              <a:t>interdisciplinary</a:t>
            </a:r>
            <a:r>
              <a:rPr lang="en-US" sz="2000" dirty="0"/>
              <a:t> approach to studying economic phenomena that is adopted here is currently distinctive enough to justify it being differentiated from ‘economics’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758DD7B-8651-507E-4ED9-FEA45C440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5" r="50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99965-759B-1A12-379E-537552CE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072" y="260648"/>
            <a:ext cx="4156512" cy="1345501"/>
          </a:xfrm>
        </p:spPr>
        <p:txBody>
          <a:bodyPr anchor="ctr">
            <a:normAutofit/>
          </a:bodyPr>
          <a:lstStyle/>
          <a:p>
            <a:r>
              <a:rPr lang="en-GB" sz="3700" dirty="0"/>
              <a:t>Rationale for School of Political Economy</a:t>
            </a:r>
            <a:endParaRPr lang="en-AU" sz="3700" dirty="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941EED6A-C2D4-3898-C683-D09711F0E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3" r="31502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649FA-5E86-C2DE-92C3-73D1B41C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02" y="1544081"/>
            <a:ext cx="4593174" cy="5125279"/>
          </a:xfrm>
        </p:spPr>
        <p:txBody>
          <a:bodyPr anchor="ctr">
            <a:normAutofit/>
          </a:bodyPr>
          <a:lstStyle/>
          <a:p>
            <a:r>
              <a:rPr lang="en-GB" sz="2400" dirty="0"/>
              <a:t>Belief that it was possible to deliver tertiary-level education at a higher </a:t>
            </a:r>
            <a:r>
              <a:rPr lang="en-GB" sz="2400" b="1" dirty="0"/>
              <a:t>standard</a:t>
            </a:r>
            <a:r>
              <a:rPr lang="en-GB" sz="2400" dirty="0"/>
              <a:t> and at lower </a:t>
            </a:r>
            <a:r>
              <a:rPr lang="en-GB" sz="2400" b="1" dirty="0"/>
              <a:t>cost</a:t>
            </a:r>
            <a:r>
              <a:rPr lang="en-GB" sz="2400" dirty="0"/>
              <a:t> than </a:t>
            </a:r>
            <a:r>
              <a:rPr lang="en-GB" sz="2400" i="1" dirty="0"/>
              <a:t>usually </a:t>
            </a:r>
            <a:r>
              <a:rPr lang="en-GB" sz="2400" dirty="0"/>
              <a:t>occurs within an increasingly problematic university system.</a:t>
            </a:r>
          </a:p>
          <a:p>
            <a:r>
              <a:rPr lang="en-GB" sz="2400" dirty="0"/>
              <a:t>University economics education has become overly </a:t>
            </a:r>
            <a:r>
              <a:rPr lang="en-GB" sz="2400" b="1" dirty="0"/>
              <a:t>narrow</a:t>
            </a:r>
            <a:r>
              <a:rPr lang="en-GB" sz="2400" dirty="0"/>
              <a:t> and that reform strategies needed to go </a:t>
            </a:r>
            <a:r>
              <a:rPr lang="en-GB" sz="2400" b="1" dirty="0"/>
              <a:t>beyond</a:t>
            </a:r>
            <a:r>
              <a:rPr lang="en-GB" sz="2400" dirty="0"/>
              <a:t> just trying to change minds inside the economic mainstream. </a:t>
            </a: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386296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3B51F-D425-484F-8F3C-6634953E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 dirty="0"/>
              <a:t>Educational Approach/Philosophy</a:t>
            </a:r>
            <a:endParaRPr lang="en-AU" sz="3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56689-377C-499B-ABAD-9F6029714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4410863"/>
          </a:xfrm>
        </p:spPr>
        <p:txBody>
          <a:bodyPr anchor="ctr">
            <a:normAutofit/>
          </a:bodyPr>
          <a:lstStyle/>
          <a:p>
            <a:r>
              <a:rPr lang="en-GB" b="1" dirty="0"/>
              <a:t>Self-assessment</a:t>
            </a:r>
            <a:r>
              <a:rPr lang="en-GB" dirty="0"/>
              <a:t>, combined with support, including individual </a:t>
            </a:r>
            <a:r>
              <a:rPr lang="en-GB" b="1" dirty="0"/>
              <a:t>support</a:t>
            </a:r>
            <a:r>
              <a:rPr lang="en-GB" dirty="0"/>
              <a:t> as required. </a:t>
            </a:r>
          </a:p>
          <a:p>
            <a:r>
              <a:rPr lang="en-GB" dirty="0"/>
              <a:t>Subject can be engaged with at differing levels of </a:t>
            </a:r>
            <a:r>
              <a:rPr lang="en-GB" b="1" dirty="0"/>
              <a:t>depth</a:t>
            </a:r>
            <a:r>
              <a:rPr lang="en-GB" dirty="0"/>
              <a:t>. </a:t>
            </a:r>
          </a:p>
          <a:p>
            <a:r>
              <a:rPr lang="en-GB" b="1" dirty="0"/>
              <a:t>Choose</a:t>
            </a:r>
            <a:r>
              <a:rPr lang="en-GB" dirty="0"/>
              <a:t> the level that suits your needs, interests and available time. </a:t>
            </a:r>
          </a:p>
          <a:p>
            <a:r>
              <a:rPr lang="en-GB" b="1" dirty="0"/>
              <a:t>Safe</a:t>
            </a:r>
            <a:r>
              <a:rPr lang="en-GB" dirty="0"/>
              <a:t> space for all.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talking&#10;&#10;Description automatically generated">
            <a:extLst>
              <a:ext uri="{FF2B5EF4-FFF2-40B4-BE49-F238E27FC236}">
                <a16:creationId xmlns:a16="http://schemas.microsoft.com/office/drawing/2014/main" id="{63AB7545-87B2-4EE2-D655-9EF65F010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73" y="1340768"/>
            <a:ext cx="5718611" cy="39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8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EE23-AF62-45B1-9E36-8AECEAD7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Schools We Will Be Examining</a:t>
            </a:r>
            <a:endParaRPr lang="en-AU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1378D8-A38F-473B-8A81-A24CA6D3A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494675"/>
              </p:ext>
            </p:extLst>
          </p:nvPr>
        </p:nvGraphicFramePr>
        <p:xfrm>
          <a:off x="3431704" y="1628800"/>
          <a:ext cx="4897760" cy="477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760">
                  <a:extLst>
                    <a:ext uri="{9D8B030D-6E8A-4147-A177-3AD203B41FA5}">
                      <a16:colId xmlns:a16="http://schemas.microsoft.com/office/drawing/2014/main" val="1117402042"/>
                    </a:ext>
                  </a:extLst>
                </a:gridCol>
              </a:tblGrid>
              <a:tr h="530192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Institutional Economics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81922"/>
                  </a:ext>
                </a:extLst>
              </a:tr>
              <a:tr h="530192">
                <a:tc>
                  <a:txBody>
                    <a:bodyPr/>
                    <a:lstStyle/>
                    <a:p>
                      <a:r>
                        <a:rPr lang="en-GB" sz="2400" b="1" dirty="0"/>
                        <a:t>Behavioural Economics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437608"/>
                  </a:ext>
                </a:extLst>
              </a:tr>
              <a:tr h="530192">
                <a:tc>
                  <a:txBody>
                    <a:bodyPr/>
                    <a:lstStyle/>
                    <a:p>
                      <a:r>
                        <a:rPr lang="en-GB" sz="2400" b="1" dirty="0"/>
                        <a:t>Austrian Economics</a:t>
                      </a:r>
                      <a:endParaRPr lang="en-A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62768"/>
                  </a:ext>
                </a:extLst>
              </a:tr>
              <a:tr h="530192">
                <a:tc>
                  <a:txBody>
                    <a:bodyPr/>
                    <a:lstStyle/>
                    <a:p>
                      <a:r>
                        <a:rPr lang="en-GB" sz="2400" b="1" dirty="0"/>
                        <a:t>Neoclassical Economics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314556"/>
                  </a:ext>
                </a:extLst>
              </a:tr>
              <a:tr h="530192">
                <a:tc>
                  <a:txBody>
                    <a:bodyPr/>
                    <a:lstStyle/>
                    <a:p>
                      <a:r>
                        <a:rPr lang="en-GB" sz="2400" b="1" dirty="0"/>
                        <a:t>Post Keynesian Economics</a:t>
                      </a:r>
                      <a:endParaRPr lang="en-A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75189"/>
                  </a:ext>
                </a:extLst>
              </a:tr>
              <a:tr h="530192">
                <a:tc>
                  <a:txBody>
                    <a:bodyPr/>
                    <a:lstStyle/>
                    <a:p>
                      <a:r>
                        <a:rPr lang="en-GB" sz="2400" b="1" dirty="0"/>
                        <a:t>Radical Political Economy 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901622"/>
                  </a:ext>
                </a:extLst>
              </a:tr>
              <a:tr h="530192">
                <a:tc>
                  <a:txBody>
                    <a:bodyPr/>
                    <a:lstStyle/>
                    <a:p>
                      <a:r>
                        <a:rPr lang="en-GB" sz="2400" b="1" dirty="0"/>
                        <a:t>Georgist Political Economy</a:t>
                      </a:r>
                      <a:endParaRPr lang="en-A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25230"/>
                  </a:ext>
                </a:extLst>
              </a:tr>
              <a:tr h="530192">
                <a:tc>
                  <a:txBody>
                    <a:bodyPr/>
                    <a:lstStyle/>
                    <a:p>
                      <a:r>
                        <a:rPr lang="en-GB" sz="2400" b="1" dirty="0"/>
                        <a:t>Feminist Economics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435381"/>
                  </a:ext>
                </a:extLst>
              </a:tr>
              <a:tr h="530192">
                <a:tc>
                  <a:txBody>
                    <a:bodyPr/>
                    <a:lstStyle/>
                    <a:p>
                      <a:r>
                        <a:rPr lang="en-GB" sz="2400" b="1" dirty="0"/>
                        <a:t>Ecological Economics</a:t>
                      </a:r>
                      <a:endParaRPr lang="en-A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64254"/>
                  </a:ext>
                </a:extLst>
              </a:tr>
            </a:tbl>
          </a:graphicData>
        </a:graphic>
      </p:graphicFrame>
      <p:pic>
        <p:nvPicPr>
          <p:cNvPr id="4" name="Picture 3" descr="A picture containing outdoor, tree, person, mountain&#10;&#10;Description automatically generated">
            <a:extLst>
              <a:ext uri="{FF2B5EF4-FFF2-40B4-BE49-F238E27FC236}">
                <a16:creationId xmlns:a16="http://schemas.microsoft.com/office/drawing/2014/main" id="{BF9C7E43-60C3-4051-9ED4-E554B687E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r="57088"/>
          <a:stretch/>
        </p:blipFill>
        <p:spPr>
          <a:xfrm>
            <a:off x="838200" y="1628800"/>
            <a:ext cx="2377480" cy="4680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82628-B378-2FA7-629D-72B29E4ACEF4}"/>
              </a:ext>
            </a:extLst>
          </p:cNvPr>
          <p:cNvSpPr txBox="1"/>
          <p:nvPr/>
        </p:nvSpPr>
        <p:spPr>
          <a:xfrm>
            <a:off x="8472264" y="1628800"/>
            <a:ext cx="3600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solidFill>
                  <a:srgbClr val="000000"/>
                </a:solidFill>
                <a:effectLst/>
                <a:latin typeface="Arial-ItalicMT"/>
              </a:rPr>
              <a:t>“In every country, educated institutions in general, and universities in particular, are supported directly or indirectly by the established authorities </a:t>
            </a:r>
          </a:p>
          <a:p>
            <a:r>
              <a:rPr lang="en-GB" sz="2400" b="0" dirty="0">
                <a:solidFill>
                  <a:srgbClr val="000000"/>
                </a:solidFill>
                <a:effectLst/>
                <a:latin typeface="Arial-ItalicMT"/>
              </a:rPr>
              <a:t>and whether in Chicago or in Moscow, their first duty is to save their pupils from contact with dangerous thoughts”.</a:t>
            </a:r>
            <a:br>
              <a:rPr lang="en-GB" sz="2400" b="0" i="1" dirty="0">
                <a:solidFill>
                  <a:srgbClr val="000000"/>
                </a:solidFill>
                <a:effectLst/>
                <a:latin typeface="Arial-ItalicMT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ArialMT"/>
              </a:rPr>
              <a:t>(Robinson 1980 p.98)</a:t>
            </a:r>
            <a:r>
              <a:rPr lang="en-GB" sz="2400" dirty="0"/>
              <a:t> </a:t>
            </a:r>
            <a:br>
              <a:rPr lang="en-GB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570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01" y="232460"/>
            <a:ext cx="8411844" cy="792088"/>
          </a:xfrm>
        </p:spPr>
        <p:txBody>
          <a:bodyPr>
            <a:normAutofit/>
          </a:bodyPr>
          <a:lstStyle/>
          <a:p>
            <a:r>
              <a:rPr lang="en-US" dirty="0"/>
              <a:t>Pluralist Political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506" y="1340768"/>
            <a:ext cx="7956501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“He [they] who knows only his own side of the case knows little of that. His [their] reasons may be good, and no one may have been able to refute them. But if he [they] is [are] equally unable to refute the reasons on the opposite side, if he [they] does not so much as know what they are, he [they] has no ground for preferring either opinion” John Stuart Mill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Ha-Joon Chang Video ‘Economics is for Everybody’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158" y="5917759"/>
            <a:ext cx="400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Stuart Mill and Harriet Taylor Mill</a:t>
            </a:r>
          </a:p>
        </p:txBody>
      </p:sp>
      <p:pic>
        <p:nvPicPr>
          <p:cNvPr id="7" name="Picture 6" descr="A person and person in robes&#10;&#10;Description automatically generated with low confidence">
            <a:extLst>
              <a:ext uri="{FF2B5EF4-FFF2-40B4-BE49-F238E27FC236}">
                <a16:creationId xmlns:a16="http://schemas.microsoft.com/office/drawing/2014/main" id="{45D442D1-D4E3-4CAE-BB69-05CA85FB1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/>
          <a:stretch/>
        </p:blipFill>
        <p:spPr>
          <a:xfrm>
            <a:off x="269158" y="1372126"/>
            <a:ext cx="3682698" cy="45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3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with different colored bubbles&#10;&#10;Description automatically generated with medium confidence">
            <a:extLst>
              <a:ext uri="{FF2B5EF4-FFF2-40B4-BE49-F238E27FC236}">
                <a16:creationId xmlns:a16="http://schemas.microsoft.com/office/drawing/2014/main" id="{7413A5D0-2D2C-2B4F-DE48-77C6CA9D9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C154D-447D-4C9D-AAF6-592786B7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3822189" cy="1119659"/>
          </a:xfrm>
        </p:spPr>
        <p:txBody>
          <a:bodyPr>
            <a:normAutofit/>
          </a:bodyPr>
          <a:lstStyle/>
          <a:p>
            <a:r>
              <a:rPr lang="en-GB" sz="4000" dirty="0"/>
              <a:t>Interdisciplinarity 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B531-940B-463C-A97C-7097F16F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43" y="1268760"/>
            <a:ext cx="3822189" cy="525658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Desirability of </a:t>
            </a:r>
            <a:r>
              <a:rPr lang="en-GB" sz="2400" b="1" dirty="0"/>
              <a:t>co-informing dialogue</a:t>
            </a:r>
            <a:r>
              <a:rPr lang="en-GB" sz="2400" dirty="0"/>
              <a:t> with other disciplines</a:t>
            </a:r>
          </a:p>
          <a:p>
            <a:r>
              <a:rPr lang="en-GB" sz="2400" dirty="0"/>
              <a:t>Answer to most economic problems is a </a:t>
            </a:r>
            <a:r>
              <a:rPr lang="en-GB" sz="2400" b="1" dirty="0"/>
              <a:t>political </a:t>
            </a:r>
            <a:r>
              <a:rPr lang="en-GB" sz="2400" dirty="0"/>
              <a:t>question</a:t>
            </a:r>
          </a:p>
          <a:p>
            <a:r>
              <a:rPr lang="en-GB" sz="2400" dirty="0"/>
              <a:t>Ethical, epistemological and ontological dimensions of economic analysis give it a strong </a:t>
            </a:r>
            <a:r>
              <a:rPr lang="en-GB" sz="2400" b="1" dirty="0"/>
              <a:t>philosophical </a:t>
            </a:r>
            <a:r>
              <a:rPr lang="en-GB" sz="2400" dirty="0"/>
              <a:t>dimension.</a:t>
            </a:r>
          </a:p>
          <a:p>
            <a:r>
              <a:rPr lang="en-GB" sz="2400" dirty="0"/>
              <a:t>If you are studying other disciplines, political economy is probably relevant and </a:t>
            </a:r>
            <a:r>
              <a:rPr lang="en-GB" sz="2400" b="1" dirty="0"/>
              <a:t>helpful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1423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arliament House, Canberra with a flag on top&#10;&#10;Description automatically generated">
            <a:extLst>
              <a:ext uri="{FF2B5EF4-FFF2-40B4-BE49-F238E27FC236}">
                <a16:creationId xmlns:a16="http://schemas.microsoft.com/office/drawing/2014/main" id="{139EE65A-F534-51DF-7AA3-97991D12F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r="130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04" y="464181"/>
            <a:ext cx="5113784" cy="1152128"/>
          </a:xfrm>
        </p:spPr>
        <p:txBody>
          <a:bodyPr>
            <a:normAutofit/>
          </a:bodyPr>
          <a:lstStyle/>
          <a:p>
            <a:r>
              <a:rPr lang="en-AU" sz="4000" dirty="0"/>
              <a:t>The Importance of 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608272"/>
            <a:ext cx="4110221" cy="5205104"/>
          </a:xfrm>
        </p:spPr>
        <p:txBody>
          <a:bodyPr>
            <a:normAutofit/>
          </a:bodyPr>
          <a:lstStyle/>
          <a:p>
            <a:r>
              <a:rPr lang="en-US" sz="2000" dirty="0"/>
              <a:t>Its </a:t>
            </a:r>
            <a:r>
              <a:rPr lang="en-US" sz="2000" b="1" dirty="0"/>
              <a:t>rare</a:t>
            </a:r>
            <a:r>
              <a:rPr lang="en-US" sz="2000" dirty="0"/>
              <a:t> the people have any real knowledge of political economy.  </a:t>
            </a:r>
          </a:p>
          <a:p>
            <a:r>
              <a:rPr lang="en-US" sz="2000" dirty="0"/>
              <a:t>But if offers </a:t>
            </a:r>
            <a:r>
              <a:rPr lang="en-US" sz="2000" b="1" dirty="0"/>
              <a:t>insights</a:t>
            </a:r>
            <a:r>
              <a:rPr lang="en-US" sz="2000" dirty="0"/>
              <a:t> into social and economic processes are </a:t>
            </a:r>
            <a:r>
              <a:rPr lang="en-US" sz="2000" b="1" dirty="0"/>
              <a:t>profound. </a:t>
            </a:r>
          </a:p>
          <a:p>
            <a:r>
              <a:rPr lang="en-US" sz="2000" dirty="0"/>
              <a:t>PE can help you to understand and thus critically assess ‘</a:t>
            </a:r>
            <a:r>
              <a:rPr lang="en-US" sz="2000" b="1" dirty="0"/>
              <a:t>conventional wisdoms</a:t>
            </a:r>
            <a:r>
              <a:rPr lang="en-US" sz="2000" dirty="0"/>
              <a:t>’ and to develop alternative views</a:t>
            </a:r>
          </a:p>
          <a:p>
            <a:r>
              <a:rPr lang="en-US" sz="2000" dirty="0"/>
              <a:t>The Importance of studying economics is not to acquire a set of ready-made answers but to avoid being </a:t>
            </a:r>
            <a:r>
              <a:rPr lang="en-US" sz="2000" b="1" dirty="0"/>
              <a:t>deceived</a:t>
            </a:r>
            <a:r>
              <a:rPr lang="en-US" sz="2000" dirty="0"/>
              <a:t> by other economists – Joan Robinson</a:t>
            </a:r>
          </a:p>
          <a:p>
            <a:r>
              <a:rPr lang="en-US" sz="2000" dirty="0"/>
              <a:t>A higher level of critical economic literacy makes for a more a </a:t>
            </a:r>
            <a:r>
              <a:rPr lang="en-US" sz="2000" b="1" dirty="0"/>
              <a:t>democratic</a:t>
            </a:r>
            <a:r>
              <a:rPr lang="en-US" sz="2000" dirty="0"/>
              <a:t> society. </a:t>
            </a:r>
          </a:p>
        </p:txBody>
      </p:sp>
    </p:spTree>
    <p:extLst>
      <p:ext uri="{BB962C8B-B14F-4D97-AF65-F5344CB8AC3E}">
        <p14:creationId xmlns:p14="http://schemas.microsoft.com/office/powerpoint/2010/main" val="260913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834</Words>
  <Application>Microsoft Office PowerPoint</Application>
  <PresentationFormat>Widescreen</PresentationFormat>
  <Paragraphs>92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Arial-ItalicMT</vt:lpstr>
      <vt:lpstr>ArialMT</vt:lpstr>
      <vt:lpstr>Calibri</vt:lpstr>
      <vt:lpstr>Calibri Light</vt:lpstr>
      <vt:lpstr>Verdana</vt:lpstr>
      <vt:lpstr>Wingdings 3</vt:lpstr>
      <vt:lpstr>Office Theme</vt:lpstr>
      <vt:lpstr>SPE101 An Introduction to Political Economy and Economics   </vt:lpstr>
      <vt:lpstr>What is political economy? </vt:lpstr>
      <vt:lpstr>An Expanded Definition of Political Economy</vt:lpstr>
      <vt:lpstr>Rationale for School of Political Economy</vt:lpstr>
      <vt:lpstr>Educational Approach/Philosophy</vt:lpstr>
      <vt:lpstr>The Schools We Will Be Examining</vt:lpstr>
      <vt:lpstr>Pluralist Political Economy</vt:lpstr>
      <vt:lpstr>Interdisciplinarity </vt:lpstr>
      <vt:lpstr>The Importance of PE</vt:lpstr>
      <vt:lpstr>PE seeks to explain and rectify</vt:lpstr>
      <vt:lpstr>How we will investigate each school</vt:lpstr>
      <vt:lpstr>Run of events</vt:lpstr>
      <vt:lpstr>Asking for help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SPE101 Introduction to Political Economy &amp; Economics</dc:title>
  <dc:creator>Thornton, Tim</dc:creator>
  <cp:lastModifiedBy>Thornton, Tim</cp:lastModifiedBy>
  <cp:revision>57</cp:revision>
  <dcterms:created xsi:type="dcterms:W3CDTF">2021-01-17T05:24:18Z</dcterms:created>
  <dcterms:modified xsi:type="dcterms:W3CDTF">2023-09-07T06:12:44Z</dcterms:modified>
</cp:coreProperties>
</file>