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notesMasterIdLst>
    <p:notesMasterId r:id="rId31"/>
  </p:notesMasterIdLst>
  <p:handoutMasterIdLst>
    <p:handoutMasterId r:id="rId32"/>
  </p:handoutMasterIdLst>
  <p:sldIdLst>
    <p:sldId id="461" r:id="rId2"/>
    <p:sldId id="460" r:id="rId3"/>
    <p:sldId id="335" r:id="rId4"/>
    <p:sldId id="343" r:id="rId5"/>
    <p:sldId id="462" r:id="rId6"/>
    <p:sldId id="261" r:id="rId7"/>
    <p:sldId id="270" r:id="rId8"/>
    <p:sldId id="336" r:id="rId9"/>
    <p:sldId id="455" r:id="rId10"/>
    <p:sldId id="452" r:id="rId11"/>
    <p:sldId id="454" r:id="rId12"/>
    <p:sldId id="463" r:id="rId13"/>
    <p:sldId id="296" r:id="rId14"/>
    <p:sldId id="337" r:id="rId15"/>
    <p:sldId id="317" r:id="rId16"/>
    <p:sldId id="456" r:id="rId17"/>
    <p:sldId id="457" r:id="rId18"/>
    <p:sldId id="322" r:id="rId19"/>
    <p:sldId id="369" r:id="rId20"/>
    <p:sldId id="342" r:id="rId21"/>
    <p:sldId id="363" r:id="rId22"/>
    <p:sldId id="345" r:id="rId23"/>
    <p:sldId id="431" r:id="rId24"/>
    <p:sldId id="432" r:id="rId25"/>
    <p:sldId id="433" r:id="rId26"/>
    <p:sldId id="458" r:id="rId27"/>
    <p:sldId id="459" r:id="rId28"/>
    <p:sldId id="358" r:id="rId29"/>
    <p:sldId id="453" r:id="rId3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CFF"/>
    <a:srgbClr val="E5E5E5"/>
    <a:srgbClr val="F8FFFD"/>
    <a:srgbClr val="D5E0F2"/>
    <a:srgbClr val="00CCFF"/>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1" autoAdjust="0"/>
    <p:restoredTop sz="95995" autoAdjust="0"/>
  </p:normalViewPr>
  <p:slideViewPr>
    <p:cSldViewPr>
      <p:cViewPr varScale="1">
        <p:scale>
          <a:sx n="103" d="100"/>
          <a:sy n="103" d="100"/>
        </p:scale>
        <p:origin x="58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3928" y="-128"/>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967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en-AU" dirty="0"/>
          </a:p>
        </p:txBody>
      </p:sp>
      <p:sp>
        <p:nvSpPr>
          <p:cNvPr id="3" name="Date Placeholder 2"/>
          <p:cNvSpPr>
            <a:spLocks noGrp="1"/>
          </p:cNvSpPr>
          <p:nvPr>
            <p:ph type="dt" sz="quarter" idx="1"/>
          </p:nvPr>
        </p:nvSpPr>
        <p:spPr>
          <a:xfrm>
            <a:off x="3777002" y="0"/>
            <a:ext cx="2890514" cy="496732"/>
          </a:xfrm>
          <a:prstGeom prst="rect">
            <a:avLst/>
          </a:prstGeom>
        </p:spPr>
        <p:txBody>
          <a:bodyPr vert="horz" lIns="91440" tIns="45720" rIns="91440" bIns="45720" rtlCol="0"/>
          <a:lstStyle>
            <a:lvl1pPr algn="r" eaLnBrk="1" hangingPunct="1">
              <a:defRPr sz="1200">
                <a:latin typeface="Verdana" pitchFamily="34" charset="0"/>
              </a:defRPr>
            </a:lvl1pPr>
          </a:lstStyle>
          <a:p>
            <a:pPr>
              <a:defRPr/>
            </a:pPr>
            <a:fld id="{7E0BCF8B-7647-44E1-BD0A-12601BC180ED}" type="datetime1">
              <a:rPr lang="en-US"/>
              <a:pPr>
                <a:defRPr/>
              </a:pPr>
              <a:t>1/22/2022</a:t>
            </a:fld>
            <a:endParaRPr lang="en-AU" dirty="0"/>
          </a:p>
        </p:txBody>
      </p:sp>
      <p:sp>
        <p:nvSpPr>
          <p:cNvPr id="4" name="Footer Placeholder 3"/>
          <p:cNvSpPr>
            <a:spLocks noGrp="1"/>
          </p:cNvSpPr>
          <p:nvPr>
            <p:ph type="ftr" sz="quarter" idx="2"/>
          </p:nvPr>
        </p:nvSpPr>
        <p:spPr>
          <a:xfrm>
            <a:off x="1" y="9428309"/>
            <a:ext cx="2890515" cy="496731"/>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defRPr>
            </a:lvl1pPr>
          </a:lstStyle>
          <a:p>
            <a:pPr>
              <a:defRPr/>
            </a:pPr>
            <a:r>
              <a:rPr lang="en-AU" dirty="0"/>
              <a:t>Alt Persp (C) R. O'Donnell</a:t>
            </a:r>
          </a:p>
        </p:txBody>
      </p:sp>
      <p:sp>
        <p:nvSpPr>
          <p:cNvPr id="5" name="Slide Number Placeholder 4"/>
          <p:cNvSpPr>
            <a:spLocks noGrp="1"/>
          </p:cNvSpPr>
          <p:nvPr>
            <p:ph type="sldNum" sz="quarter" idx="3"/>
          </p:nvPr>
        </p:nvSpPr>
        <p:spPr>
          <a:xfrm>
            <a:off x="3777002" y="9428309"/>
            <a:ext cx="2890514" cy="496731"/>
          </a:xfrm>
          <a:prstGeom prst="rect">
            <a:avLst/>
          </a:prstGeom>
        </p:spPr>
        <p:txBody>
          <a:bodyPr vert="horz" lIns="91440" tIns="45720" rIns="91440" bIns="45720" rtlCol="0" anchor="b"/>
          <a:lstStyle>
            <a:lvl1pPr algn="r" eaLnBrk="1" hangingPunct="1">
              <a:defRPr sz="1200">
                <a:latin typeface="Verdana" pitchFamily="34" charset="0"/>
              </a:defRPr>
            </a:lvl1pPr>
          </a:lstStyle>
          <a:p>
            <a:pPr>
              <a:defRPr/>
            </a:pPr>
            <a:fld id="{5704DB35-FB78-4EF2-BE0B-51F15317DC5F}" type="slidenum">
              <a:rPr lang="en-AU"/>
              <a:pPr>
                <a:defRPr/>
              </a:pPr>
              <a:t>‹#›</a:t>
            </a:fld>
            <a:endParaRPr lang="en-AU" dirty="0"/>
          </a:p>
        </p:txBody>
      </p:sp>
    </p:spTree>
    <p:extLst>
      <p:ext uri="{BB962C8B-B14F-4D97-AF65-F5344CB8AC3E}">
        <p14:creationId xmlns:p14="http://schemas.microsoft.com/office/powerpoint/2010/main" val="3874835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1" y="0"/>
            <a:ext cx="2890515" cy="496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dirty="0"/>
          </a:p>
        </p:txBody>
      </p:sp>
      <p:sp>
        <p:nvSpPr>
          <p:cNvPr id="187395" name="Rectangle 3"/>
          <p:cNvSpPr>
            <a:spLocks noGrp="1" noChangeArrowheads="1"/>
          </p:cNvSpPr>
          <p:nvPr>
            <p:ph type="dt" idx="1"/>
          </p:nvPr>
        </p:nvSpPr>
        <p:spPr bwMode="auto">
          <a:xfrm>
            <a:off x="3777002" y="0"/>
            <a:ext cx="2890514" cy="496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fld id="{A18A2E1C-DCE5-487B-897C-482E9BCE7C17}" type="datetime1">
              <a:rPr lang="en-US"/>
              <a:pPr>
                <a:defRPr/>
              </a:pPr>
              <a:t>1/22/2022</a:t>
            </a:fld>
            <a:endParaRPr lang="en-US" dirty="0"/>
          </a:p>
        </p:txBody>
      </p:sp>
      <p:sp>
        <p:nvSpPr>
          <p:cNvPr id="50180"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666437" y="4714953"/>
            <a:ext cx="5336214" cy="446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7398" name="Rectangle 6"/>
          <p:cNvSpPr>
            <a:spLocks noGrp="1" noChangeArrowheads="1"/>
          </p:cNvSpPr>
          <p:nvPr>
            <p:ph type="ftr" sz="quarter" idx="4"/>
          </p:nvPr>
        </p:nvSpPr>
        <p:spPr bwMode="auto">
          <a:xfrm>
            <a:off x="1" y="9428309"/>
            <a:ext cx="2890515" cy="4967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r>
              <a:rPr lang="en-US" dirty="0"/>
              <a:t>Alt Persp (C) R. O'Donnell</a:t>
            </a:r>
          </a:p>
        </p:txBody>
      </p:sp>
      <p:sp>
        <p:nvSpPr>
          <p:cNvPr id="187399" name="Rectangle 7"/>
          <p:cNvSpPr>
            <a:spLocks noGrp="1" noChangeArrowheads="1"/>
          </p:cNvSpPr>
          <p:nvPr>
            <p:ph type="sldNum" sz="quarter" idx="5"/>
          </p:nvPr>
        </p:nvSpPr>
        <p:spPr bwMode="auto">
          <a:xfrm>
            <a:off x="3777002" y="9428309"/>
            <a:ext cx="2890514" cy="4967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98203566-3663-415E-8C39-5E129F4C00E4}" type="slidenum">
              <a:rPr lang="en-US"/>
              <a:pPr>
                <a:defRPr/>
              </a:pPr>
              <a:t>‹#›</a:t>
            </a:fld>
            <a:endParaRPr lang="en-US" dirty="0"/>
          </a:p>
        </p:txBody>
      </p:sp>
    </p:spTree>
    <p:extLst>
      <p:ext uri="{BB962C8B-B14F-4D97-AF65-F5344CB8AC3E}">
        <p14:creationId xmlns:p14="http://schemas.microsoft.com/office/powerpoint/2010/main" val="14867411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3</a:t>
            </a:fld>
            <a:endParaRPr lang="en-US" dirty="0"/>
          </a:p>
        </p:txBody>
      </p:sp>
    </p:spTree>
    <p:extLst>
      <p:ext uri="{BB962C8B-B14F-4D97-AF65-F5344CB8AC3E}">
        <p14:creationId xmlns:p14="http://schemas.microsoft.com/office/powerpoint/2010/main" val="125305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18</a:t>
            </a:fld>
            <a:endParaRPr lang="en-US" dirty="0"/>
          </a:p>
        </p:txBody>
      </p:sp>
    </p:spTree>
    <p:extLst>
      <p:ext uri="{BB962C8B-B14F-4D97-AF65-F5344CB8AC3E}">
        <p14:creationId xmlns:p14="http://schemas.microsoft.com/office/powerpoint/2010/main" val="149308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19</a:t>
            </a:fld>
            <a:endParaRPr lang="en-US" dirty="0"/>
          </a:p>
        </p:txBody>
      </p:sp>
    </p:spTree>
    <p:extLst>
      <p:ext uri="{BB962C8B-B14F-4D97-AF65-F5344CB8AC3E}">
        <p14:creationId xmlns:p14="http://schemas.microsoft.com/office/powerpoint/2010/main" val="112083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20</a:t>
            </a:fld>
            <a:endParaRPr lang="en-US" dirty="0"/>
          </a:p>
        </p:txBody>
      </p:sp>
    </p:spTree>
    <p:extLst>
      <p:ext uri="{BB962C8B-B14F-4D97-AF65-F5344CB8AC3E}">
        <p14:creationId xmlns:p14="http://schemas.microsoft.com/office/powerpoint/2010/main" val="403317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21</a:t>
            </a:fld>
            <a:endParaRPr lang="en-US" dirty="0"/>
          </a:p>
        </p:txBody>
      </p:sp>
    </p:spTree>
    <p:extLst>
      <p:ext uri="{BB962C8B-B14F-4D97-AF65-F5344CB8AC3E}">
        <p14:creationId xmlns:p14="http://schemas.microsoft.com/office/powerpoint/2010/main" val="132701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22</a:t>
            </a:fld>
            <a:endParaRPr lang="en-US" dirty="0"/>
          </a:p>
        </p:txBody>
      </p:sp>
    </p:spTree>
    <p:extLst>
      <p:ext uri="{BB962C8B-B14F-4D97-AF65-F5344CB8AC3E}">
        <p14:creationId xmlns:p14="http://schemas.microsoft.com/office/powerpoint/2010/main" val="328586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23</a:t>
            </a:fld>
            <a:endParaRPr lang="en-US" dirty="0"/>
          </a:p>
        </p:txBody>
      </p:sp>
    </p:spTree>
    <p:extLst>
      <p:ext uri="{BB962C8B-B14F-4D97-AF65-F5344CB8AC3E}">
        <p14:creationId xmlns:p14="http://schemas.microsoft.com/office/powerpoint/2010/main" val="115429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24</a:t>
            </a:fld>
            <a:endParaRPr lang="en-US" dirty="0"/>
          </a:p>
        </p:txBody>
      </p:sp>
    </p:spTree>
    <p:extLst>
      <p:ext uri="{BB962C8B-B14F-4D97-AF65-F5344CB8AC3E}">
        <p14:creationId xmlns:p14="http://schemas.microsoft.com/office/powerpoint/2010/main" val="124576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25</a:t>
            </a:fld>
            <a:endParaRPr lang="en-US" dirty="0"/>
          </a:p>
        </p:txBody>
      </p:sp>
    </p:spTree>
    <p:extLst>
      <p:ext uri="{BB962C8B-B14F-4D97-AF65-F5344CB8AC3E}">
        <p14:creationId xmlns:p14="http://schemas.microsoft.com/office/powerpoint/2010/main" val="234191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28</a:t>
            </a:fld>
            <a:endParaRPr lang="en-US" dirty="0"/>
          </a:p>
        </p:txBody>
      </p:sp>
    </p:spTree>
    <p:extLst>
      <p:ext uri="{BB962C8B-B14F-4D97-AF65-F5344CB8AC3E}">
        <p14:creationId xmlns:p14="http://schemas.microsoft.com/office/powerpoint/2010/main" val="88200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4</a:t>
            </a:fld>
            <a:endParaRPr lang="en-US" dirty="0"/>
          </a:p>
        </p:txBody>
      </p:sp>
    </p:spTree>
    <p:extLst>
      <p:ext uri="{BB962C8B-B14F-4D97-AF65-F5344CB8AC3E}">
        <p14:creationId xmlns:p14="http://schemas.microsoft.com/office/powerpoint/2010/main" val="1955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6</a:t>
            </a:fld>
            <a:endParaRPr lang="en-US" dirty="0"/>
          </a:p>
        </p:txBody>
      </p:sp>
    </p:spTree>
    <p:extLst>
      <p:ext uri="{BB962C8B-B14F-4D97-AF65-F5344CB8AC3E}">
        <p14:creationId xmlns:p14="http://schemas.microsoft.com/office/powerpoint/2010/main" val="264559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7</a:t>
            </a:fld>
            <a:endParaRPr lang="en-US" dirty="0"/>
          </a:p>
        </p:txBody>
      </p:sp>
    </p:spTree>
    <p:extLst>
      <p:ext uri="{BB962C8B-B14F-4D97-AF65-F5344CB8AC3E}">
        <p14:creationId xmlns:p14="http://schemas.microsoft.com/office/powerpoint/2010/main" val="181894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8</a:t>
            </a:fld>
            <a:endParaRPr lang="en-US" dirty="0"/>
          </a:p>
        </p:txBody>
      </p:sp>
    </p:spTree>
    <p:extLst>
      <p:ext uri="{BB962C8B-B14F-4D97-AF65-F5344CB8AC3E}">
        <p14:creationId xmlns:p14="http://schemas.microsoft.com/office/powerpoint/2010/main" val="10518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10</a:t>
            </a:fld>
            <a:endParaRPr lang="en-US" dirty="0"/>
          </a:p>
        </p:txBody>
      </p:sp>
    </p:spTree>
    <p:extLst>
      <p:ext uri="{BB962C8B-B14F-4D97-AF65-F5344CB8AC3E}">
        <p14:creationId xmlns:p14="http://schemas.microsoft.com/office/powerpoint/2010/main" val="3576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13</a:t>
            </a:fld>
            <a:endParaRPr lang="en-US" dirty="0"/>
          </a:p>
        </p:txBody>
      </p:sp>
    </p:spTree>
    <p:extLst>
      <p:ext uri="{BB962C8B-B14F-4D97-AF65-F5344CB8AC3E}">
        <p14:creationId xmlns:p14="http://schemas.microsoft.com/office/powerpoint/2010/main" val="3752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14</a:t>
            </a:fld>
            <a:endParaRPr lang="en-US" dirty="0"/>
          </a:p>
        </p:txBody>
      </p:sp>
    </p:spTree>
    <p:extLst>
      <p:ext uri="{BB962C8B-B14F-4D97-AF65-F5344CB8AC3E}">
        <p14:creationId xmlns:p14="http://schemas.microsoft.com/office/powerpoint/2010/main" val="315912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15</a:t>
            </a:fld>
            <a:endParaRPr lang="en-US" dirty="0"/>
          </a:p>
        </p:txBody>
      </p:sp>
    </p:spTree>
    <p:extLst>
      <p:ext uri="{BB962C8B-B14F-4D97-AF65-F5344CB8AC3E}">
        <p14:creationId xmlns:p14="http://schemas.microsoft.com/office/powerpoint/2010/main" val="84202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9804-A043-4A72-95C2-4CF920096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C6B03E1-B536-4837-8CB9-C76477309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8E1480-2E12-4A43-95C9-84D5D51BE423}"/>
              </a:ext>
            </a:extLst>
          </p:cNvPr>
          <p:cNvSpPr>
            <a:spLocks noGrp="1"/>
          </p:cNvSpPr>
          <p:nvPr>
            <p:ph type="dt" sz="half" idx="10"/>
          </p:nvPr>
        </p:nvSpPr>
        <p:spPr/>
        <p:txBody>
          <a:bodyPr/>
          <a:lstStyle/>
          <a:p>
            <a:pPr>
              <a:defRPr/>
            </a:pPr>
            <a:fld id="{4AE56901-92CF-42A0-A58C-8568EA4494BF}" type="datetime1">
              <a:rPr lang="en-US" smtClean="0"/>
              <a:pPr>
                <a:defRPr/>
              </a:pPr>
              <a:t>1/22/2022</a:t>
            </a:fld>
            <a:endParaRPr lang="en-US" dirty="0"/>
          </a:p>
        </p:txBody>
      </p:sp>
      <p:sp>
        <p:nvSpPr>
          <p:cNvPr id="5" name="Footer Placeholder 4">
            <a:extLst>
              <a:ext uri="{FF2B5EF4-FFF2-40B4-BE49-F238E27FC236}">
                <a16:creationId xmlns:a16="http://schemas.microsoft.com/office/drawing/2014/main" id="{BF6096DB-1D00-4347-A52D-1938B890903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EE158F1-29B8-4E37-ADCD-C7E9057FD51F}"/>
              </a:ext>
            </a:extLst>
          </p:cNvPr>
          <p:cNvSpPr>
            <a:spLocks noGrp="1"/>
          </p:cNvSpPr>
          <p:nvPr>
            <p:ph type="sldNum" sz="quarter" idx="12"/>
          </p:nvPr>
        </p:nvSpPr>
        <p:spPr/>
        <p:txBody>
          <a:bodyPr/>
          <a:lstStyle/>
          <a:p>
            <a:pPr>
              <a:defRPr/>
            </a:pPr>
            <a:fld id="{22B26A28-DEAD-46F1-BB9E-65493FD63F95}" type="slidenum">
              <a:rPr lang="en-US" smtClean="0"/>
              <a:pPr>
                <a:defRPr/>
              </a:pPr>
              <a:t>‹#›</a:t>
            </a:fld>
            <a:endParaRPr lang="en-US" dirty="0"/>
          </a:p>
        </p:txBody>
      </p:sp>
    </p:spTree>
    <p:extLst>
      <p:ext uri="{BB962C8B-B14F-4D97-AF65-F5344CB8AC3E}">
        <p14:creationId xmlns:p14="http://schemas.microsoft.com/office/powerpoint/2010/main" val="29676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2572-5BE1-4275-92DD-505DBCBDD39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F220AF-7FDF-4225-82AA-D0C9F9CF5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96FE10-A6BE-4AD8-A100-8FE8588F327B}"/>
              </a:ext>
            </a:extLst>
          </p:cNvPr>
          <p:cNvSpPr>
            <a:spLocks noGrp="1"/>
          </p:cNvSpPr>
          <p:nvPr>
            <p:ph type="dt" sz="half" idx="10"/>
          </p:nvPr>
        </p:nvSpPr>
        <p:spPr/>
        <p:txBody>
          <a:bodyPr/>
          <a:lstStyle/>
          <a:p>
            <a:pPr>
              <a:defRPr/>
            </a:pPr>
            <a:fld id="{65CD52A7-C309-4180-90F3-9570F4D34857}" type="datetime1">
              <a:rPr lang="en-US" smtClean="0"/>
              <a:pPr>
                <a:defRPr/>
              </a:pPr>
              <a:t>1/22/2022</a:t>
            </a:fld>
            <a:endParaRPr lang="en-US" dirty="0"/>
          </a:p>
        </p:txBody>
      </p:sp>
      <p:sp>
        <p:nvSpPr>
          <p:cNvPr id="5" name="Footer Placeholder 4">
            <a:extLst>
              <a:ext uri="{FF2B5EF4-FFF2-40B4-BE49-F238E27FC236}">
                <a16:creationId xmlns:a16="http://schemas.microsoft.com/office/drawing/2014/main" id="{5BF4C37B-A40F-4B94-9EF7-D2F8B3762B1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5035C31-8470-41A3-8DFE-058C5D849CA7}"/>
              </a:ext>
            </a:extLst>
          </p:cNvPr>
          <p:cNvSpPr>
            <a:spLocks noGrp="1"/>
          </p:cNvSpPr>
          <p:nvPr>
            <p:ph type="sldNum" sz="quarter" idx="12"/>
          </p:nvPr>
        </p:nvSpPr>
        <p:spPr/>
        <p:txBody>
          <a:bodyPr/>
          <a:lstStyle/>
          <a:p>
            <a:pPr>
              <a:defRPr/>
            </a:pPr>
            <a:fld id="{BBFB04C1-2BE2-47E6-A1E8-FC8B91252156}" type="slidenum">
              <a:rPr lang="en-US" smtClean="0"/>
              <a:pPr>
                <a:defRPr/>
              </a:pPr>
              <a:t>‹#›</a:t>
            </a:fld>
            <a:endParaRPr lang="en-US" dirty="0"/>
          </a:p>
        </p:txBody>
      </p:sp>
    </p:spTree>
    <p:extLst>
      <p:ext uri="{BB962C8B-B14F-4D97-AF65-F5344CB8AC3E}">
        <p14:creationId xmlns:p14="http://schemas.microsoft.com/office/powerpoint/2010/main" val="259994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4EE2C-D924-4468-A221-54B9780437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E63566-31FC-4BCC-91ED-1CB3812B2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9A6A83-ED8A-4459-ADCA-A2B51654264E}"/>
              </a:ext>
            </a:extLst>
          </p:cNvPr>
          <p:cNvSpPr>
            <a:spLocks noGrp="1"/>
          </p:cNvSpPr>
          <p:nvPr>
            <p:ph type="dt" sz="half" idx="10"/>
          </p:nvPr>
        </p:nvSpPr>
        <p:spPr/>
        <p:txBody>
          <a:bodyPr/>
          <a:lstStyle/>
          <a:p>
            <a:pPr>
              <a:defRPr/>
            </a:pPr>
            <a:fld id="{A000DF77-920F-452F-BEA1-07FE08C3E602}" type="datetime1">
              <a:rPr lang="en-US" smtClean="0"/>
              <a:pPr>
                <a:defRPr/>
              </a:pPr>
              <a:t>1/22/2022</a:t>
            </a:fld>
            <a:endParaRPr lang="en-US" dirty="0"/>
          </a:p>
        </p:txBody>
      </p:sp>
      <p:sp>
        <p:nvSpPr>
          <p:cNvPr id="5" name="Footer Placeholder 4">
            <a:extLst>
              <a:ext uri="{FF2B5EF4-FFF2-40B4-BE49-F238E27FC236}">
                <a16:creationId xmlns:a16="http://schemas.microsoft.com/office/drawing/2014/main" id="{44B74201-1952-4CC1-810E-E4FB20A8856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692483E-601A-477F-B30D-29893948EF57}"/>
              </a:ext>
            </a:extLst>
          </p:cNvPr>
          <p:cNvSpPr>
            <a:spLocks noGrp="1"/>
          </p:cNvSpPr>
          <p:nvPr>
            <p:ph type="sldNum" sz="quarter" idx="12"/>
          </p:nvPr>
        </p:nvSpPr>
        <p:spPr/>
        <p:txBody>
          <a:bodyPr/>
          <a:lstStyle/>
          <a:p>
            <a:pPr>
              <a:defRPr/>
            </a:pPr>
            <a:fld id="{5938BC86-0C3D-488E-B941-0A136DE36D23}" type="slidenum">
              <a:rPr lang="en-US" smtClean="0"/>
              <a:pPr>
                <a:defRPr/>
              </a:pPr>
              <a:t>‹#›</a:t>
            </a:fld>
            <a:endParaRPr lang="en-US" dirty="0"/>
          </a:p>
        </p:txBody>
      </p:sp>
    </p:spTree>
    <p:extLst>
      <p:ext uri="{BB962C8B-B14F-4D97-AF65-F5344CB8AC3E}">
        <p14:creationId xmlns:p14="http://schemas.microsoft.com/office/powerpoint/2010/main" val="117990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220200" cy="1143000"/>
          </a:xfrm>
        </p:spPr>
        <p:txBody>
          <a:bodyPr/>
          <a:lstStyle/>
          <a:p>
            <a:r>
              <a:rPr lang="en-US" dirty="0"/>
              <a:t>Click to edit Master title style</a:t>
            </a:r>
          </a:p>
        </p:txBody>
      </p:sp>
      <p:sp>
        <p:nvSpPr>
          <p:cNvPr id="3" name="Text Placeholder 2"/>
          <p:cNvSpPr>
            <a:spLocks noGrp="1"/>
          </p:cNvSpPr>
          <p:nvPr>
            <p:ph type="body" idx="1"/>
          </p:nvPr>
        </p:nvSpPr>
        <p:spPr>
          <a:xfrm>
            <a:off x="609600" y="1600201"/>
            <a:ext cx="9220200" cy="4525963"/>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1092200" cy="365125"/>
          </a:xfrm>
        </p:spPr>
        <p:txBody>
          <a:bodyPr/>
          <a:lstStyle/>
          <a:p>
            <a:fld id="{3461CAFE-690E-4AE0-B56E-A0D1C4475F71}" type="slidenum">
              <a:rPr lang="en-US" smtClean="0"/>
              <a:t>‹#›</a:t>
            </a:fld>
            <a:endParaRPr lang="en-US"/>
          </a:p>
        </p:txBody>
      </p:sp>
    </p:spTree>
    <p:extLst>
      <p:ext uri="{BB962C8B-B14F-4D97-AF65-F5344CB8AC3E}">
        <p14:creationId xmlns:p14="http://schemas.microsoft.com/office/powerpoint/2010/main" val="289891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233A-5CC6-4157-88F5-41CA8D702E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AB305A-E1D2-4EBD-B6AF-B0587CA39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3222D2-A8C3-40CF-ADA8-5B07E6C3B485}"/>
              </a:ext>
            </a:extLst>
          </p:cNvPr>
          <p:cNvSpPr>
            <a:spLocks noGrp="1"/>
          </p:cNvSpPr>
          <p:nvPr>
            <p:ph type="dt" sz="half" idx="10"/>
          </p:nvPr>
        </p:nvSpPr>
        <p:spPr/>
        <p:txBody>
          <a:bodyPr/>
          <a:lstStyle/>
          <a:p>
            <a:fld id="{F8E93554-1C26-4CD0-8BFB-F602EED63741}" type="datetimeFigureOut">
              <a:rPr lang="en-AU" smtClean="0"/>
              <a:t>22/01/2022</a:t>
            </a:fld>
            <a:endParaRPr lang="en-AU"/>
          </a:p>
        </p:txBody>
      </p:sp>
      <p:sp>
        <p:nvSpPr>
          <p:cNvPr id="5" name="Footer Placeholder 4">
            <a:extLst>
              <a:ext uri="{FF2B5EF4-FFF2-40B4-BE49-F238E27FC236}">
                <a16:creationId xmlns:a16="http://schemas.microsoft.com/office/drawing/2014/main" id="{DC6F5894-EEDF-4EE8-B643-A5A4C29B7A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B36554-E610-4BF3-8618-00EAB50F0735}"/>
              </a:ext>
            </a:extLst>
          </p:cNvPr>
          <p:cNvSpPr>
            <a:spLocks noGrp="1"/>
          </p:cNvSpPr>
          <p:nvPr>
            <p:ph type="sldNum" sz="quarter" idx="12"/>
          </p:nvPr>
        </p:nvSpPr>
        <p:spPr/>
        <p:txBody>
          <a:bodyPr/>
          <a:lstStyle/>
          <a:p>
            <a:fld id="{D5C60FE1-EE80-4B1A-9C12-C67EA0656CFC}" type="slidenum">
              <a:rPr lang="en-AU" smtClean="0"/>
              <a:t>‹#›</a:t>
            </a:fld>
            <a:endParaRPr lang="en-AU"/>
          </a:p>
        </p:txBody>
      </p:sp>
    </p:spTree>
    <p:extLst>
      <p:ext uri="{BB962C8B-B14F-4D97-AF65-F5344CB8AC3E}">
        <p14:creationId xmlns:p14="http://schemas.microsoft.com/office/powerpoint/2010/main" val="37579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CF60-E8B9-49B5-BAD1-ADCD675DF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B42346-F15D-4EB1-B84A-DFC2E2D72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A8399-A2C0-43D5-91DC-3DB57DF3ABEE}"/>
              </a:ext>
            </a:extLst>
          </p:cNvPr>
          <p:cNvSpPr>
            <a:spLocks noGrp="1"/>
          </p:cNvSpPr>
          <p:nvPr>
            <p:ph type="dt" sz="half" idx="10"/>
          </p:nvPr>
        </p:nvSpPr>
        <p:spPr/>
        <p:txBody>
          <a:bodyPr/>
          <a:lstStyle/>
          <a:p>
            <a:pPr>
              <a:defRPr/>
            </a:pPr>
            <a:fld id="{655BF378-E9A6-4DB2-9D10-AEF7158283E7}" type="datetime1">
              <a:rPr lang="en-US" smtClean="0"/>
              <a:pPr>
                <a:defRPr/>
              </a:pPr>
              <a:t>1/22/2022</a:t>
            </a:fld>
            <a:endParaRPr lang="en-US" dirty="0"/>
          </a:p>
        </p:txBody>
      </p:sp>
      <p:sp>
        <p:nvSpPr>
          <p:cNvPr id="5" name="Footer Placeholder 4">
            <a:extLst>
              <a:ext uri="{FF2B5EF4-FFF2-40B4-BE49-F238E27FC236}">
                <a16:creationId xmlns:a16="http://schemas.microsoft.com/office/drawing/2014/main" id="{3C5287F8-749C-4092-BA5F-30EB551AFC1D}"/>
              </a:ext>
            </a:extLst>
          </p:cNvPr>
          <p:cNvSpPr>
            <a:spLocks noGrp="1"/>
          </p:cNvSpPr>
          <p:nvPr>
            <p:ph type="ftr" sz="quarter" idx="11"/>
          </p:nvPr>
        </p:nvSpPr>
        <p:spPr/>
        <p:txBody>
          <a:bodyPr/>
          <a:lstStyle/>
          <a:p>
            <a:pPr>
              <a:defRPr/>
            </a:pPr>
            <a:r>
              <a:rPr lang="en-US"/>
              <a:t>Alt Persp (C) R. O'Donnell</a:t>
            </a:r>
            <a:endParaRPr lang="en-US" dirty="0"/>
          </a:p>
        </p:txBody>
      </p:sp>
      <p:sp>
        <p:nvSpPr>
          <p:cNvPr id="6" name="Slide Number Placeholder 5">
            <a:extLst>
              <a:ext uri="{FF2B5EF4-FFF2-40B4-BE49-F238E27FC236}">
                <a16:creationId xmlns:a16="http://schemas.microsoft.com/office/drawing/2014/main" id="{36467DE0-1521-458D-BE21-9F350E61A0F7}"/>
              </a:ext>
            </a:extLst>
          </p:cNvPr>
          <p:cNvSpPr>
            <a:spLocks noGrp="1"/>
          </p:cNvSpPr>
          <p:nvPr>
            <p:ph type="sldNum" sz="quarter" idx="12"/>
          </p:nvPr>
        </p:nvSpPr>
        <p:spPr/>
        <p:txBody>
          <a:bodyPr/>
          <a:lstStyle/>
          <a:p>
            <a:pPr>
              <a:defRPr/>
            </a:pPr>
            <a:fld id="{4AF96C0E-7CCA-4455-A28C-09ECBA2D3E21}" type="slidenum">
              <a:rPr lang="en-US" smtClean="0"/>
              <a:pPr>
                <a:defRPr/>
              </a:pPr>
              <a:t>‹#›</a:t>
            </a:fld>
            <a:endParaRPr lang="en-US" dirty="0"/>
          </a:p>
        </p:txBody>
      </p:sp>
    </p:spTree>
    <p:extLst>
      <p:ext uri="{BB962C8B-B14F-4D97-AF65-F5344CB8AC3E}">
        <p14:creationId xmlns:p14="http://schemas.microsoft.com/office/powerpoint/2010/main" val="14364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8BFC-6F5B-4685-BD2B-A77BB4CB1C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277EC05-69B2-41CD-80DA-26DA9F50E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DC1A03-039A-43FF-9C3E-23E329290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9C24895-099B-409C-84B3-26BC8458C946}"/>
              </a:ext>
            </a:extLst>
          </p:cNvPr>
          <p:cNvSpPr>
            <a:spLocks noGrp="1"/>
          </p:cNvSpPr>
          <p:nvPr>
            <p:ph type="dt" sz="half" idx="10"/>
          </p:nvPr>
        </p:nvSpPr>
        <p:spPr/>
        <p:txBody>
          <a:bodyPr/>
          <a:lstStyle/>
          <a:p>
            <a:pPr>
              <a:defRPr/>
            </a:pPr>
            <a:fld id="{7DD4F226-10DD-4FE6-8656-8951E178F4E1}" type="datetime1">
              <a:rPr lang="en-US" smtClean="0"/>
              <a:pPr>
                <a:defRPr/>
              </a:pPr>
              <a:t>1/22/2022</a:t>
            </a:fld>
            <a:endParaRPr lang="en-US" dirty="0"/>
          </a:p>
        </p:txBody>
      </p:sp>
      <p:sp>
        <p:nvSpPr>
          <p:cNvPr id="6" name="Footer Placeholder 5">
            <a:extLst>
              <a:ext uri="{FF2B5EF4-FFF2-40B4-BE49-F238E27FC236}">
                <a16:creationId xmlns:a16="http://schemas.microsoft.com/office/drawing/2014/main" id="{80FEB4CF-D823-4C0C-B31B-C8DE5C69F563}"/>
              </a:ext>
            </a:extLst>
          </p:cNvPr>
          <p:cNvSpPr>
            <a:spLocks noGrp="1"/>
          </p:cNvSpPr>
          <p:nvPr>
            <p:ph type="ftr" sz="quarter" idx="11"/>
          </p:nvPr>
        </p:nvSpPr>
        <p:spPr/>
        <p:txBody>
          <a:bodyPr/>
          <a:lstStyle/>
          <a:p>
            <a:pPr>
              <a:defRPr/>
            </a:pPr>
            <a:r>
              <a:rPr lang="en-US"/>
              <a:t>Alt Persp (C) R. O'Donnell</a:t>
            </a:r>
            <a:endParaRPr lang="en-US" dirty="0"/>
          </a:p>
        </p:txBody>
      </p:sp>
      <p:sp>
        <p:nvSpPr>
          <p:cNvPr id="7" name="Slide Number Placeholder 6">
            <a:extLst>
              <a:ext uri="{FF2B5EF4-FFF2-40B4-BE49-F238E27FC236}">
                <a16:creationId xmlns:a16="http://schemas.microsoft.com/office/drawing/2014/main" id="{610894C6-9FEA-4FA9-96B6-98BB680FEA5A}"/>
              </a:ext>
            </a:extLst>
          </p:cNvPr>
          <p:cNvSpPr>
            <a:spLocks noGrp="1"/>
          </p:cNvSpPr>
          <p:nvPr>
            <p:ph type="sldNum" sz="quarter" idx="12"/>
          </p:nvPr>
        </p:nvSpPr>
        <p:spPr/>
        <p:txBody>
          <a:bodyPr/>
          <a:lstStyle/>
          <a:p>
            <a:pPr>
              <a:defRPr/>
            </a:pPr>
            <a:fld id="{D9A44EA2-972A-4F0F-AC1C-2AD2293D17FD}" type="slidenum">
              <a:rPr lang="en-US" smtClean="0"/>
              <a:pPr>
                <a:defRPr/>
              </a:pPr>
              <a:t>‹#›</a:t>
            </a:fld>
            <a:endParaRPr lang="en-US" dirty="0"/>
          </a:p>
        </p:txBody>
      </p:sp>
    </p:spTree>
    <p:extLst>
      <p:ext uri="{BB962C8B-B14F-4D97-AF65-F5344CB8AC3E}">
        <p14:creationId xmlns:p14="http://schemas.microsoft.com/office/powerpoint/2010/main" val="259271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4118-44B4-4EFE-B1D4-DF69060CBE9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47A890D-094C-43E3-BD07-DC8061541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E4AA8-2817-44E1-9E05-689238222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7C4F65-ED9C-47F2-B1E8-29B885FF6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B0E94-078E-4FC3-8717-917909D83E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6A519A5-FB27-4D67-8DC6-6468DA5DDD35}"/>
              </a:ext>
            </a:extLst>
          </p:cNvPr>
          <p:cNvSpPr>
            <a:spLocks noGrp="1"/>
          </p:cNvSpPr>
          <p:nvPr>
            <p:ph type="dt" sz="half" idx="10"/>
          </p:nvPr>
        </p:nvSpPr>
        <p:spPr/>
        <p:txBody>
          <a:bodyPr/>
          <a:lstStyle/>
          <a:p>
            <a:pPr>
              <a:defRPr/>
            </a:pPr>
            <a:fld id="{CD5E6F19-31AC-44AA-8412-205E090A2BA1}" type="datetime1">
              <a:rPr lang="en-US" smtClean="0"/>
              <a:pPr>
                <a:defRPr/>
              </a:pPr>
              <a:t>1/22/2022</a:t>
            </a:fld>
            <a:endParaRPr lang="en-US" dirty="0"/>
          </a:p>
        </p:txBody>
      </p:sp>
      <p:sp>
        <p:nvSpPr>
          <p:cNvPr id="8" name="Footer Placeholder 7">
            <a:extLst>
              <a:ext uri="{FF2B5EF4-FFF2-40B4-BE49-F238E27FC236}">
                <a16:creationId xmlns:a16="http://schemas.microsoft.com/office/drawing/2014/main" id="{9C68DD4B-7408-4B6E-BFCF-82189F173061}"/>
              </a:ext>
            </a:extLst>
          </p:cNvPr>
          <p:cNvSpPr>
            <a:spLocks noGrp="1"/>
          </p:cNvSpPr>
          <p:nvPr>
            <p:ph type="ftr" sz="quarter" idx="11"/>
          </p:nvPr>
        </p:nvSpPr>
        <p:spPr/>
        <p:txBody>
          <a:bodyPr/>
          <a:lstStyle/>
          <a:p>
            <a:pPr>
              <a:defRPr/>
            </a:pPr>
            <a:r>
              <a:rPr lang="en-US"/>
              <a:t>Alt Persp (C) R. O'Donnell</a:t>
            </a:r>
            <a:endParaRPr lang="en-US" dirty="0"/>
          </a:p>
        </p:txBody>
      </p:sp>
      <p:sp>
        <p:nvSpPr>
          <p:cNvPr id="9" name="Slide Number Placeholder 8">
            <a:extLst>
              <a:ext uri="{FF2B5EF4-FFF2-40B4-BE49-F238E27FC236}">
                <a16:creationId xmlns:a16="http://schemas.microsoft.com/office/drawing/2014/main" id="{0EA977BB-B821-4AEF-B49C-DB5234F2B842}"/>
              </a:ext>
            </a:extLst>
          </p:cNvPr>
          <p:cNvSpPr>
            <a:spLocks noGrp="1"/>
          </p:cNvSpPr>
          <p:nvPr>
            <p:ph type="sldNum" sz="quarter" idx="12"/>
          </p:nvPr>
        </p:nvSpPr>
        <p:spPr/>
        <p:txBody>
          <a:bodyPr/>
          <a:lstStyle/>
          <a:p>
            <a:pPr>
              <a:defRPr/>
            </a:pPr>
            <a:fld id="{1DC48714-CA7D-4CA8-B228-2C5C1F4C6A41}" type="slidenum">
              <a:rPr lang="en-US" smtClean="0"/>
              <a:pPr>
                <a:defRPr/>
              </a:pPr>
              <a:t>‹#›</a:t>
            </a:fld>
            <a:endParaRPr lang="en-US" dirty="0"/>
          </a:p>
        </p:txBody>
      </p:sp>
    </p:spTree>
    <p:extLst>
      <p:ext uri="{BB962C8B-B14F-4D97-AF65-F5344CB8AC3E}">
        <p14:creationId xmlns:p14="http://schemas.microsoft.com/office/powerpoint/2010/main" val="18524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46D-8A2E-4A0E-823B-3C85AA17A21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5ACC89D-0DEF-411B-905C-EAACE6AC29EF}"/>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85344ACF-3951-4099-8A5A-A725A57DF6C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333D227-4575-441C-9084-E2FA8BF0A0F8}"/>
              </a:ext>
            </a:extLst>
          </p:cNvPr>
          <p:cNvSpPr>
            <a:spLocks noGrp="1"/>
          </p:cNvSpPr>
          <p:nvPr>
            <p:ph type="sldNum" sz="quarter" idx="12"/>
          </p:nvPr>
        </p:nvSpPr>
        <p:spPr/>
        <p:txBody>
          <a:bodyPr/>
          <a:lstStyle/>
          <a:p>
            <a:pPr>
              <a:defRPr/>
            </a:pPr>
            <a:fld id="{31B80A99-A8C3-4255-A82A-ABA312763B48}" type="slidenum">
              <a:rPr lang="en-US" smtClean="0"/>
              <a:pPr>
                <a:defRPr/>
              </a:pPr>
              <a:t>‹#›</a:t>
            </a:fld>
            <a:endParaRPr lang="en-US" dirty="0"/>
          </a:p>
        </p:txBody>
      </p:sp>
    </p:spTree>
    <p:extLst>
      <p:ext uri="{BB962C8B-B14F-4D97-AF65-F5344CB8AC3E}">
        <p14:creationId xmlns:p14="http://schemas.microsoft.com/office/powerpoint/2010/main" val="5101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2B721-7558-467F-85D5-ABBEE6CBECCC}"/>
              </a:ext>
            </a:extLst>
          </p:cNvPr>
          <p:cNvSpPr>
            <a:spLocks noGrp="1"/>
          </p:cNvSpPr>
          <p:nvPr>
            <p:ph type="dt" sz="half" idx="10"/>
          </p:nvPr>
        </p:nvSpPr>
        <p:spPr/>
        <p:txBody>
          <a:bodyPr/>
          <a:lstStyle/>
          <a:p>
            <a:pPr>
              <a:defRPr/>
            </a:pPr>
            <a:fld id="{DB950B91-0439-49A3-9F1D-FD61ED5567FB}" type="datetime1">
              <a:rPr lang="en-US" smtClean="0"/>
              <a:pPr>
                <a:defRPr/>
              </a:pPr>
              <a:t>1/22/2022</a:t>
            </a:fld>
            <a:endParaRPr lang="en-US" dirty="0"/>
          </a:p>
        </p:txBody>
      </p:sp>
      <p:sp>
        <p:nvSpPr>
          <p:cNvPr id="3" name="Footer Placeholder 2">
            <a:extLst>
              <a:ext uri="{FF2B5EF4-FFF2-40B4-BE49-F238E27FC236}">
                <a16:creationId xmlns:a16="http://schemas.microsoft.com/office/drawing/2014/main" id="{FD62656D-373F-4E2B-9E5A-85A382FC0872}"/>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FAD59953-4C8B-4731-984E-F3066D071BD5}"/>
              </a:ext>
            </a:extLst>
          </p:cNvPr>
          <p:cNvSpPr>
            <a:spLocks noGrp="1"/>
          </p:cNvSpPr>
          <p:nvPr>
            <p:ph type="sldNum" sz="quarter" idx="12"/>
          </p:nvPr>
        </p:nvSpPr>
        <p:spPr/>
        <p:txBody>
          <a:bodyPr/>
          <a:lstStyle/>
          <a:p>
            <a:pPr>
              <a:defRPr/>
            </a:pPr>
            <a:fld id="{E0840AF6-1995-48FC-9AC7-92DD140E467D}" type="slidenum">
              <a:rPr lang="en-US" smtClean="0"/>
              <a:pPr>
                <a:defRPr/>
              </a:pPr>
              <a:t>‹#›</a:t>
            </a:fld>
            <a:endParaRPr lang="en-US" dirty="0"/>
          </a:p>
        </p:txBody>
      </p:sp>
    </p:spTree>
    <p:extLst>
      <p:ext uri="{BB962C8B-B14F-4D97-AF65-F5344CB8AC3E}">
        <p14:creationId xmlns:p14="http://schemas.microsoft.com/office/powerpoint/2010/main" val="16772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3297-896E-49FF-A61E-EB35F2722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110B0D-3187-414F-804E-2516660A4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C2D6340-E021-4523-A643-669EDE2DC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85834-F361-4CC9-B5E9-316D9164DFC5}"/>
              </a:ext>
            </a:extLst>
          </p:cNvPr>
          <p:cNvSpPr>
            <a:spLocks noGrp="1"/>
          </p:cNvSpPr>
          <p:nvPr>
            <p:ph type="dt" sz="half" idx="10"/>
          </p:nvPr>
        </p:nvSpPr>
        <p:spPr/>
        <p:txBody>
          <a:bodyPr/>
          <a:lstStyle/>
          <a:p>
            <a:pPr>
              <a:defRPr/>
            </a:pPr>
            <a:fld id="{ED440978-F6E0-4554-9897-B15EDA57E748}" type="datetime1">
              <a:rPr lang="en-US" smtClean="0"/>
              <a:pPr>
                <a:defRPr/>
              </a:pPr>
              <a:t>1/22/2022</a:t>
            </a:fld>
            <a:endParaRPr lang="en-US" dirty="0"/>
          </a:p>
        </p:txBody>
      </p:sp>
      <p:sp>
        <p:nvSpPr>
          <p:cNvPr id="6" name="Footer Placeholder 5">
            <a:extLst>
              <a:ext uri="{FF2B5EF4-FFF2-40B4-BE49-F238E27FC236}">
                <a16:creationId xmlns:a16="http://schemas.microsoft.com/office/drawing/2014/main" id="{91084873-9288-4C03-9168-9E006774876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E32FBF9-7634-4F56-9A47-512F45CDD361}"/>
              </a:ext>
            </a:extLst>
          </p:cNvPr>
          <p:cNvSpPr>
            <a:spLocks noGrp="1"/>
          </p:cNvSpPr>
          <p:nvPr>
            <p:ph type="sldNum" sz="quarter" idx="12"/>
          </p:nvPr>
        </p:nvSpPr>
        <p:spPr/>
        <p:txBody>
          <a:bodyPr/>
          <a:lstStyle/>
          <a:p>
            <a:pPr>
              <a:defRPr/>
            </a:pPr>
            <a:fld id="{FE9DF30E-6552-4AF5-B809-B83036E86084}" type="slidenum">
              <a:rPr lang="en-US" smtClean="0"/>
              <a:pPr>
                <a:defRPr/>
              </a:pPr>
              <a:t>‹#›</a:t>
            </a:fld>
            <a:endParaRPr lang="en-US" dirty="0"/>
          </a:p>
        </p:txBody>
      </p:sp>
    </p:spTree>
    <p:extLst>
      <p:ext uri="{BB962C8B-B14F-4D97-AF65-F5344CB8AC3E}">
        <p14:creationId xmlns:p14="http://schemas.microsoft.com/office/powerpoint/2010/main" val="383546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EB4A-7D2A-4806-932E-5B4B77203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13547E4-7846-4691-ACAC-FCB539FC0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6C1CBD7-839B-4452-B81E-12797D54C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E88E4-16FB-46B0-B85C-9C6DE7FDA87E}"/>
              </a:ext>
            </a:extLst>
          </p:cNvPr>
          <p:cNvSpPr>
            <a:spLocks noGrp="1"/>
          </p:cNvSpPr>
          <p:nvPr>
            <p:ph type="dt" sz="half" idx="10"/>
          </p:nvPr>
        </p:nvSpPr>
        <p:spPr/>
        <p:txBody>
          <a:bodyPr/>
          <a:lstStyle/>
          <a:p>
            <a:pPr>
              <a:defRPr/>
            </a:pPr>
            <a:fld id="{3B3B17C5-D024-44D8-89C9-D77A9C219432}" type="datetime1">
              <a:rPr lang="en-US" smtClean="0"/>
              <a:pPr>
                <a:defRPr/>
              </a:pPr>
              <a:t>1/22/2022</a:t>
            </a:fld>
            <a:endParaRPr lang="en-US" dirty="0"/>
          </a:p>
        </p:txBody>
      </p:sp>
      <p:sp>
        <p:nvSpPr>
          <p:cNvPr id="6" name="Footer Placeholder 5">
            <a:extLst>
              <a:ext uri="{FF2B5EF4-FFF2-40B4-BE49-F238E27FC236}">
                <a16:creationId xmlns:a16="http://schemas.microsoft.com/office/drawing/2014/main" id="{C5E58EA0-AA85-403D-A281-9A42F6EE9C2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F1464CA-DFC9-4186-8F3D-985BCD9B4E52}"/>
              </a:ext>
            </a:extLst>
          </p:cNvPr>
          <p:cNvSpPr>
            <a:spLocks noGrp="1"/>
          </p:cNvSpPr>
          <p:nvPr>
            <p:ph type="sldNum" sz="quarter" idx="12"/>
          </p:nvPr>
        </p:nvSpPr>
        <p:spPr/>
        <p:txBody>
          <a:bodyPr/>
          <a:lstStyle/>
          <a:p>
            <a:pPr>
              <a:defRPr/>
            </a:pPr>
            <a:fld id="{792844AF-B9B2-4DD1-AD33-0D534D54CF6C}" type="slidenum">
              <a:rPr lang="en-US" smtClean="0"/>
              <a:pPr>
                <a:defRPr/>
              </a:pPr>
              <a:t>‹#›</a:t>
            </a:fld>
            <a:endParaRPr lang="en-US" dirty="0"/>
          </a:p>
        </p:txBody>
      </p:sp>
    </p:spTree>
    <p:extLst>
      <p:ext uri="{BB962C8B-B14F-4D97-AF65-F5344CB8AC3E}">
        <p14:creationId xmlns:p14="http://schemas.microsoft.com/office/powerpoint/2010/main" val="10994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4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5B27A-6E47-4799-B4D5-6FA44DAD3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544DCE-347C-4CA6-8070-BAAF64AC9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3E3E82-9572-464F-8372-1CA05FC96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FB98EA-3EEF-4751-80E8-BF685131F405}" type="datetime1">
              <a:rPr lang="en-US" smtClean="0"/>
              <a:pPr>
                <a:defRPr/>
              </a:pPr>
              <a:t>1/22/2022</a:t>
            </a:fld>
            <a:endParaRPr lang="en-US" dirty="0"/>
          </a:p>
        </p:txBody>
      </p:sp>
      <p:sp>
        <p:nvSpPr>
          <p:cNvPr id="5" name="Footer Placeholder 4">
            <a:extLst>
              <a:ext uri="{FF2B5EF4-FFF2-40B4-BE49-F238E27FC236}">
                <a16:creationId xmlns:a16="http://schemas.microsoft.com/office/drawing/2014/main" id="{6CD37E08-86B7-4429-919B-4F322B1B1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FE510D-3D1A-408C-B39F-D4088270B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A7243A-FE27-44C4-863A-812227A91E18}" type="slidenum">
              <a:rPr lang="en-US" smtClean="0"/>
              <a:pPr>
                <a:defRPr/>
              </a:pPr>
              <a:t>‹#›</a:t>
            </a:fld>
            <a:endParaRPr lang="en-US" dirty="0"/>
          </a:p>
        </p:txBody>
      </p:sp>
    </p:spTree>
    <p:extLst>
      <p:ext uri="{BB962C8B-B14F-4D97-AF65-F5344CB8AC3E}">
        <p14:creationId xmlns:p14="http://schemas.microsoft.com/office/powerpoint/2010/main" val="132790707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f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0F91D-4183-4AA6-BBE9-D5BB368AD67A}"/>
              </a:ext>
            </a:extLst>
          </p:cNvPr>
          <p:cNvSpPr>
            <a:spLocks noGrp="1"/>
          </p:cNvSpPr>
          <p:nvPr>
            <p:ph type="subTitle" idx="1"/>
          </p:nvPr>
        </p:nvSpPr>
        <p:spPr>
          <a:xfrm>
            <a:off x="609600" y="3134519"/>
            <a:ext cx="7772400" cy="588962"/>
          </a:xfrm>
        </p:spPr>
        <p:txBody>
          <a:bodyPr/>
          <a:lstStyle/>
          <a:p>
            <a:r>
              <a:rPr lang="en-GB" dirty="0"/>
              <a:t>SPE101. An Introduction to Political Economy and Economics</a:t>
            </a:r>
            <a:endParaRPr lang="en-AU" dirty="0"/>
          </a:p>
        </p:txBody>
      </p:sp>
      <p:sp>
        <p:nvSpPr>
          <p:cNvPr id="5" name="Slide Number Placeholder 4">
            <a:extLst>
              <a:ext uri="{FF2B5EF4-FFF2-40B4-BE49-F238E27FC236}">
                <a16:creationId xmlns:a16="http://schemas.microsoft.com/office/drawing/2014/main" id="{69267985-FFAA-4F83-9174-C3142585DA50}"/>
              </a:ext>
            </a:extLst>
          </p:cNvPr>
          <p:cNvSpPr>
            <a:spLocks noGrp="1"/>
          </p:cNvSpPr>
          <p:nvPr>
            <p:ph type="sldNum" sz="quarter" idx="12"/>
          </p:nvPr>
        </p:nvSpPr>
        <p:spPr/>
        <p:txBody>
          <a:bodyPr/>
          <a:lstStyle/>
          <a:p>
            <a:pPr>
              <a:defRPr/>
            </a:pPr>
            <a:fld id="{22B26A28-DEAD-46F1-BB9E-65493FD63F95}" type="slidenum">
              <a:rPr lang="en-US" smtClean="0"/>
              <a:pPr>
                <a:defRPr/>
              </a:pPr>
              <a:t>1</a:t>
            </a:fld>
            <a:endParaRPr lang="en-US" dirty="0"/>
          </a:p>
        </p:txBody>
      </p:sp>
      <p:sp>
        <p:nvSpPr>
          <p:cNvPr id="7" name="Title 6">
            <a:extLst>
              <a:ext uri="{FF2B5EF4-FFF2-40B4-BE49-F238E27FC236}">
                <a16:creationId xmlns:a16="http://schemas.microsoft.com/office/drawing/2014/main" id="{9649D100-46D3-4FDD-A784-24CD76BE4670}"/>
              </a:ext>
            </a:extLst>
          </p:cNvPr>
          <p:cNvSpPr>
            <a:spLocks noGrp="1"/>
          </p:cNvSpPr>
          <p:nvPr>
            <p:ph type="ctrTitle"/>
          </p:nvPr>
        </p:nvSpPr>
        <p:spPr>
          <a:xfrm>
            <a:off x="457200" y="1981200"/>
            <a:ext cx="7467600" cy="1006475"/>
          </a:xfrm>
        </p:spPr>
        <p:txBody>
          <a:bodyPr/>
          <a:lstStyle/>
          <a:p>
            <a:r>
              <a:rPr lang="en-GB" dirty="0"/>
              <a:t>Institutional Economics</a:t>
            </a:r>
            <a:endParaRPr lang="en-AU" dirty="0"/>
          </a:p>
        </p:txBody>
      </p:sp>
      <p:pic>
        <p:nvPicPr>
          <p:cNvPr id="9" name="Picture 8" descr="Shape&#10;&#10;Description automatically generated with low confidence">
            <a:extLst>
              <a:ext uri="{FF2B5EF4-FFF2-40B4-BE49-F238E27FC236}">
                <a16:creationId xmlns:a16="http://schemas.microsoft.com/office/drawing/2014/main" id="{8DC7BA67-6E40-4BCC-A0B6-F4EB953A4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04" y="4038600"/>
            <a:ext cx="6603738" cy="1447800"/>
          </a:xfrm>
          <a:prstGeom prst="rect">
            <a:avLst/>
          </a:prstGeom>
        </p:spPr>
      </p:pic>
    </p:spTree>
    <p:extLst>
      <p:ext uri="{BB962C8B-B14F-4D97-AF65-F5344CB8AC3E}">
        <p14:creationId xmlns:p14="http://schemas.microsoft.com/office/powerpoint/2010/main" val="348474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7F1E-7CA6-45F1-9B5A-5FFE85EEF19B}"/>
              </a:ext>
            </a:extLst>
          </p:cNvPr>
          <p:cNvSpPr>
            <a:spLocks noGrp="1"/>
          </p:cNvSpPr>
          <p:nvPr>
            <p:ph type="title"/>
          </p:nvPr>
        </p:nvSpPr>
        <p:spPr>
          <a:xfrm>
            <a:off x="381000" y="304800"/>
            <a:ext cx="8382000" cy="1325563"/>
          </a:xfrm>
        </p:spPr>
        <p:txBody>
          <a:bodyPr/>
          <a:lstStyle/>
          <a:p>
            <a:r>
              <a:rPr lang="en-GB" dirty="0">
                <a:latin typeface="Calibri" panose="020F0502020204030204" pitchFamily="34" charset="0"/>
                <a:cs typeface="Calibri" panose="020F0502020204030204" pitchFamily="34" charset="0"/>
              </a:rPr>
              <a:t>Institutionalist take on</a:t>
            </a:r>
            <a:r>
              <a:rPr lang="en-GB" dirty="0"/>
              <a:t> markets (1)</a:t>
            </a:r>
            <a:endParaRPr lang="en-AU" dirty="0"/>
          </a:p>
        </p:txBody>
      </p:sp>
      <p:sp>
        <p:nvSpPr>
          <p:cNvPr id="3" name="Content Placeholder 2">
            <a:extLst>
              <a:ext uri="{FF2B5EF4-FFF2-40B4-BE49-F238E27FC236}">
                <a16:creationId xmlns:a16="http://schemas.microsoft.com/office/drawing/2014/main" id="{12EB66A2-00AB-4482-A99A-6660C2628175}"/>
              </a:ext>
            </a:extLst>
          </p:cNvPr>
          <p:cNvSpPr>
            <a:spLocks noGrp="1"/>
          </p:cNvSpPr>
          <p:nvPr>
            <p:ph idx="1"/>
          </p:nvPr>
        </p:nvSpPr>
        <p:spPr>
          <a:xfrm>
            <a:off x="457200" y="1524000"/>
            <a:ext cx="7543800" cy="5257800"/>
          </a:xfrm>
        </p:spPr>
        <p:txBody>
          <a:bodyPr/>
          <a:lstStyle/>
          <a:p>
            <a:r>
              <a:rPr lang="en-AU" sz="2400" dirty="0">
                <a:latin typeface="Calibri" panose="020F0502020204030204" pitchFamily="34" charset="0"/>
                <a:ea typeface="Times New Roman" panose="02020603050405020304" pitchFamily="18" charset="0"/>
                <a:cs typeface="Calibri" panose="020F0502020204030204" pitchFamily="34" charset="0"/>
              </a:rPr>
              <a:t>In economics textbooks markets usually float in abstract/platonic space with reference to other institutions, but studying markets without reference to institutions is like studying the movement of blood without reference to the body (Coase 1984)</a:t>
            </a:r>
          </a:p>
          <a:p>
            <a:r>
              <a:rPr lang="en-AU" sz="2400" dirty="0">
                <a:effectLst/>
                <a:latin typeface="Calibri" panose="020F0502020204030204" pitchFamily="34" charset="0"/>
                <a:ea typeface="Times New Roman" panose="02020603050405020304" pitchFamily="18" charset="0"/>
                <a:cs typeface="Calibri" panose="020F0502020204030204" pitchFamily="34" charset="0"/>
              </a:rPr>
              <a:t>Where does the institution of the market start and finish</a:t>
            </a:r>
            <a:r>
              <a:rPr lang="en-AU" sz="2400" dirty="0">
                <a:latin typeface="Calibri" panose="020F0502020204030204" pitchFamily="34" charset="0"/>
                <a:ea typeface="Times New Roman" panose="02020603050405020304" pitchFamily="18" charset="0"/>
                <a:cs typeface="Calibri" panose="020F0502020204030204" pitchFamily="34" charset="0"/>
              </a:rPr>
              <a:t>? Is the market ever a single institution? </a:t>
            </a:r>
            <a:endParaRPr lang="en-AU" sz="2400" dirty="0">
              <a:effectLst/>
              <a:latin typeface="Calibri" panose="020F0502020204030204" pitchFamily="34" charset="0"/>
              <a:ea typeface="Times New Roman" panose="02020603050405020304" pitchFamily="18" charset="0"/>
              <a:cs typeface="Calibri" panose="020F0502020204030204" pitchFamily="34" charset="0"/>
            </a:endParaRPr>
          </a:p>
          <a:p>
            <a:r>
              <a:rPr lang="en-AU" sz="2400" dirty="0">
                <a:effectLst/>
                <a:latin typeface="Calibri" panose="020F0502020204030204" pitchFamily="34" charset="0"/>
                <a:ea typeface="Times New Roman" panose="02020603050405020304" pitchFamily="18" charset="0"/>
                <a:cs typeface="Calibri" panose="020F0502020204030204" pitchFamily="34" charset="0"/>
              </a:rPr>
              <a:t>The market is “political device to achieve certain outcomes, conferring relative benefits on some and costs on others in both political and economic terms; it is, in essence, a political institution that plays a crucial role in structuring society and international politics” (Underhill 1994 p.19). </a:t>
            </a:r>
          </a:p>
          <a:p>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5" name="Slide Number Placeholder 4">
            <a:extLst>
              <a:ext uri="{FF2B5EF4-FFF2-40B4-BE49-F238E27FC236}">
                <a16:creationId xmlns:a16="http://schemas.microsoft.com/office/drawing/2014/main" id="{F7FF1C19-ECCA-490B-A29D-DDE51A66C485}"/>
              </a:ext>
            </a:extLst>
          </p:cNvPr>
          <p:cNvSpPr>
            <a:spLocks noGrp="1"/>
          </p:cNvSpPr>
          <p:nvPr>
            <p:ph type="sldNum" sz="quarter" idx="12"/>
          </p:nvPr>
        </p:nvSpPr>
        <p:spPr/>
        <p:txBody>
          <a:bodyPr/>
          <a:lstStyle/>
          <a:p>
            <a:pPr>
              <a:defRPr/>
            </a:pPr>
            <a:fld id="{F1F934E9-2EDF-4289-9F28-9DC05CEACA02}" type="slidenum">
              <a:rPr lang="en-US" smtClean="0"/>
              <a:pPr>
                <a:defRPr/>
              </a:pPr>
              <a:t>10</a:t>
            </a:fld>
            <a:endParaRPr lang="en-US" dirty="0"/>
          </a:p>
        </p:txBody>
      </p:sp>
    </p:spTree>
    <p:extLst>
      <p:ext uri="{BB962C8B-B14F-4D97-AF65-F5344CB8AC3E}">
        <p14:creationId xmlns:p14="http://schemas.microsoft.com/office/powerpoint/2010/main" val="117936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1FAB-1C32-4247-897B-B23E0C6CDDC7}"/>
              </a:ext>
            </a:extLst>
          </p:cNvPr>
          <p:cNvSpPr>
            <a:spLocks noGrp="1"/>
          </p:cNvSpPr>
          <p:nvPr>
            <p:ph type="title"/>
          </p:nvPr>
        </p:nvSpPr>
        <p:spPr>
          <a:xfrm>
            <a:off x="228600" y="146861"/>
            <a:ext cx="10515600" cy="1325563"/>
          </a:xfrm>
        </p:spPr>
        <p:txBody>
          <a:bodyPr/>
          <a:lstStyle/>
          <a:p>
            <a:r>
              <a:rPr lang="en-GB" dirty="0"/>
              <a:t>Institutionalist take on markets (2)	</a:t>
            </a:r>
            <a:endParaRPr lang="en-AU" dirty="0"/>
          </a:p>
        </p:txBody>
      </p:sp>
      <p:sp>
        <p:nvSpPr>
          <p:cNvPr id="3" name="Content Placeholder 2">
            <a:extLst>
              <a:ext uri="{FF2B5EF4-FFF2-40B4-BE49-F238E27FC236}">
                <a16:creationId xmlns:a16="http://schemas.microsoft.com/office/drawing/2014/main" id="{6F12DF29-5C37-4299-BB48-DA5663939749}"/>
              </a:ext>
            </a:extLst>
          </p:cNvPr>
          <p:cNvSpPr>
            <a:spLocks noGrp="1"/>
          </p:cNvSpPr>
          <p:nvPr>
            <p:ph idx="1"/>
          </p:nvPr>
        </p:nvSpPr>
        <p:spPr>
          <a:xfrm>
            <a:off x="76200" y="1524000"/>
            <a:ext cx="8596668" cy="4669762"/>
          </a:xfrm>
        </p:spPr>
        <p:txBody>
          <a:bodyPr>
            <a:normAutofit fontScale="92500" lnSpcReduction="10000"/>
          </a:bodyPr>
          <a:lstStyle/>
          <a:p>
            <a:r>
              <a:rPr lang="en-GB" sz="2400" dirty="0"/>
              <a:t>Not markets - yes or no’, or markets – for or against, but markets - when and how?’</a:t>
            </a:r>
          </a:p>
          <a:p>
            <a:r>
              <a:rPr lang="en-GB" sz="2400" dirty="0"/>
              <a:t>Considerable focus on getting the supporting institutions to work for the social benefit.  </a:t>
            </a:r>
          </a:p>
          <a:p>
            <a:r>
              <a:rPr lang="en-GB" sz="2400" dirty="0"/>
              <a:t>No fixed answer: Technological and social facts on the ground always need to be taken into account - context always matters</a:t>
            </a:r>
          </a:p>
          <a:p>
            <a:r>
              <a:rPr lang="en-GB" sz="2400" dirty="0"/>
              <a:t>Key questions are whether you are able to put the supporting institutions in place and whether they can be maintained (or adapted) over time in order to promote the social, economic and environmental good. </a:t>
            </a:r>
          </a:p>
          <a:p>
            <a:r>
              <a:rPr lang="en-GB" sz="2400" dirty="0"/>
              <a:t>Not also that a pro-market position is not necessarily capitalist given theoretical and real-world systems of market socialism. </a:t>
            </a:r>
          </a:p>
          <a:p>
            <a:r>
              <a:rPr lang="en-GB" sz="2400" dirty="0"/>
              <a:t>All economies are </a:t>
            </a:r>
            <a:r>
              <a:rPr lang="en-GB" sz="2400" i="1" dirty="0"/>
              <a:t>hybrids</a:t>
            </a:r>
            <a:r>
              <a:rPr lang="en-GB" sz="2400" dirty="0"/>
              <a:t> of social power, state power and market power (Erik Olin-Wright).  </a:t>
            </a:r>
          </a:p>
        </p:txBody>
      </p:sp>
      <p:sp>
        <p:nvSpPr>
          <p:cNvPr id="5" name="Slide Number Placeholder 4">
            <a:extLst>
              <a:ext uri="{FF2B5EF4-FFF2-40B4-BE49-F238E27FC236}">
                <a16:creationId xmlns:a16="http://schemas.microsoft.com/office/drawing/2014/main" id="{DC80CD7D-EBEE-4D8F-8675-549CD98F1C5C}"/>
              </a:ext>
            </a:extLst>
          </p:cNvPr>
          <p:cNvSpPr>
            <a:spLocks noGrp="1"/>
          </p:cNvSpPr>
          <p:nvPr>
            <p:ph type="sldNum" sz="quarter" idx="12"/>
          </p:nvPr>
        </p:nvSpPr>
        <p:spPr/>
        <p:txBody>
          <a:bodyPr/>
          <a:lstStyle/>
          <a:p>
            <a:pPr>
              <a:defRPr/>
            </a:pPr>
            <a:fld id="{F1F934E9-2EDF-4289-9F28-9DC05CEACA02}" type="slidenum">
              <a:rPr lang="en-US" smtClean="0"/>
              <a:pPr>
                <a:defRPr/>
              </a:pPr>
              <a:t>11</a:t>
            </a:fld>
            <a:endParaRPr lang="en-US" dirty="0"/>
          </a:p>
        </p:txBody>
      </p:sp>
    </p:spTree>
    <p:extLst>
      <p:ext uri="{BB962C8B-B14F-4D97-AF65-F5344CB8AC3E}">
        <p14:creationId xmlns:p14="http://schemas.microsoft.com/office/powerpoint/2010/main" val="291975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3FC-9268-4799-A4BD-28908FDB2278}"/>
              </a:ext>
            </a:extLst>
          </p:cNvPr>
          <p:cNvSpPr>
            <a:spLocks noGrp="1"/>
          </p:cNvSpPr>
          <p:nvPr>
            <p:ph type="title"/>
          </p:nvPr>
        </p:nvSpPr>
        <p:spPr/>
        <p:txBody>
          <a:bodyPr/>
          <a:lstStyle/>
          <a:p>
            <a:r>
              <a:rPr lang="en-GB" dirty="0"/>
              <a:t>The State and Planning</a:t>
            </a:r>
            <a:endParaRPr lang="en-AU" dirty="0"/>
          </a:p>
        </p:txBody>
      </p:sp>
      <p:sp>
        <p:nvSpPr>
          <p:cNvPr id="3" name="Content Placeholder 2">
            <a:extLst>
              <a:ext uri="{FF2B5EF4-FFF2-40B4-BE49-F238E27FC236}">
                <a16:creationId xmlns:a16="http://schemas.microsoft.com/office/drawing/2014/main" id="{BB77BDAE-F3E9-4467-AAC7-74567731CE50}"/>
              </a:ext>
            </a:extLst>
          </p:cNvPr>
          <p:cNvSpPr>
            <a:spLocks noGrp="1"/>
          </p:cNvSpPr>
          <p:nvPr>
            <p:ph idx="1"/>
          </p:nvPr>
        </p:nvSpPr>
        <p:spPr>
          <a:xfrm>
            <a:off x="609600" y="1447800"/>
            <a:ext cx="7162800" cy="5562599"/>
          </a:xfrm>
        </p:spPr>
        <p:txBody>
          <a:bodyPr>
            <a:normAutofit fontScale="47500" lnSpcReduction="20000"/>
          </a:bodyPr>
          <a:lstStyle/>
          <a:p>
            <a:pPr>
              <a:lnSpc>
                <a:spcPct val="120000"/>
              </a:lnSpc>
            </a:pPr>
            <a:r>
              <a:rPr lang="en-GB" sz="4200" b="0" i="0" dirty="0">
                <a:solidFill>
                  <a:srgbClr val="000000"/>
                </a:solidFill>
                <a:effectLst/>
                <a:latin typeface="Arial" panose="020B0604020202020204" pitchFamily="34" charset="0"/>
              </a:rPr>
              <a:t>“In a properly designed planning and markets do not contradict each other”. </a:t>
            </a:r>
          </a:p>
          <a:p>
            <a:pPr>
              <a:lnSpc>
                <a:spcPct val="120000"/>
              </a:lnSpc>
            </a:pPr>
            <a:r>
              <a:rPr lang="en-GB" sz="4200" b="0" i="0" dirty="0">
                <a:solidFill>
                  <a:srgbClr val="000000"/>
                </a:solidFill>
                <a:effectLst/>
                <a:latin typeface="Arial" panose="020B0604020202020204" pitchFamily="34" charset="0"/>
              </a:rPr>
              <a:t>“They are not mutually exclusive. Rather, the choice of one or another for any particular problem is a matter of what works best for the purpose at hand”. </a:t>
            </a:r>
          </a:p>
          <a:p>
            <a:pPr>
              <a:lnSpc>
                <a:spcPct val="120000"/>
              </a:lnSpc>
            </a:pPr>
            <a:r>
              <a:rPr lang="en-GB" sz="4200" b="0" i="0" dirty="0">
                <a:solidFill>
                  <a:srgbClr val="000000"/>
                </a:solidFill>
                <a:effectLst/>
                <a:latin typeface="Arial" panose="020B0604020202020204" pitchFamily="34" charset="0"/>
              </a:rPr>
              <a:t>“Planning, properly conceived, deals with the use of today’s resources to meet tomorrow’s needs. It specifically tackles issues markets cannot solve”.</a:t>
            </a:r>
          </a:p>
          <a:p>
            <a:pPr>
              <a:lnSpc>
                <a:spcPct val="120000"/>
              </a:lnSpc>
            </a:pPr>
            <a:r>
              <a:rPr lang="en-GB" sz="4200" b="0" i="0" dirty="0">
                <a:solidFill>
                  <a:srgbClr val="000000"/>
                </a:solidFill>
                <a:effectLst/>
                <a:latin typeface="Arial" panose="020B0604020202020204" pitchFamily="34" charset="0"/>
              </a:rPr>
              <a:t>“A country that does not have a public planning system simply turns that function over to a network of private enterprise—domestic or foreign—which then becomes the true seat of economic power. And that is why the struggle over planning is, and remains, such a sensitive issue: it is a struggle over power”.</a:t>
            </a:r>
            <a:r>
              <a:rPr lang="en-GB" sz="4200" dirty="0"/>
              <a:t> </a:t>
            </a:r>
            <a:br>
              <a:rPr lang="en-GB" dirty="0"/>
            </a:br>
            <a:br>
              <a:rPr lang="en-GB" dirty="0"/>
            </a:br>
            <a:br>
              <a:rPr lang="en-GB" dirty="0"/>
            </a:br>
            <a:r>
              <a:rPr lang="en-GB" dirty="0"/>
              <a:t> </a:t>
            </a:r>
            <a:br>
              <a:rPr lang="en-GB" dirty="0"/>
            </a:br>
            <a:r>
              <a:rPr lang="en-GB" dirty="0"/>
              <a:t> </a:t>
            </a:r>
            <a:endParaRPr lang="en-AU" dirty="0"/>
          </a:p>
        </p:txBody>
      </p:sp>
      <p:pic>
        <p:nvPicPr>
          <p:cNvPr id="7" name="Picture 6" descr="A person with a beard&#10;&#10;Description automatically generated with low confidence">
            <a:extLst>
              <a:ext uri="{FF2B5EF4-FFF2-40B4-BE49-F238E27FC236}">
                <a16:creationId xmlns:a16="http://schemas.microsoft.com/office/drawing/2014/main" id="{48EA58E8-1B4C-4C93-9F66-10E2E0CB3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172" y="4114800"/>
            <a:ext cx="4331228" cy="2598737"/>
          </a:xfrm>
          <a:prstGeom prst="rect">
            <a:avLst/>
          </a:prstGeom>
        </p:spPr>
      </p:pic>
    </p:spTree>
    <p:extLst>
      <p:ext uri="{BB962C8B-B14F-4D97-AF65-F5344CB8AC3E}">
        <p14:creationId xmlns:p14="http://schemas.microsoft.com/office/powerpoint/2010/main" val="362862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0"/>
            <a:ext cx="9144000" cy="685800"/>
          </a:xfrm>
        </p:spPr>
        <p:txBody>
          <a:bodyPr anchor="b" anchorCtr="1"/>
          <a:lstStyle/>
          <a:p>
            <a:pPr marL="838200" indent="-838200">
              <a:defRPr/>
            </a:pPr>
            <a:r>
              <a:rPr lang="en-GB" sz="3800" b="1" dirty="0">
                <a:latin typeface="Calibri" panose="020F0502020204030204" pitchFamily="34" charset="0"/>
                <a:cs typeface="Calibri" panose="020F0502020204030204" pitchFamily="34" charset="0"/>
              </a:rPr>
              <a:t>How to do institutional analysis (1)</a:t>
            </a:r>
          </a:p>
        </p:txBody>
      </p:sp>
      <p:sp>
        <p:nvSpPr>
          <p:cNvPr id="2051" name="Rectangle 3"/>
          <p:cNvSpPr>
            <a:spLocks noGrp="1" noChangeArrowheads="1"/>
          </p:cNvSpPr>
          <p:nvPr>
            <p:ph type="subTitle" idx="4294967295"/>
          </p:nvPr>
        </p:nvSpPr>
        <p:spPr>
          <a:xfrm>
            <a:off x="0" y="914400"/>
            <a:ext cx="8458200" cy="5791200"/>
          </a:xfrm>
        </p:spPr>
        <p:txBody>
          <a:bodyPr>
            <a:normAutofit fontScale="92500" lnSpcReduction="20000"/>
          </a:bodyPr>
          <a:lstStyle/>
          <a:p>
            <a:pPr marL="609600" indent="-609600">
              <a:lnSpc>
                <a:spcPct val="110000"/>
              </a:lnSpc>
              <a:buFont typeface="Wingdings" pitchFamily="2" charset="2"/>
              <a:buAutoNum type="arabicPeriod"/>
              <a:defRPr/>
            </a:pPr>
            <a:r>
              <a:rPr lang="en-AU" sz="4200" dirty="0">
                <a:latin typeface="Calibri" panose="020F0502020204030204" pitchFamily="34" charset="0"/>
                <a:cs typeface="Calibri" panose="020F0502020204030204" pitchFamily="34" charset="0"/>
              </a:rPr>
              <a:t>Best way to understand an society is to understand its institutions – their nature and evolution. Hence all social sciences (e.g. politics, sociology, law) very important.</a:t>
            </a:r>
            <a:r>
              <a:rPr lang="en-AU" sz="4200" dirty="0">
                <a:latin typeface="Calibri" panose="020F0502020204030204" pitchFamily="34" charset="0"/>
                <a:cs typeface="Calibri" panose="020F0502020204030204" pitchFamily="34" charset="0"/>
                <a:sym typeface="Wingdings" pitchFamily="2" charset="2"/>
              </a:rPr>
              <a:t> </a:t>
            </a:r>
          </a:p>
          <a:p>
            <a:pPr marL="609600" indent="-609600">
              <a:lnSpc>
                <a:spcPct val="110000"/>
              </a:lnSpc>
              <a:buFont typeface="Wingdings" pitchFamily="2" charset="2"/>
              <a:buAutoNum type="arabicPeriod"/>
              <a:defRPr/>
            </a:pPr>
            <a:r>
              <a:rPr lang="en-AU" sz="4200" dirty="0">
                <a:latin typeface="Calibri" panose="020F0502020204030204" pitchFamily="34" charset="0"/>
                <a:cs typeface="Calibri" panose="020F0502020204030204" pitchFamily="34" charset="0"/>
              </a:rPr>
              <a:t>Analysis starts with institutions, and then moves to individuals and their two-way interactions with institutions.</a:t>
            </a:r>
          </a:p>
          <a:p>
            <a:pPr marL="609600" indent="-609600">
              <a:lnSpc>
                <a:spcPct val="110000"/>
              </a:lnSpc>
              <a:buFont typeface="Wingdings" pitchFamily="2" charset="2"/>
              <a:buAutoNum type="arabicPeriod"/>
              <a:defRPr/>
            </a:pPr>
            <a:r>
              <a:rPr lang="en-AU" sz="4200" dirty="0">
                <a:latin typeface="Calibri" panose="020F0502020204030204" pitchFamily="34" charset="0"/>
                <a:cs typeface="Calibri" panose="020F0502020204030204" pitchFamily="34" charset="0"/>
              </a:rPr>
              <a:t>Institutions and individuals co-evolve</a:t>
            </a:r>
            <a:endParaRPr lang="en-AU" sz="4200" dirty="0">
              <a:latin typeface="Calibri" panose="020F0502020204030204" pitchFamily="34" charset="0"/>
              <a:cs typeface="Calibri" panose="020F0502020204030204" pitchFamily="34" charset="0"/>
              <a:sym typeface="Wingdings" pitchFamily="2" charset="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C76B994-FD52-491E-AB55-0F08FDEA159B}" type="slidenum">
              <a:rPr lang="en-US"/>
              <a:pPr/>
              <a:t>14</a:t>
            </a:fld>
            <a:endParaRPr lang="en-US" dirty="0"/>
          </a:p>
        </p:txBody>
      </p:sp>
      <p:sp>
        <p:nvSpPr>
          <p:cNvPr id="2050" name="Rectangle 2"/>
          <p:cNvSpPr>
            <a:spLocks noGrp="1" noChangeArrowheads="1"/>
          </p:cNvSpPr>
          <p:nvPr>
            <p:ph type="ctrTitle" idx="4294967295"/>
          </p:nvPr>
        </p:nvSpPr>
        <p:spPr>
          <a:xfrm>
            <a:off x="0" y="76200"/>
            <a:ext cx="8001000" cy="609600"/>
          </a:xfrm>
        </p:spPr>
        <p:txBody>
          <a:bodyPr anchor="b" anchorCtr="1">
            <a:normAutofit fontScale="90000"/>
          </a:bodyPr>
          <a:lstStyle/>
          <a:p>
            <a:pPr marL="838200" indent="-838200">
              <a:defRPr/>
            </a:pPr>
            <a:r>
              <a:rPr lang="en-GB" sz="3800" b="1" dirty="0">
                <a:latin typeface="Calibri" panose="020F0502020204030204" pitchFamily="34" charset="0"/>
                <a:cs typeface="Calibri" panose="020F0502020204030204" pitchFamily="34" charset="0"/>
              </a:rPr>
              <a:t>How to do institutional economics (2) </a:t>
            </a:r>
          </a:p>
        </p:txBody>
      </p:sp>
      <p:sp>
        <p:nvSpPr>
          <p:cNvPr id="2051" name="Rectangle 3"/>
          <p:cNvSpPr>
            <a:spLocks noGrp="1" noChangeArrowheads="1"/>
          </p:cNvSpPr>
          <p:nvPr>
            <p:ph type="subTitle" idx="4294967295"/>
          </p:nvPr>
        </p:nvSpPr>
        <p:spPr>
          <a:xfrm>
            <a:off x="396675" y="953798"/>
            <a:ext cx="5546925" cy="5715000"/>
          </a:xfrm>
        </p:spPr>
        <p:txBody>
          <a:bodyPr>
            <a:normAutofit fontScale="85000" lnSpcReduction="10000"/>
          </a:bodyPr>
          <a:lstStyle/>
          <a:p>
            <a:pPr marL="0" indent="0">
              <a:lnSpc>
                <a:spcPct val="110000"/>
              </a:lnSpc>
              <a:spcBef>
                <a:spcPts val="0"/>
              </a:spcBef>
              <a:buNone/>
              <a:defRPr/>
            </a:pPr>
            <a:r>
              <a:rPr lang="en-AU" sz="3800" dirty="0">
                <a:latin typeface="Calibri" panose="020F0502020204030204" pitchFamily="34" charset="0"/>
                <a:cs typeface="Calibri" panose="020F0502020204030204" pitchFamily="34" charset="0"/>
                <a:sym typeface="Wingdings" pitchFamily="2" charset="2"/>
              </a:rPr>
              <a:t>4. Concept of the </a:t>
            </a:r>
            <a:r>
              <a:rPr lang="en-AU" sz="3800" i="1" dirty="0">
                <a:latin typeface="Calibri" panose="020F0502020204030204" pitchFamily="34" charset="0"/>
                <a:cs typeface="Calibri" panose="020F0502020204030204" pitchFamily="34" charset="0"/>
                <a:sym typeface="Wingdings" pitchFamily="2" charset="2"/>
              </a:rPr>
              <a:t>institutionalised individual</a:t>
            </a:r>
            <a:r>
              <a:rPr lang="en-AU" sz="3800" dirty="0">
                <a:latin typeface="Calibri" panose="020F0502020204030204" pitchFamily="34" charset="0"/>
                <a:cs typeface="Calibri" panose="020F0502020204030204" pitchFamily="34" charset="0"/>
                <a:sym typeface="Wingdings" pitchFamily="2" charset="2"/>
              </a:rPr>
              <a:t> is the key to understanding individual behaviour.</a:t>
            </a:r>
          </a:p>
          <a:p>
            <a:pPr marL="0" indent="0">
              <a:lnSpc>
                <a:spcPct val="110000"/>
              </a:lnSpc>
              <a:spcBef>
                <a:spcPts val="0"/>
              </a:spcBef>
              <a:buNone/>
              <a:defRPr/>
            </a:pPr>
            <a:r>
              <a:rPr lang="en-AU" sz="3800" dirty="0">
                <a:latin typeface="Calibri" panose="020F0502020204030204" pitchFamily="34" charset="0"/>
                <a:cs typeface="Calibri" panose="020F0502020204030204" pitchFamily="34" charset="0"/>
                <a:sym typeface="Wingdings" pitchFamily="2" charset="2"/>
              </a:rPr>
              <a:t>5. Individuals are always formed by, and within, institutions.  There is no such thing as an institution-free individual.  </a:t>
            </a:r>
          </a:p>
          <a:p>
            <a:pPr marL="0" indent="0">
              <a:lnSpc>
                <a:spcPct val="110000"/>
              </a:lnSpc>
              <a:spcBef>
                <a:spcPts val="0"/>
              </a:spcBef>
              <a:buNone/>
              <a:defRPr/>
            </a:pPr>
            <a:r>
              <a:rPr lang="en-AU" sz="3800" dirty="0">
                <a:latin typeface="Calibri" panose="020F0502020204030204" pitchFamily="34" charset="0"/>
                <a:cs typeface="Calibri" panose="020F0502020204030204" pitchFamily="34" charset="0"/>
                <a:sym typeface="Wingdings" pitchFamily="2" charset="2"/>
              </a:rPr>
              <a:t>6. family, education, culture, advertising, media, etc all play a role</a:t>
            </a:r>
          </a:p>
        </p:txBody>
      </p:sp>
      <p:pic>
        <p:nvPicPr>
          <p:cNvPr id="6" name="Picture 5" descr="mindcontr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068097"/>
            <a:ext cx="2743200" cy="1978606"/>
          </a:xfrm>
          <a:prstGeom prst="rect">
            <a:avLst/>
          </a:prstGeom>
        </p:spPr>
      </p:pic>
      <p:pic>
        <p:nvPicPr>
          <p:cNvPr id="2" name="Picture 1" descr="gen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656" y="3258023"/>
            <a:ext cx="2413000" cy="180975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1AD9B90-BDB5-4C72-B6C6-5D5B3702CA55}" type="slidenum">
              <a:rPr lang="en-US"/>
              <a:pPr/>
              <a:t>15</a:t>
            </a:fld>
            <a:endParaRPr lang="en-US" dirty="0"/>
          </a:p>
        </p:txBody>
      </p:sp>
      <p:sp>
        <p:nvSpPr>
          <p:cNvPr id="2050" name="Rectangle 2"/>
          <p:cNvSpPr>
            <a:spLocks noGrp="1" noChangeArrowheads="1"/>
          </p:cNvSpPr>
          <p:nvPr>
            <p:ph type="ctrTitle" idx="4294967295"/>
          </p:nvPr>
        </p:nvSpPr>
        <p:spPr>
          <a:xfrm>
            <a:off x="0" y="120650"/>
            <a:ext cx="7924800" cy="762000"/>
          </a:xfrm>
        </p:spPr>
        <p:txBody>
          <a:bodyPr anchor="b" anchorCtr="1">
            <a:normAutofit/>
          </a:bodyPr>
          <a:lstStyle/>
          <a:p>
            <a:pPr marL="838200" indent="-838200">
              <a:defRPr/>
            </a:pPr>
            <a:r>
              <a:rPr lang="en-GB" sz="3800" b="1" dirty="0">
                <a:latin typeface="Calibri" panose="020F0502020204030204" pitchFamily="34" charset="0"/>
                <a:cs typeface="Calibri" panose="020F0502020204030204" pitchFamily="34" charset="0"/>
              </a:rPr>
              <a:t>How to do institutional economics (3)</a:t>
            </a:r>
          </a:p>
        </p:txBody>
      </p:sp>
      <p:sp>
        <p:nvSpPr>
          <p:cNvPr id="2051" name="Rectangle 3"/>
          <p:cNvSpPr>
            <a:spLocks noGrp="1" noChangeArrowheads="1"/>
          </p:cNvSpPr>
          <p:nvPr>
            <p:ph type="subTitle" idx="4294967295"/>
          </p:nvPr>
        </p:nvSpPr>
        <p:spPr>
          <a:xfrm>
            <a:off x="304800" y="916577"/>
            <a:ext cx="6172200" cy="5943600"/>
          </a:xfrm>
        </p:spPr>
        <p:txBody>
          <a:bodyPr>
            <a:normAutofit fontScale="92500" lnSpcReduction="20000"/>
          </a:bodyPr>
          <a:lstStyle/>
          <a:p>
            <a:pPr marL="0" indent="0">
              <a:lnSpc>
                <a:spcPct val="110000"/>
              </a:lnSpc>
              <a:buNone/>
              <a:defRPr/>
            </a:pPr>
            <a:r>
              <a:rPr lang="en-AU" sz="4000" dirty="0">
                <a:latin typeface="Calibri" panose="020F0502020204030204" pitchFamily="34" charset="0"/>
                <a:cs typeface="Calibri" panose="020F0502020204030204" pitchFamily="34" charset="0"/>
              </a:rPr>
              <a:t>7. Institutions possess and exercise </a:t>
            </a:r>
            <a:r>
              <a:rPr lang="en-AU" sz="4000" u="sng" dirty="0">
                <a:latin typeface="Calibri" panose="020F0502020204030204" pitchFamily="34" charset="0"/>
                <a:cs typeface="Calibri" panose="020F0502020204030204" pitchFamily="34" charset="0"/>
              </a:rPr>
              <a:t>power</a:t>
            </a:r>
            <a:r>
              <a:rPr lang="en-AU" sz="4000" dirty="0">
                <a:latin typeface="Calibri" panose="020F0502020204030204" pitchFamily="34" charset="0"/>
                <a:cs typeface="Calibri" panose="020F0502020204030204" pitchFamily="34" charset="0"/>
              </a:rPr>
              <a:t> over individuals and groups – this may be direct/coercive, or indirect/soft. </a:t>
            </a:r>
            <a:endParaRPr lang="en-AU" sz="4000" dirty="0">
              <a:latin typeface="Calibri" panose="020F0502020204030204" pitchFamily="34" charset="0"/>
              <a:cs typeface="Calibri" panose="020F0502020204030204" pitchFamily="34" charset="0"/>
              <a:sym typeface="Wingdings" pitchFamily="2" charset="2"/>
            </a:endParaRPr>
          </a:p>
          <a:p>
            <a:pPr marL="0" indent="0">
              <a:lnSpc>
                <a:spcPct val="110000"/>
              </a:lnSpc>
              <a:buNone/>
              <a:defRPr/>
            </a:pPr>
            <a:r>
              <a:rPr lang="en-AU" sz="4000" dirty="0">
                <a:latin typeface="Calibri" panose="020F0502020204030204" pitchFamily="34" charset="0"/>
                <a:cs typeface="Calibri" panose="020F0502020204030204" pitchFamily="34" charset="0"/>
                <a:sym typeface="Wingdings" pitchFamily="2" charset="2"/>
              </a:rPr>
              <a:t>8. Learning is important but it to occurs within an institutional framework.</a:t>
            </a:r>
          </a:p>
          <a:p>
            <a:pPr marL="0" indent="0">
              <a:lnSpc>
                <a:spcPct val="110000"/>
              </a:lnSpc>
              <a:buNone/>
              <a:defRPr/>
            </a:pPr>
            <a:r>
              <a:rPr lang="en-AU" sz="4000" dirty="0">
                <a:latin typeface="Calibri" panose="020F0502020204030204" pitchFamily="34" charset="0"/>
                <a:cs typeface="Calibri" panose="020F0502020204030204" pitchFamily="34" charset="0"/>
              </a:rPr>
              <a:t>9. Individuals have </a:t>
            </a:r>
            <a:r>
              <a:rPr lang="en-AU" sz="4000" u="sng" dirty="0">
                <a:latin typeface="Calibri" panose="020F0502020204030204" pitchFamily="34" charset="0"/>
                <a:cs typeface="Calibri" panose="020F0502020204030204" pitchFamily="34" charset="0"/>
              </a:rPr>
              <a:t>no institution-free ways of acting</a:t>
            </a:r>
            <a:r>
              <a:rPr lang="en-AU" sz="4000" dirty="0">
                <a:latin typeface="Calibri" panose="020F0502020204030204" pitchFamily="34" charset="0"/>
                <a:cs typeface="Calibri" panose="020F0502020204030204" pitchFamily="34" charset="0"/>
              </a:rPr>
              <a:t>. </a:t>
            </a:r>
          </a:p>
          <a:p>
            <a:pPr marL="609600" indent="-609600">
              <a:lnSpc>
                <a:spcPct val="80000"/>
              </a:lnSpc>
              <a:buFont typeface="Wingdings" pitchFamily="2" charset="2"/>
              <a:buAutoNum type="arabicPeriod" startAt="6"/>
              <a:defRPr/>
            </a:pPr>
            <a:endParaRPr lang="en-AU" sz="4000" dirty="0">
              <a:latin typeface="Times New Roman" pitchFamily="18" charset="0"/>
              <a:sym typeface="Wingdings" pitchFamily="2" charset="2"/>
            </a:endParaRPr>
          </a:p>
        </p:txBody>
      </p:sp>
      <p:pic>
        <p:nvPicPr>
          <p:cNvPr id="2" name="Picture 1" descr="puppet_on_a_st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990600"/>
            <a:ext cx="1864009" cy="2607394"/>
          </a:xfrm>
          <a:prstGeom prst="rect">
            <a:avLst/>
          </a:prstGeom>
        </p:spPr>
      </p:pic>
      <p:pic>
        <p:nvPicPr>
          <p:cNvPr id="3" name="Picture 2" descr="learn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377" y="3886200"/>
            <a:ext cx="1778000" cy="168563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D3FE-69F0-4DB1-923D-1BD9DC0F1733}"/>
              </a:ext>
            </a:extLst>
          </p:cNvPr>
          <p:cNvSpPr>
            <a:spLocks noGrp="1"/>
          </p:cNvSpPr>
          <p:nvPr>
            <p:ph type="title"/>
          </p:nvPr>
        </p:nvSpPr>
        <p:spPr/>
        <p:txBody>
          <a:bodyPr/>
          <a:lstStyle/>
          <a:p>
            <a:r>
              <a:rPr lang="en-GB" dirty="0"/>
              <a:t>Foundational Institutionalists </a:t>
            </a:r>
            <a:endParaRPr lang="en-AU" dirty="0"/>
          </a:p>
        </p:txBody>
      </p:sp>
      <p:sp>
        <p:nvSpPr>
          <p:cNvPr id="3" name="Content Placeholder 2">
            <a:extLst>
              <a:ext uri="{FF2B5EF4-FFF2-40B4-BE49-F238E27FC236}">
                <a16:creationId xmlns:a16="http://schemas.microsoft.com/office/drawing/2014/main" id="{66667276-AC80-4D79-9A60-2795EC4352FA}"/>
              </a:ext>
            </a:extLst>
          </p:cNvPr>
          <p:cNvSpPr>
            <a:spLocks noGrp="1"/>
          </p:cNvSpPr>
          <p:nvPr>
            <p:ph idx="1"/>
          </p:nvPr>
        </p:nvSpPr>
        <p:spPr>
          <a:xfrm>
            <a:off x="677334" y="1488613"/>
            <a:ext cx="8596668" cy="5140787"/>
          </a:xfrm>
        </p:spPr>
        <p:txBody>
          <a:bodyPr>
            <a:normAutofit/>
          </a:bodyPr>
          <a:lstStyle/>
          <a:p>
            <a:endParaRPr lang="en-GB" sz="32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A61C72E-3789-494D-A192-34416FEACBF0}"/>
              </a:ext>
            </a:extLst>
          </p:cNvPr>
          <p:cNvSpPr>
            <a:spLocks noGrp="1"/>
          </p:cNvSpPr>
          <p:nvPr>
            <p:ph type="sldNum" sz="quarter" idx="12"/>
          </p:nvPr>
        </p:nvSpPr>
        <p:spPr/>
        <p:txBody>
          <a:bodyPr/>
          <a:lstStyle/>
          <a:p>
            <a:pPr>
              <a:defRPr/>
            </a:pPr>
            <a:fld id="{F1F934E9-2EDF-4289-9F28-9DC05CEACA02}" type="slidenum">
              <a:rPr lang="en-US" smtClean="0"/>
              <a:pPr>
                <a:defRPr/>
              </a:pPr>
              <a:t>16</a:t>
            </a:fld>
            <a:endParaRPr lang="en-US" dirty="0"/>
          </a:p>
        </p:txBody>
      </p:sp>
      <p:pic>
        <p:nvPicPr>
          <p:cNvPr id="7" name="Picture 6" descr="A picture containing text, person, person, wall&#10;&#10;Description automatically generated">
            <a:extLst>
              <a:ext uri="{FF2B5EF4-FFF2-40B4-BE49-F238E27FC236}">
                <a16:creationId xmlns:a16="http://schemas.microsoft.com/office/drawing/2014/main" id="{4DF5C7AC-926B-422A-B914-48B642650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399" y="1695892"/>
            <a:ext cx="2534933" cy="3468855"/>
          </a:xfrm>
          <a:prstGeom prst="rect">
            <a:avLst/>
          </a:prstGeom>
        </p:spPr>
      </p:pic>
      <p:sp>
        <p:nvSpPr>
          <p:cNvPr id="8" name="TextBox 7">
            <a:extLst>
              <a:ext uri="{FF2B5EF4-FFF2-40B4-BE49-F238E27FC236}">
                <a16:creationId xmlns:a16="http://schemas.microsoft.com/office/drawing/2014/main" id="{05145A3A-6B4F-48A9-BBF9-1EF676D51628}"/>
              </a:ext>
            </a:extLst>
          </p:cNvPr>
          <p:cNvSpPr txBox="1"/>
          <p:nvPr/>
        </p:nvSpPr>
        <p:spPr>
          <a:xfrm>
            <a:off x="4114800" y="5213498"/>
            <a:ext cx="1828800" cy="646331"/>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Gunnar Myrdal</a:t>
            </a:r>
          </a:p>
          <a:p>
            <a:endParaRPr lang="en-AU" dirty="0"/>
          </a:p>
        </p:txBody>
      </p:sp>
      <p:pic>
        <p:nvPicPr>
          <p:cNvPr id="11" name="Picture 10" descr="A person with a mustache&#10;&#10;Description automatically generated with low confidence">
            <a:extLst>
              <a:ext uri="{FF2B5EF4-FFF2-40B4-BE49-F238E27FC236}">
                <a16:creationId xmlns:a16="http://schemas.microsoft.com/office/drawing/2014/main" id="{CA21E1A2-81E9-409D-94F5-CC01D034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20" y="1676400"/>
            <a:ext cx="2625080" cy="3468856"/>
          </a:xfrm>
          <a:prstGeom prst="rect">
            <a:avLst/>
          </a:prstGeom>
        </p:spPr>
      </p:pic>
      <p:pic>
        <p:nvPicPr>
          <p:cNvPr id="13" name="Picture 12" descr="A person in a suit&#10;&#10;Description automatically generated with low confidence">
            <a:extLst>
              <a:ext uri="{FF2B5EF4-FFF2-40B4-BE49-F238E27FC236}">
                <a16:creationId xmlns:a16="http://schemas.microsoft.com/office/drawing/2014/main" id="{373CE6AB-D6C8-4F85-8C52-5E2223ADAA82}"/>
              </a:ext>
            </a:extLst>
          </p:cNvPr>
          <p:cNvPicPr>
            <a:picLocks noChangeAspect="1"/>
          </p:cNvPicPr>
          <p:nvPr/>
        </p:nvPicPr>
        <p:blipFill rotWithShape="1">
          <a:blip r:embed="rId4">
            <a:extLst>
              <a:ext uri="{28A0092B-C50C-407E-A947-70E740481C1C}">
                <a14:useLocalDpi xmlns:a14="http://schemas.microsoft.com/office/drawing/2010/main" val="0"/>
              </a:ext>
            </a:extLst>
          </a:blip>
          <a:srcRect l="27546" t="-6876" r="30537" b="-3588"/>
          <a:stretch/>
        </p:blipFill>
        <p:spPr>
          <a:xfrm>
            <a:off x="6361666" y="1488612"/>
            <a:ext cx="2747437" cy="3811389"/>
          </a:xfrm>
          <a:prstGeom prst="rect">
            <a:avLst/>
          </a:prstGeom>
        </p:spPr>
      </p:pic>
      <p:sp>
        <p:nvSpPr>
          <p:cNvPr id="18" name="TextBox 17">
            <a:extLst>
              <a:ext uri="{FF2B5EF4-FFF2-40B4-BE49-F238E27FC236}">
                <a16:creationId xmlns:a16="http://schemas.microsoft.com/office/drawing/2014/main" id="{F85F31FD-EF80-47C0-AB33-6EB1942C4145}"/>
              </a:ext>
            </a:extLst>
          </p:cNvPr>
          <p:cNvSpPr txBox="1"/>
          <p:nvPr/>
        </p:nvSpPr>
        <p:spPr>
          <a:xfrm>
            <a:off x="6870010" y="5278690"/>
            <a:ext cx="2065866" cy="646331"/>
          </a:xfrm>
          <a:prstGeom prst="rect">
            <a:avLst/>
          </a:prstGeom>
          <a:noFill/>
        </p:spPr>
        <p:txBody>
          <a:bodyPr wrap="square" rtlCol="0">
            <a:spAutoFit/>
          </a:bodyPr>
          <a:lstStyle/>
          <a:p>
            <a:r>
              <a:rPr lang="en-GB" dirty="0"/>
              <a:t>John Kenneth Galbraith</a:t>
            </a:r>
            <a:endParaRPr lang="en-AU" dirty="0"/>
          </a:p>
        </p:txBody>
      </p:sp>
      <p:sp>
        <p:nvSpPr>
          <p:cNvPr id="19" name="TextBox 18">
            <a:extLst>
              <a:ext uri="{FF2B5EF4-FFF2-40B4-BE49-F238E27FC236}">
                <a16:creationId xmlns:a16="http://schemas.microsoft.com/office/drawing/2014/main" id="{8B2AA0E0-0558-4E0C-B791-8CA537D9E452}"/>
              </a:ext>
            </a:extLst>
          </p:cNvPr>
          <p:cNvSpPr txBox="1"/>
          <p:nvPr/>
        </p:nvSpPr>
        <p:spPr>
          <a:xfrm>
            <a:off x="883746" y="5213498"/>
            <a:ext cx="2076987" cy="369332"/>
          </a:xfrm>
          <a:prstGeom prst="rect">
            <a:avLst/>
          </a:prstGeom>
          <a:noFill/>
        </p:spPr>
        <p:txBody>
          <a:bodyPr wrap="square" rtlCol="0">
            <a:spAutoFit/>
          </a:bodyPr>
          <a:lstStyle/>
          <a:p>
            <a:r>
              <a:rPr lang="en-GB" dirty="0"/>
              <a:t>Thorstein Veblen</a:t>
            </a:r>
            <a:endParaRPr lang="en-AU" dirty="0"/>
          </a:p>
        </p:txBody>
      </p:sp>
    </p:spTree>
    <p:extLst>
      <p:ext uri="{BB962C8B-B14F-4D97-AF65-F5344CB8AC3E}">
        <p14:creationId xmlns:p14="http://schemas.microsoft.com/office/powerpoint/2010/main" val="121762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EF5A-69B6-486F-9063-6FA178EC466B}"/>
              </a:ext>
            </a:extLst>
          </p:cNvPr>
          <p:cNvSpPr>
            <a:spLocks noGrp="1"/>
          </p:cNvSpPr>
          <p:nvPr>
            <p:ph type="title"/>
          </p:nvPr>
        </p:nvSpPr>
        <p:spPr/>
        <p:txBody>
          <a:bodyPr/>
          <a:lstStyle/>
          <a:p>
            <a:r>
              <a:rPr lang="en-GB" dirty="0"/>
              <a:t>Prominent Contemporary </a:t>
            </a:r>
            <a:br>
              <a:rPr lang="en-GB" dirty="0"/>
            </a:br>
            <a:r>
              <a:rPr lang="en-GB" dirty="0"/>
              <a:t>Institutionalists</a:t>
            </a:r>
            <a:endParaRPr lang="en-AU" dirty="0"/>
          </a:p>
        </p:txBody>
      </p:sp>
      <p:pic>
        <p:nvPicPr>
          <p:cNvPr id="9" name="Content Placeholder 8" descr="A picture containing table&#10;&#10;Description automatically generated">
            <a:extLst>
              <a:ext uri="{FF2B5EF4-FFF2-40B4-BE49-F238E27FC236}">
                <a16:creationId xmlns:a16="http://schemas.microsoft.com/office/drawing/2014/main" id="{FA2866A4-9BC3-4B96-8408-560886B614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56" r="12122"/>
          <a:stretch/>
        </p:blipFill>
        <p:spPr>
          <a:xfrm>
            <a:off x="2980329" y="2953953"/>
            <a:ext cx="2754946" cy="2989511"/>
          </a:xfrm>
        </p:spPr>
      </p:pic>
      <p:sp>
        <p:nvSpPr>
          <p:cNvPr id="5" name="Slide Number Placeholder 4">
            <a:extLst>
              <a:ext uri="{FF2B5EF4-FFF2-40B4-BE49-F238E27FC236}">
                <a16:creationId xmlns:a16="http://schemas.microsoft.com/office/drawing/2014/main" id="{75648B09-2618-4E9C-B334-A6E44565096A}"/>
              </a:ext>
            </a:extLst>
          </p:cNvPr>
          <p:cNvSpPr>
            <a:spLocks noGrp="1"/>
          </p:cNvSpPr>
          <p:nvPr>
            <p:ph type="sldNum" sz="quarter" idx="12"/>
          </p:nvPr>
        </p:nvSpPr>
        <p:spPr/>
        <p:txBody>
          <a:bodyPr/>
          <a:lstStyle/>
          <a:p>
            <a:pPr>
              <a:defRPr/>
            </a:pPr>
            <a:fld id="{F1F934E9-2EDF-4289-9F28-9DC05CEACA02}" type="slidenum">
              <a:rPr lang="en-US" smtClean="0"/>
              <a:pPr>
                <a:defRPr/>
              </a:pPr>
              <a:t>17</a:t>
            </a:fld>
            <a:endParaRPr lang="en-US" dirty="0"/>
          </a:p>
        </p:txBody>
      </p:sp>
      <p:pic>
        <p:nvPicPr>
          <p:cNvPr id="6" name="Picture 5" descr="A person wearing glasses&#10;&#10;Description automatically generated with low confidence">
            <a:extLst>
              <a:ext uri="{FF2B5EF4-FFF2-40B4-BE49-F238E27FC236}">
                <a16:creationId xmlns:a16="http://schemas.microsoft.com/office/drawing/2014/main" id="{2C37D82E-12F7-482A-92FE-88CAD9E89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8" y="2953953"/>
            <a:ext cx="2142066" cy="3045591"/>
          </a:xfrm>
          <a:prstGeom prst="rect">
            <a:avLst/>
          </a:prstGeom>
        </p:spPr>
      </p:pic>
      <p:pic>
        <p:nvPicPr>
          <p:cNvPr id="7" name="Picture 6" descr="A person in a suit and tie&#10;&#10;Description automatically generated with medium confidence">
            <a:extLst>
              <a:ext uri="{FF2B5EF4-FFF2-40B4-BE49-F238E27FC236}">
                <a16:creationId xmlns:a16="http://schemas.microsoft.com/office/drawing/2014/main" id="{46367A2F-9787-4682-B0DB-2A1C64556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76" r="8570"/>
          <a:stretch/>
        </p:blipFill>
        <p:spPr>
          <a:xfrm>
            <a:off x="6096000" y="2982167"/>
            <a:ext cx="2366956" cy="3103610"/>
          </a:xfrm>
          <a:prstGeom prst="rect">
            <a:avLst/>
          </a:prstGeom>
        </p:spPr>
      </p:pic>
      <p:sp>
        <p:nvSpPr>
          <p:cNvPr id="10" name="TextBox 9">
            <a:extLst>
              <a:ext uri="{FF2B5EF4-FFF2-40B4-BE49-F238E27FC236}">
                <a16:creationId xmlns:a16="http://schemas.microsoft.com/office/drawing/2014/main" id="{14D2F3DF-7063-4AB6-BC82-737514BB4F46}"/>
              </a:ext>
            </a:extLst>
          </p:cNvPr>
          <p:cNvSpPr txBox="1"/>
          <p:nvPr/>
        </p:nvSpPr>
        <p:spPr>
          <a:xfrm>
            <a:off x="355834" y="6101498"/>
            <a:ext cx="2057400" cy="369332"/>
          </a:xfrm>
          <a:prstGeom prst="rect">
            <a:avLst/>
          </a:prstGeom>
          <a:noFill/>
        </p:spPr>
        <p:txBody>
          <a:bodyPr wrap="square" rtlCol="0">
            <a:spAutoFit/>
          </a:bodyPr>
          <a:lstStyle/>
          <a:p>
            <a:r>
              <a:rPr lang="en-GB" dirty="0"/>
              <a:t>Ha Joon Chang</a:t>
            </a:r>
            <a:endParaRPr lang="en-AU" dirty="0"/>
          </a:p>
        </p:txBody>
      </p:sp>
      <p:sp>
        <p:nvSpPr>
          <p:cNvPr id="11" name="TextBox 10">
            <a:extLst>
              <a:ext uri="{FF2B5EF4-FFF2-40B4-BE49-F238E27FC236}">
                <a16:creationId xmlns:a16="http://schemas.microsoft.com/office/drawing/2014/main" id="{F5184091-09E9-4717-AB5D-2D9225E1DF1B}"/>
              </a:ext>
            </a:extLst>
          </p:cNvPr>
          <p:cNvSpPr txBox="1"/>
          <p:nvPr/>
        </p:nvSpPr>
        <p:spPr>
          <a:xfrm>
            <a:off x="3329102" y="6101498"/>
            <a:ext cx="2057400" cy="369332"/>
          </a:xfrm>
          <a:prstGeom prst="rect">
            <a:avLst/>
          </a:prstGeom>
          <a:noFill/>
        </p:spPr>
        <p:txBody>
          <a:bodyPr wrap="square" rtlCol="0">
            <a:spAutoFit/>
          </a:bodyPr>
          <a:lstStyle/>
          <a:p>
            <a:r>
              <a:rPr lang="en-GB" dirty="0"/>
              <a:t>Anne Mayhew</a:t>
            </a:r>
            <a:endParaRPr lang="en-AU" dirty="0"/>
          </a:p>
        </p:txBody>
      </p:sp>
      <p:sp>
        <p:nvSpPr>
          <p:cNvPr id="12" name="TextBox 11">
            <a:extLst>
              <a:ext uri="{FF2B5EF4-FFF2-40B4-BE49-F238E27FC236}">
                <a16:creationId xmlns:a16="http://schemas.microsoft.com/office/drawing/2014/main" id="{C6A4F86C-3945-4175-90C8-879468561DFF}"/>
              </a:ext>
            </a:extLst>
          </p:cNvPr>
          <p:cNvSpPr txBox="1"/>
          <p:nvPr/>
        </p:nvSpPr>
        <p:spPr>
          <a:xfrm>
            <a:off x="6457063" y="6110586"/>
            <a:ext cx="2133600" cy="646331"/>
          </a:xfrm>
          <a:prstGeom prst="rect">
            <a:avLst/>
          </a:prstGeom>
          <a:noFill/>
        </p:spPr>
        <p:txBody>
          <a:bodyPr wrap="square" rtlCol="0">
            <a:spAutoFit/>
          </a:bodyPr>
          <a:lstStyle/>
          <a:p>
            <a:r>
              <a:rPr lang="en-GB" dirty="0"/>
              <a:t>Geoff Hodgson </a:t>
            </a:r>
          </a:p>
          <a:p>
            <a:endParaRPr lang="en-AU" dirty="0"/>
          </a:p>
        </p:txBody>
      </p:sp>
    </p:spTree>
    <p:extLst>
      <p:ext uri="{BB962C8B-B14F-4D97-AF65-F5344CB8AC3E}">
        <p14:creationId xmlns:p14="http://schemas.microsoft.com/office/powerpoint/2010/main" val="256022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4FC7C1E-07CD-42EA-8BA8-F371EE688154}" type="slidenum">
              <a:rPr lang="en-US"/>
              <a:pPr/>
              <a:t>18</a:t>
            </a:fld>
            <a:endParaRPr lang="en-US" dirty="0"/>
          </a:p>
        </p:txBody>
      </p:sp>
      <p:sp>
        <p:nvSpPr>
          <p:cNvPr id="2050" name="Rectangle 2"/>
          <p:cNvSpPr>
            <a:spLocks noGrp="1" noChangeArrowheads="1"/>
          </p:cNvSpPr>
          <p:nvPr>
            <p:ph type="ctrTitle" idx="4294967295"/>
          </p:nvPr>
        </p:nvSpPr>
        <p:spPr>
          <a:xfrm>
            <a:off x="0" y="228600"/>
            <a:ext cx="7061200" cy="762000"/>
          </a:xfrm>
        </p:spPr>
        <p:txBody>
          <a:bodyPr anchor="b" anchorCtr="1"/>
          <a:lstStyle/>
          <a:p>
            <a:pPr marL="838200" indent="-838200">
              <a:defRPr/>
            </a:pPr>
            <a:r>
              <a:rPr lang="en-GB" sz="3800" b="1" dirty="0">
                <a:latin typeface="Calibri" panose="020F0502020204030204" pitchFamily="34" charset="0"/>
                <a:cs typeface="Calibri" panose="020F0502020204030204" pitchFamily="34" charset="0"/>
              </a:rPr>
              <a:t>Methods of institutional analysis</a:t>
            </a:r>
          </a:p>
        </p:txBody>
      </p:sp>
      <p:sp>
        <p:nvSpPr>
          <p:cNvPr id="2051" name="Rectangle 3"/>
          <p:cNvSpPr>
            <a:spLocks noGrp="1" noChangeArrowheads="1"/>
          </p:cNvSpPr>
          <p:nvPr>
            <p:ph type="subTitle" idx="4294967295"/>
          </p:nvPr>
        </p:nvSpPr>
        <p:spPr>
          <a:xfrm>
            <a:off x="0" y="990600"/>
            <a:ext cx="6172200" cy="5486400"/>
          </a:xfrm>
        </p:spPr>
        <p:txBody>
          <a:bodyPr>
            <a:normAutofit fontScale="70000" lnSpcReduction="20000"/>
          </a:bodyPr>
          <a:lstStyle/>
          <a:p>
            <a:pPr>
              <a:lnSpc>
                <a:spcPct val="120000"/>
              </a:lnSpc>
              <a:spcBef>
                <a:spcPts val="0"/>
              </a:spcBef>
              <a:defRPr/>
            </a:pPr>
            <a:r>
              <a:rPr lang="en-AU" sz="4400" dirty="0">
                <a:latin typeface="Calibri" panose="020F0502020204030204" pitchFamily="34" charset="0"/>
                <a:cs typeface="Calibri" panose="020F0502020204030204" pitchFamily="34" charset="0"/>
              </a:rPr>
              <a:t>Primarily </a:t>
            </a:r>
            <a:r>
              <a:rPr lang="en-AU" sz="4400" i="1" dirty="0">
                <a:latin typeface="Calibri" panose="020F0502020204030204" pitchFamily="34" charset="0"/>
                <a:cs typeface="Calibri" panose="020F0502020204030204" pitchFamily="34" charset="0"/>
              </a:rPr>
              <a:t>qualitative</a:t>
            </a:r>
            <a:r>
              <a:rPr lang="en-AU" sz="4400" dirty="0">
                <a:latin typeface="Calibri" panose="020F0502020204030204" pitchFamily="34" charset="0"/>
                <a:cs typeface="Calibri" panose="020F0502020204030204" pitchFamily="34" charset="0"/>
              </a:rPr>
              <a:t> (nature, functions, interactions, evolution of the institutions), and</a:t>
            </a:r>
          </a:p>
          <a:p>
            <a:pPr>
              <a:lnSpc>
                <a:spcPct val="120000"/>
              </a:lnSpc>
              <a:spcBef>
                <a:spcPts val="0"/>
              </a:spcBef>
              <a:defRPr/>
            </a:pPr>
            <a:r>
              <a:rPr lang="en-AU" sz="4400" dirty="0">
                <a:latin typeface="Calibri" panose="020F0502020204030204" pitchFamily="34" charset="0"/>
                <a:cs typeface="Calibri" panose="020F0502020204030204" pitchFamily="34" charset="0"/>
              </a:rPr>
              <a:t>Does still utilise quantitative information (for example ABS type statistics)</a:t>
            </a:r>
          </a:p>
          <a:p>
            <a:pPr>
              <a:lnSpc>
                <a:spcPct val="120000"/>
              </a:lnSpc>
              <a:spcBef>
                <a:spcPts val="0"/>
              </a:spcBef>
              <a:defRPr/>
            </a:pPr>
            <a:r>
              <a:rPr lang="en-AU" sz="4400" dirty="0">
                <a:latin typeface="Calibri" panose="020F0502020204030204" pitchFamily="34" charset="0"/>
                <a:cs typeface="Calibri" panose="020F0502020204030204" pitchFamily="34" charset="0"/>
              </a:rPr>
              <a:t>Set in specific historical, social, spatial circumstances</a:t>
            </a:r>
          </a:p>
          <a:p>
            <a:pPr>
              <a:lnSpc>
                <a:spcPct val="120000"/>
              </a:lnSpc>
              <a:spcBef>
                <a:spcPts val="0"/>
              </a:spcBef>
              <a:defRPr/>
            </a:pPr>
            <a:r>
              <a:rPr lang="en-AU" sz="4400" dirty="0">
                <a:latin typeface="Calibri" panose="020F0502020204030204" pitchFamily="34" charset="0"/>
                <a:cs typeface="Calibri" panose="020F0502020204030204" pitchFamily="34" charset="0"/>
              </a:rPr>
              <a:t>Contrast with other approaches which are quantitative, ahistorical, asocial, aspatial (as in physics). </a:t>
            </a:r>
            <a:endParaRPr lang="en-AU" sz="2400" dirty="0">
              <a:latin typeface="Calibri" panose="020F0502020204030204" pitchFamily="34" charset="0"/>
              <a:cs typeface="Calibri" panose="020F0502020204030204" pitchFamily="34" charset="0"/>
            </a:endParaRPr>
          </a:p>
        </p:txBody>
      </p:sp>
      <p:cxnSp>
        <p:nvCxnSpPr>
          <p:cNvPr id="23557" name="AutoShape 4"/>
          <p:cNvCxnSpPr>
            <a:cxnSpLocks noChangeShapeType="1"/>
            <a:stCxn id="2051" idx="2"/>
            <a:endCxn id="2051" idx="2"/>
          </p:cNvCxnSpPr>
          <p:nvPr/>
        </p:nvCxnSpPr>
        <p:spPr bwMode="auto">
          <a:xfrm>
            <a:off x="3086100" y="6477000"/>
            <a:ext cx="0" cy="0"/>
          </a:xfrm>
          <a:prstGeom prst="straightConnector1">
            <a:avLst/>
          </a:prstGeom>
          <a:noFill/>
          <a:ln w="9525">
            <a:solidFill>
              <a:schemeClr val="tx1"/>
            </a:solidFill>
            <a:round/>
            <a:headEnd type="triangle" w="med" len="med"/>
            <a:tailEnd type="triangle" w="med" len="med"/>
          </a:ln>
        </p:spPr>
      </p:cxnSp>
      <p:pic>
        <p:nvPicPr>
          <p:cNvPr id="3" name="Picture 2" descr="intervi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302" y="1295400"/>
            <a:ext cx="2209800" cy="1649984"/>
          </a:xfrm>
          <a:prstGeom prst="rect">
            <a:avLst/>
          </a:prstGeom>
        </p:spPr>
      </p:pic>
      <p:pic>
        <p:nvPicPr>
          <p:cNvPr id="4" name="Picture 3" descr="math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703" y="4953000"/>
            <a:ext cx="2110557" cy="1320800"/>
          </a:xfrm>
          <a:prstGeom prst="rect">
            <a:avLst/>
          </a:prstGeom>
        </p:spPr>
      </p:pic>
      <p:pic>
        <p:nvPicPr>
          <p:cNvPr id="5" name="Picture 4" descr="statistic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702" y="3124200"/>
            <a:ext cx="1752600" cy="150723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0A5F3D3-8CE7-4B67-A554-4E5FFE340938}" type="slidenum">
              <a:rPr lang="en-US"/>
              <a:pPr/>
              <a:t>19</a:t>
            </a:fld>
            <a:endParaRPr lang="en-US" dirty="0"/>
          </a:p>
        </p:txBody>
      </p:sp>
      <p:sp>
        <p:nvSpPr>
          <p:cNvPr id="2050" name="Rectangle 2"/>
          <p:cNvSpPr>
            <a:spLocks noGrp="1" noChangeArrowheads="1"/>
          </p:cNvSpPr>
          <p:nvPr>
            <p:ph type="ctrTitle" idx="4294967295"/>
          </p:nvPr>
        </p:nvSpPr>
        <p:spPr>
          <a:xfrm>
            <a:off x="0" y="115888"/>
            <a:ext cx="7924800" cy="762000"/>
          </a:xfrm>
        </p:spPr>
        <p:txBody>
          <a:bodyPr anchor="b" anchorCtr="1"/>
          <a:lstStyle/>
          <a:p>
            <a:pPr marL="838200" indent="-838200">
              <a:defRPr/>
            </a:pPr>
            <a:r>
              <a:rPr lang="en-GB" sz="3800" b="1" dirty="0">
                <a:latin typeface="Calibri" panose="020F0502020204030204" pitchFamily="34" charset="0"/>
                <a:cs typeface="Calibri" panose="020F0502020204030204" pitchFamily="34" charset="0"/>
              </a:rPr>
              <a:t>Structure and Agency </a:t>
            </a:r>
          </a:p>
        </p:txBody>
      </p:sp>
      <p:sp>
        <p:nvSpPr>
          <p:cNvPr id="2051" name="Rectangle 3"/>
          <p:cNvSpPr>
            <a:spLocks noGrp="1" noChangeArrowheads="1"/>
          </p:cNvSpPr>
          <p:nvPr>
            <p:ph type="subTitle" idx="4294967295"/>
          </p:nvPr>
        </p:nvSpPr>
        <p:spPr>
          <a:xfrm>
            <a:off x="0" y="1055688"/>
            <a:ext cx="6096000" cy="5573712"/>
          </a:xfrm>
        </p:spPr>
        <p:txBody>
          <a:bodyPr>
            <a:normAutofit fontScale="92500" lnSpcReduction="10000"/>
          </a:bodyPr>
          <a:lstStyle/>
          <a:p>
            <a:pPr marL="0" indent="0">
              <a:lnSpc>
                <a:spcPct val="120000"/>
              </a:lnSpc>
              <a:buNone/>
              <a:defRPr/>
            </a:pPr>
            <a:r>
              <a:rPr lang="en-AU" sz="3600" dirty="0">
                <a:latin typeface="Calibri" panose="020F0502020204030204" pitchFamily="34" charset="0"/>
                <a:cs typeface="Calibri" panose="020F0502020204030204" pitchFamily="34" charset="0"/>
              </a:rPr>
              <a:t>Structure = existing institutions of society significantly determine much behaviour</a:t>
            </a:r>
          </a:p>
          <a:p>
            <a:pPr marL="0" indent="0">
              <a:lnSpc>
                <a:spcPct val="120000"/>
              </a:lnSpc>
              <a:buNone/>
              <a:defRPr/>
            </a:pPr>
            <a:r>
              <a:rPr lang="en-AU" sz="3600" dirty="0">
                <a:latin typeface="Calibri" panose="020F0502020204030204" pitchFamily="34" charset="0"/>
                <a:cs typeface="Calibri" panose="020F0502020204030204" pitchFamily="34" charset="0"/>
              </a:rPr>
              <a:t>Agency = our own choices and actions determine behaviour, and also institutional structure</a:t>
            </a:r>
          </a:p>
          <a:p>
            <a:pPr marL="0" indent="0">
              <a:lnSpc>
                <a:spcPct val="120000"/>
              </a:lnSpc>
              <a:buNone/>
              <a:defRPr/>
            </a:pPr>
            <a:r>
              <a:rPr lang="en-AU" sz="3600" dirty="0">
                <a:latin typeface="Calibri" panose="020F0502020204030204" pitchFamily="34" charset="0"/>
                <a:cs typeface="Calibri" panose="020F0502020204030204" pitchFamily="34" charset="0"/>
              </a:rPr>
              <a:t>Which is more important?</a:t>
            </a:r>
          </a:p>
          <a:p>
            <a:pPr marL="0" indent="0">
              <a:lnSpc>
                <a:spcPct val="120000"/>
              </a:lnSpc>
              <a:buNone/>
              <a:defRPr/>
            </a:pPr>
            <a:r>
              <a:rPr lang="en-AU" sz="3600" dirty="0">
                <a:latin typeface="Calibri" panose="020F0502020204030204" pitchFamily="34" charset="0"/>
                <a:cs typeface="Calibri" panose="020F0502020204030204" pitchFamily="34" charset="0"/>
              </a:rPr>
              <a:t>What is the relationship between the two types of causation?</a:t>
            </a:r>
          </a:p>
          <a:p>
            <a:pPr marL="0" indent="0">
              <a:lnSpc>
                <a:spcPct val="120000"/>
              </a:lnSpc>
              <a:buNone/>
              <a:defRPr/>
            </a:pPr>
            <a:endParaRPr lang="en-AU" sz="3600" dirty="0">
              <a:latin typeface="Calibri" panose="020F0502020204030204" pitchFamily="34" charset="0"/>
              <a:cs typeface="Calibri" panose="020F0502020204030204" pitchFamily="34" charset="0"/>
            </a:endParaRPr>
          </a:p>
          <a:p>
            <a:pPr marL="0" indent="0">
              <a:lnSpc>
                <a:spcPct val="120000"/>
              </a:lnSpc>
              <a:buNone/>
              <a:defRPr/>
            </a:pPr>
            <a:endParaRPr lang="en-AU" sz="3600" dirty="0">
              <a:latin typeface="Calibri" panose="020F0502020204030204" pitchFamily="34" charset="0"/>
              <a:cs typeface="Calibri" panose="020F0502020204030204" pitchFamily="34" charset="0"/>
            </a:endParaRPr>
          </a:p>
          <a:p>
            <a:pPr marL="0" indent="0">
              <a:lnSpc>
                <a:spcPct val="80000"/>
              </a:lnSpc>
              <a:buNone/>
              <a:defRPr/>
            </a:pPr>
            <a:endParaRPr lang="en-AU" sz="3600" dirty="0">
              <a:latin typeface="Times New Roman" pitchFamily="18" charset="0"/>
              <a:cs typeface="Times New Roman" pitchFamily="18" charset="0"/>
            </a:endParaRPr>
          </a:p>
        </p:txBody>
      </p:sp>
      <p:pic>
        <p:nvPicPr>
          <p:cNvPr id="4" name="Picture 3" descr="puppet_on_a_st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89193"/>
            <a:ext cx="1600200" cy="2238375"/>
          </a:xfrm>
          <a:prstGeom prst="rect">
            <a:avLst/>
          </a:prstGeom>
        </p:spPr>
      </p:pic>
      <p:pic>
        <p:nvPicPr>
          <p:cNvPr id="6" name="Picture 5" descr="individual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543228"/>
            <a:ext cx="2296125" cy="1524000"/>
          </a:xfrm>
          <a:prstGeom prst="rect">
            <a:avLst/>
          </a:prstGeom>
        </p:spPr>
      </p:pic>
    </p:spTree>
    <p:extLst>
      <p:ext uri="{BB962C8B-B14F-4D97-AF65-F5344CB8AC3E}">
        <p14:creationId xmlns:p14="http://schemas.microsoft.com/office/powerpoint/2010/main" val="16437665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FE4A-E22E-46A8-B6D0-CFF6E6F23DB2}"/>
              </a:ext>
            </a:extLst>
          </p:cNvPr>
          <p:cNvSpPr>
            <a:spLocks noGrp="1"/>
          </p:cNvSpPr>
          <p:nvPr>
            <p:ph type="title"/>
          </p:nvPr>
        </p:nvSpPr>
        <p:spPr>
          <a:xfrm>
            <a:off x="643467" y="167813"/>
            <a:ext cx="8596668" cy="1320800"/>
          </a:xfrm>
        </p:spPr>
        <p:txBody>
          <a:bodyPr/>
          <a:lstStyle/>
          <a:p>
            <a:r>
              <a:rPr lang="en-GB" dirty="0"/>
              <a:t>Why start with </a:t>
            </a:r>
            <a:r>
              <a:rPr lang="en-GB" dirty="0" err="1"/>
              <a:t>Institutonalism</a:t>
            </a:r>
            <a:r>
              <a:rPr lang="en-GB" dirty="0"/>
              <a:t> </a:t>
            </a:r>
            <a:endParaRPr lang="en-AU" dirty="0"/>
          </a:p>
        </p:txBody>
      </p:sp>
      <p:sp>
        <p:nvSpPr>
          <p:cNvPr id="3" name="Content Placeholder 2">
            <a:extLst>
              <a:ext uri="{FF2B5EF4-FFF2-40B4-BE49-F238E27FC236}">
                <a16:creationId xmlns:a16="http://schemas.microsoft.com/office/drawing/2014/main" id="{635E69D4-19D3-4803-83CE-4622F2DC839C}"/>
              </a:ext>
            </a:extLst>
          </p:cNvPr>
          <p:cNvSpPr>
            <a:spLocks noGrp="1"/>
          </p:cNvSpPr>
          <p:nvPr>
            <p:ph idx="1"/>
          </p:nvPr>
        </p:nvSpPr>
        <p:spPr>
          <a:xfrm>
            <a:off x="652327" y="1219200"/>
            <a:ext cx="8110673" cy="5216987"/>
          </a:xfrm>
        </p:spPr>
        <p:txBody>
          <a:bodyPr>
            <a:normAutofit/>
          </a:bodyPr>
          <a:lstStyle/>
          <a:p>
            <a:r>
              <a:rPr lang="en-AU" sz="2400" dirty="0">
                <a:latin typeface="Calibri" panose="020F0502020204030204" pitchFamily="34" charset="0"/>
                <a:ea typeface="Calibri" panose="020F0502020204030204" pitchFamily="34" charset="0"/>
                <a:cs typeface="Times New Roman" panose="02020603050405020304" pitchFamily="18" charset="0"/>
              </a:rPr>
              <a:t>Strong links with other schools of political economy.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400" dirty="0">
                <a:effectLst/>
                <a:latin typeface="Calibri" panose="020F0502020204030204" pitchFamily="34" charset="0"/>
                <a:ea typeface="Calibri" panose="020F0502020204030204" pitchFamily="34" charset="0"/>
                <a:cs typeface="Times New Roman" panose="02020603050405020304" pitchFamily="18" charset="0"/>
              </a:rPr>
              <a:t>Economics as social science</a:t>
            </a:r>
          </a:p>
          <a:p>
            <a:r>
              <a:rPr lang="en-AU" sz="2400" dirty="0">
                <a:effectLst/>
                <a:latin typeface="Calibri" panose="020F0502020204030204" pitchFamily="34" charset="0"/>
                <a:ea typeface="Calibri" panose="020F0502020204030204" pitchFamily="34" charset="0"/>
                <a:cs typeface="Times New Roman" panose="02020603050405020304" pitchFamily="18" charset="0"/>
              </a:rPr>
              <a:t>“if you think history and ideas matter, institutions structure actors’ choice but are subject to change by actors themselves, and real people make decisions that are not always efficient or purely self-interested, then you are probably an institutionalist” (</a:t>
            </a:r>
            <a:r>
              <a:rPr lang="en-AU" sz="2400" dirty="0" err="1">
                <a:effectLst/>
                <a:latin typeface="Calibri" panose="020F0502020204030204" pitchFamily="34" charset="0"/>
                <a:ea typeface="Calibri" panose="020F0502020204030204" pitchFamily="34" charset="0"/>
                <a:cs typeface="Times New Roman" panose="02020603050405020304" pitchFamily="18" charset="0"/>
              </a:rPr>
              <a:t>Steinmo</a:t>
            </a:r>
            <a:r>
              <a:rPr lang="en-AU" sz="2400" dirty="0">
                <a:effectLst/>
                <a:latin typeface="Calibri" panose="020F0502020204030204" pitchFamily="34" charset="0"/>
                <a:ea typeface="Calibri" panose="020F0502020204030204" pitchFamily="34" charset="0"/>
                <a:cs typeface="Times New Roman" panose="02020603050405020304" pitchFamily="18" charset="0"/>
              </a:rPr>
              <a:t> 2008 p.136)</a:t>
            </a:r>
          </a:p>
          <a:p>
            <a:r>
              <a:rPr lang="en-AU" sz="2400" dirty="0">
                <a:latin typeface="Calibri" panose="020F0502020204030204" pitchFamily="34" charset="0"/>
                <a:ea typeface="Calibri" panose="020F0502020204030204" pitchFamily="34" charset="0"/>
                <a:cs typeface="Times New Roman" panose="02020603050405020304" pitchFamily="18" charset="0"/>
              </a:rPr>
              <a:t>Sometimes sounds like ‘common sense’ yet the central ideas are often ignored in mainstream </a:t>
            </a:r>
            <a:r>
              <a:rPr lang="en-AU" sz="2400" dirty="0" err="1">
                <a:latin typeface="Calibri" panose="020F0502020204030204" pitchFamily="34" charset="0"/>
                <a:ea typeface="Calibri" panose="020F0502020204030204" pitchFamily="34" charset="0"/>
                <a:cs typeface="Times New Roman" panose="02020603050405020304" pitchFamily="18" charset="0"/>
              </a:rPr>
              <a:t>economomics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400" dirty="0">
                <a:effectLst/>
                <a:latin typeface="Calibri" panose="020F0502020204030204" pitchFamily="34" charset="0"/>
                <a:ea typeface="Calibri" panose="020F0502020204030204" pitchFamily="34" charset="0"/>
                <a:cs typeface="Times New Roman" panose="02020603050405020304" pitchFamily="18" charset="0"/>
              </a:rPr>
              <a:t>Excellent means to think more generally about methods, theory and methodology in the social sciences. </a:t>
            </a:r>
          </a:p>
          <a:p>
            <a:pPr marL="0" indent="0">
              <a:buNone/>
            </a:pPr>
            <a:endParaRPr lang="en-AU" sz="1800" b="1" dirty="0">
              <a:solidFill>
                <a:schemeClr val="accent1">
                  <a:lumMod val="40000"/>
                  <a:lumOff val="60000"/>
                </a:schemeClr>
              </a:solidFill>
              <a:effectLst>
                <a:outerShdw blurRad="60007" dist="310007" dir="7680000" sy="30000" kx="1300200" algn="ctr" rotWithShape="0">
                  <a:prstClr val="black">
                    <a:alpha val="32000"/>
                  </a:prstClr>
                </a:outerShdw>
              </a:effectLst>
            </a:endParaRPr>
          </a:p>
          <a:p>
            <a:endParaRPr lang="en-AU" dirty="0"/>
          </a:p>
        </p:txBody>
      </p:sp>
      <p:sp>
        <p:nvSpPr>
          <p:cNvPr id="5" name="Slide Number Placeholder 4">
            <a:extLst>
              <a:ext uri="{FF2B5EF4-FFF2-40B4-BE49-F238E27FC236}">
                <a16:creationId xmlns:a16="http://schemas.microsoft.com/office/drawing/2014/main" id="{89D836CB-04C1-419E-B1E8-F95671CCC40C}"/>
              </a:ext>
            </a:extLst>
          </p:cNvPr>
          <p:cNvSpPr>
            <a:spLocks noGrp="1"/>
          </p:cNvSpPr>
          <p:nvPr>
            <p:ph type="sldNum" sz="quarter" idx="12"/>
          </p:nvPr>
        </p:nvSpPr>
        <p:spPr/>
        <p:txBody>
          <a:bodyPr/>
          <a:lstStyle/>
          <a:p>
            <a:pPr>
              <a:defRPr/>
            </a:pPr>
            <a:fld id="{F1F934E9-2EDF-4289-9F28-9DC05CEACA02}" type="slidenum">
              <a:rPr lang="en-US" smtClean="0"/>
              <a:pPr>
                <a:defRPr/>
              </a:pPr>
              <a:t>2</a:t>
            </a:fld>
            <a:endParaRPr lang="en-US" dirty="0"/>
          </a:p>
        </p:txBody>
      </p:sp>
    </p:spTree>
    <p:extLst>
      <p:ext uri="{BB962C8B-B14F-4D97-AF65-F5344CB8AC3E}">
        <p14:creationId xmlns:p14="http://schemas.microsoft.com/office/powerpoint/2010/main" val="173280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208E71AD-832B-44BA-8ACA-2AF1A84368C6}" type="slidenum">
              <a:rPr lang="en-US"/>
              <a:pPr/>
              <a:t>20</a:t>
            </a:fld>
            <a:endParaRPr lang="en-US" dirty="0"/>
          </a:p>
        </p:txBody>
      </p:sp>
      <p:sp>
        <p:nvSpPr>
          <p:cNvPr id="2051" name="Rectangle 3"/>
          <p:cNvSpPr>
            <a:spLocks noGrp="1" noChangeArrowheads="1"/>
          </p:cNvSpPr>
          <p:nvPr>
            <p:ph type="subTitle" idx="4294967295"/>
          </p:nvPr>
        </p:nvSpPr>
        <p:spPr>
          <a:xfrm>
            <a:off x="0" y="974725"/>
            <a:ext cx="6934200" cy="5791200"/>
          </a:xfrm>
        </p:spPr>
        <p:txBody>
          <a:bodyPr>
            <a:normAutofit fontScale="62500" lnSpcReduction="20000"/>
          </a:bodyPr>
          <a:lstStyle/>
          <a:p>
            <a:pPr marL="609600" indent="-609600">
              <a:lnSpc>
                <a:spcPct val="80000"/>
              </a:lnSpc>
              <a:buNone/>
              <a:defRPr/>
            </a:pPr>
            <a:r>
              <a:rPr lang="en-AU" sz="3200" dirty="0">
                <a:latin typeface="Calibri" panose="020F0502020204030204" pitchFamily="34" charset="0"/>
                <a:cs typeface="Calibri" panose="020F0502020204030204" pitchFamily="34" charset="0"/>
                <a:sym typeface="Wingdings" pitchFamily="2" charset="2"/>
              </a:rPr>
              <a:t>       In institutionalism (and reality?) structure and agency co-determine one another. As a consequence:</a:t>
            </a:r>
          </a:p>
          <a:p>
            <a:pPr marL="609600" indent="-609600">
              <a:lnSpc>
                <a:spcPct val="80000"/>
              </a:lnSpc>
              <a:buNone/>
              <a:defRPr/>
            </a:pPr>
            <a:r>
              <a:rPr lang="en-AU" dirty="0">
                <a:latin typeface="Times New Roman" pitchFamily="18" charset="0"/>
                <a:sym typeface="Wingdings" pitchFamily="2" charset="2"/>
              </a:rPr>
              <a:t>	</a:t>
            </a:r>
          </a:p>
          <a:p>
            <a:pPr marL="1009650" lvl="1" indent="-609600">
              <a:lnSpc>
                <a:spcPct val="80000"/>
              </a:lnSpc>
              <a:buAutoNum type="romanLcParenBoth"/>
              <a:defRPr/>
            </a:pPr>
            <a:r>
              <a:rPr lang="en-AU" sz="3200" dirty="0">
                <a:latin typeface="Calibri" panose="020F0502020204030204" pitchFamily="34" charset="0"/>
                <a:cs typeface="Calibri" panose="020F0502020204030204" pitchFamily="34" charset="0"/>
                <a:sym typeface="Wingdings" pitchFamily="2" charset="2"/>
              </a:rPr>
              <a:t>H</a:t>
            </a:r>
            <a:r>
              <a:rPr lang="en-AU" sz="3200" u="sng" dirty="0">
                <a:latin typeface="Calibri" panose="020F0502020204030204" pitchFamily="34" charset="0"/>
                <a:cs typeface="Calibri" panose="020F0502020204030204" pitchFamily="34" charset="0"/>
                <a:sym typeface="Wingdings" pitchFamily="2" charset="2"/>
              </a:rPr>
              <a:t>istory</a:t>
            </a:r>
            <a:r>
              <a:rPr lang="en-AU" sz="3200" dirty="0">
                <a:latin typeface="Calibri" panose="020F0502020204030204" pitchFamily="34" charset="0"/>
                <a:cs typeface="Calibri" panose="020F0502020204030204" pitchFamily="34" charset="0"/>
                <a:sym typeface="Wingdings" pitchFamily="2" charset="2"/>
              </a:rPr>
              <a:t> becomes important</a:t>
            </a:r>
          </a:p>
          <a:p>
            <a:pPr marL="1009650" lvl="1" indent="-609600">
              <a:lnSpc>
                <a:spcPct val="80000"/>
              </a:lnSpc>
              <a:buAutoNum type="romanLcParenBoth"/>
              <a:defRPr/>
            </a:pPr>
            <a:r>
              <a:rPr lang="en-AU" sz="3200" dirty="0">
                <a:latin typeface="Calibri" panose="020F0502020204030204" pitchFamily="34" charset="0"/>
                <a:cs typeface="Calibri" panose="020F0502020204030204" pitchFamily="34" charset="0"/>
                <a:sym typeface="Wingdings" pitchFamily="2" charset="2"/>
              </a:rPr>
              <a:t>Context becomes important</a:t>
            </a:r>
          </a:p>
          <a:p>
            <a:pPr marL="609600" indent="-609600">
              <a:lnSpc>
                <a:spcPct val="80000"/>
              </a:lnSpc>
              <a:buNone/>
              <a:defRPr/>
            </a:pPr>
            <a:r>
              <a:rPr lang="en-AU" sz="3400" dirty="0">
                <a:latin typeface="Calibri" panose="020F0502020204030204" pitchFamily="34" charset="0"/>
                <a:cs typeface="Calibri" panose="020F0502020204030204" pitchFamily="34" charset="0"/>
                <a:sym typeface="Wingdings" pitchFamily="2" charset="2"/>
              </a:rPr>
              <a:t>	</a:t>
            </a:r>
          </a:p>
          <a:p>
            <a:pPr marL="609600" indent="-609600">
              <a:lnSpc>
                <a:spcPct val="80000"/>
              </a:lnSpc>
              <a:buNone/>
              <a:defRPr/>
            </a:pPr>
            <a:r>
              <a:rPr lang="en-AU" sz="3400" dirty="0">
                <a:latin typeface="Calibri" panose="020F0502020204030204" pitchFamily="34" charset="0"/>
                <a:cs typeface="Calibri" panose="020F0502020204030204" pitchFamily="34" charset="0"/>
                <a:sym typeface="Wingdings" pitchFamily="2" charset="2"/>
              </a:rPr>
              <a:t>	To understand the present society, you need to know how it arrived at its current set of institutions. </a:t>
            </a:r>
          </a:p>
          <a:p>
            <a:pPr marL="609600" indent="-609600">
              <a:lnSpc>
                <a:spcPct val="80000"/>
              </a:lnSpc>
              <a:buNone/>
              <a:defRPr/>
            </a:pPr>
            <a:endParaRPr lang="en-AU" sz="3400" dirty="0">
              <a:latin typeface="Calibri" panose="020F0502020204030204" pitchFamily="34" charset="0"/>
              <a:cs typeface="Calibri" panose="020F0502020204030204" pitchFamily="34" charset="0"/>
              <a:sym typeface="Wingdings" pitchFamily="2" charset="2"/>
            </a:endParaRPr>
          </a:p>
          <a:p>
            <a:pPr>
              <a:lnSpc>
                <a:spcPct val="80000"/>
              </a:lnSpc>
              <a:defRPr/>
            </a:pPr>
            <a:r>
              <a:rPr lang="en-AU" sz="3400" dirty="0">
                <a:latin typeface="Calibri" panose="020F0502020204030204" pitchFamily="34" charset="0"/>
                <a:cs typeface="Calibri" panose="020F0502020204030204" pitchFamily="34" charset="0"/>
                <a:sym typeface="Wingdings" pitchFamily="2" charset="2"/>
              </a:rPr>
              <a:t>Rejection of methodological individualism (where there is no downward causation from society to individual)</a:t>
            </a:r>
          </a:p>
          <a:p>
            <a:pPr>
              <a:lnSpc>
                <a:spcPct val="80000"/>
              </a:lnSpc>
              <a:defRPr/>
            </a:pPr>
            <a:endParaRPr lang="en-AU" sz="3400" dirty="0">
              <a:latin typeface="Calibri" panose="020F0502020204030204" pitchFamily="34" charset="0"/>
              <a:cs typeface="Calibri" panose="020F0502020204030204" pitchFamily="34" charset="0"/>
              <a:sym typeface="Wingdings" pitchFamily="2" charset="2"/>
            </a:endParaRPr>
          </a:p>
          <a:p>
            <a:pPr>
              <a:lnSpc>
                <a:spcPct val="80000"/>
              </a:lnSpc>
              <a:defRPr/>
            </a:pPr>
            <a:r>
              <a:rPr lang="en-AU" sz="3400" dirty="0">
                <a:latin typeface="Calibri" panose="020F0502020204030204" pitchFamily="34" charset="0"/>
                <a:cs typeface="Calibri" panose="020F0502020204030204" pitchFamily="34" charset="0"/>
                <a:sym typeface="Wingdings" pitchFamily="2" charset="2"/>
              </a:rPr>
              <a:t>Rejection of methodological collectivism (where individuals actions and thoughts are totally determined by society)</a:t>
            </a:r>
          </a:p>
          <a:p>
            <a:pPr>
              <a:lnSpc>
                <a:spcPct val="80000"/>
              </a:lnSpc>
              <a:defRPr/>
            </a:pPr>
            <a:endParaRPr lang="en-AU" sz="3400" dirty="0">
              <a:latin typeface="Calibri" panose="020F0502020204030204" pitchFamily="34" charset="0"/>
              <a:cs typeface="Calibri" panose="020F0502020204030204" pitchFamily="34" charset="0"/>
              <a:sym typeface="Wingdings" pitchFamily="2" charset="2"/>
            </a:endParaRPr>
          </a:p>
          <a:p>
            <a:pPr marL="609600" indent="-609600">
              <a:lnSpc>
                <a:spcPct val="80000"/>
              </a:lnSpc>
              <a:buNone/>
              <a:defRPr/>
            </a:pPr>
            <a:endParaRPr lang="en-AU" sz="3400" dirty="0">
              <a:latin typeface="Calibri" panose="020F0502020204030204" pitchFamily="34" charset="0"/>
              <a:cs typeface="Calibri" panose="020F0502020204030204" pitchFamily="34" charset="0"/>
              <a:sym typeface="Wingdings" pitchFamily="2" charset="2"/>
            </a:endParaRPr>
          </a:p>
          <a:p>
            <a:pPr marL="609600" indent="-609600">
              <a:lnSpc>
                <a:spcPct val="80000"/>
              </a:lnSpc>
              <a:buNone/>
              <a:defRPr/>
            </a:pPr>
            <a:r>
              <a:rPr lang="en-AU" sz="3400" dirty="0">
                <a:latin typeface="Calibri" panose="020F0502020204030204" pitchFamily="34" charset="0"/>
                <a:cs typeface="Calibri" panose="020F0502020204030204" pitchFamily="34" charset="0"/>
                <a:sym typeface="Wingdings" pitchFamily="2" charset="2"/>
              </a:rPr>
              <a:t>	</a:t>
            </a:r>
          </a:p>
          <a:p>
            <a:pPr marL="609600" indent="-609600">
              <a:lnSpc>
                <a:spcPct val="80000"/>
              </a:lnSpc>
              <a:buNone/>
              <a:defRPr/>
            </a:pPr>
            <a:r>
              <a:rPr lang="en-AU" sz="3400" dirty="0">
                <a:latin typeface="Times New Roman" pitchFamily="18" charset="0"/>
                <a:sym typeface="Wingdings" pitchFamily="2" charset="2"/>
              </a:rPr>
              <a:t>	</a:t>
            </a:r>
            <a:r>
              <a:rPr lang="en-AU" dirty="0">
                <a:latin typeface="Times New Roman" pitchFamily="18" charset="0"/>
                <a:sym typeface="Wingdings" pitchFamily="2" charset="2"/>
              </a:rPr>
              <a:t>	</a:t>
            </a:r>
          </a:p>
        </p:txBody>
      </p:sp>
      <p:cxnSp>
        <p:nvCxnSpPr>
          <p:cNvPr id="22533" name="AutoShape 6"/>
          <p:cNvCxnSpPr>
            <a:cxnSpLocks noChangeShapeType="1"/>
            <a:stCxn id="2051" idx="2"/>
            <a:endCxn id="2051" idx="2"/>
          </p:cNvCxnSpPr>
          <p:nvPr/>
        </p:nvCxnSpPr>
        <p:spPr bwMode="auto">
          <a:xfrm>
            <a:off x="3467100" y="6765925"/>
            <a:ext cx="0" cy="0"/>
          </a:xfrm>
          <a:prstGeom prst="straightConnector1">
            <a:avLst/>
          </a:prstGeom>
          <a:noFill/>
          <a:ln w="9525">
            <a:solidFill>
              <a:schemeClr val="tx1"/>
            </a:solidFill>
            <a:round/>
            <a:headEnd type="triangle" w="med" len="med"/>
            <a:tailEnd type="triangle" w="med" len="med"/>
          </a:ln>
        </p:spPr>
      </p:cxnSp>
      <p:pic>
        <p:nvPicPr>
          <p:cNvPr id="3" name="Picture 2" descr="vicious circ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323" y="1143000"/>
            <a:ext cx="2133600" cy="2133600"/>
          </a:xfrm>
          <a:prstGeom prst="rect">
            <a:avLst/>
          </a:prstGeom>
        </p:spPr>
      </p:pic>
      <p:pic>
        <p:nvPicPr>
          <p:cNvPr id="4" name="Picture 3" descr="up and down arrow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3494240"/>
            <a:ext cx="2343285" cy="1219200"/>
          </a:xfrm>
          <a:prstGeom prst="rect">
            <a:avLst/>
          </a:prstGeom>
        </p:spPr>
      </p:pic>
      <p:sp>
        <p:nvSpPr>
          <p:cNvPr id="5" name="TextBox 4">
            <a:extLst>
              <a:ext uri="{FF2B5EF4-FFF2-40B4-BE49-F238E27FC236}">
                <a16:creationId xmlns:a16="http://schemas.microsoft.com/office/drawing/2014/main" id="{7FDBB48E-7200-4021-8D30-0391B6CFA82D}"/>
              </a:ext>
            </a:extLst>
          </p:cNvPr>
          <p:cNvSpPr txBox="1"/>
          <p:nvPr/>
        </p:nvSpPr>
        <p:spPr>
          <a:xfrm>
            <a:off x="762000" y="152400"/>
            <a:ext cx="8229600" cy="584775"/>
          </a:xfrm>
          <a:prstGeom prst="rect">
            <a:avLst/>
          </a:prstGeom>
          <a:noFill/>
        </p:spPr>
        <p:txBody>
          <a:bodyPr wrap="square" rtlCol="0">
            <a:spAutoFit/>
          </a:bodyPr>
          <a:lstStyle/>
          <a:p>
            <a:r>
              <a:rPr lang="en-US" sz="3200" b="1" dirty="0"/>
              <a:t>Methodological Interactionism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884A503-A0A1-4A95-B705-9E54132E1A41}" type="slidenum">
              <a:rPr lang="en-US"/>
              <a:pPr/>
              <a:t>21</a:t>
            </a:fld>
            <a:endParaRPr lang="en-US" dirty="0"/>
          </a:p>
        </p:txBody>
      </p:sp>
      <p:sp>
        <p:nvSpPr>
          <p:cNvPr id="2050" name="Rectangle 2"/>
          <p:cNvSpPr>
            <a:spLocks noGrp="1" noChangeArrowheads="1"/>
          </p:cNvSpPr>
          <p:nvPr>
            <p:ph type="ctrTitle" idx="4294967295"/>
          </p:nvPr>
        </p:nvSpPr>
        <p:spPr>
          <a:xfrm>
            <a:off x="0" y="76200"/>
            <a:ext cx="9144000" cy="762000"/>
          </a:xfrm>
        </p:spPr>
        <p:txBody>
          <a:bodyPr anchor="b" anchorCtr="1"/>
          <a:lstStyle/>
          <a:p>
            <a:pPr marL="838200" indent="-838200">
              <a:defRPr/>
            </a:pPr>
            <a:r>
              <a:rPr lang="en-GB" sz="4000" b="1" dirty="0">
                <a:latin typeface="Calibri" panose="020F0502020204030204" pitchFamily="34" charset="0"/>
                <a:cs typeface="Calibri" panose="020F0502020204030204" pitchFamily="34" charset="0"/>
              </a:rPr>
              <a:t>VALUES  &amp; INSTITUTIONS</a:t>
            </a:r>
          </a:p>
        </p:txBody>
      </p:sp>
      <p:sp>
        <p:nvSpPr>
          <p:cNvPr id="2051" name="Rectangle 3"/>
          <p:cNvSpPr>
            <a:spLocks noGrp="1" noChangeArrowheads="1"/>
          </p:cNvSpPr>
          <p:nvPr>
            <p:ph type="subTitle" idx="4294967295"/>
          </p:nvPr>
        </p:nvSpPr>
        <p:spPr>
          <a:xfrm>
            <a:off x="0" y="995363"/>
            <a:ext cx="6172200" cy="5562600"/>
          </a:xfrm>
        </p:spPr>
        <p:txBody>
          <a:bodyPr>
            <a:normAutofit fontScale="85000" lnSpcReduction="20000"/>
          </a:bodyPr>
          <a:lstStyle/>
          <a:p>
            <a:pPr>
              <a:lnSpc>
                <a:spcPct val="110000"/>
              </a:lnSpc>
              <a:spcBef>
                <a:spcPts val="0"/>
              </a:spcBef>
              <a:defRPr/>
            </a:pPr>
            <a:r>
              <a:rPr lang="en-AU" sz="3600" dirty="0">
                <a:latin typeface="Calibri" panose="020F0502020204030204" pitchFamily="34" charset="0"/>
                <a:cs typeface="Calibri" panose="020F0502020204030204" pitchFamily="34" charset="0"/>
              </a:rPr>
              <a:t>Values are embedded in all institutions</a:t>
            </a:r>
          </a:p>
          <a:p>
            <a:pPr>
              <a:lnSpc>
                <a:spcPct val="110000"/>
              </a:lnSpc>
              <a:spcBef>
                <a:spcPts val="0"/>
              </a:spcBef>
              <a:defRPr/>
            </a:pPr>
            <a:r>
              <a:rPr lang="en-AU" sz="3600" dirty="0">
                <a:latin typeface="Calibri" panose="020F0502020204030204" pitchFamily="34" charset="0"/>
                <a:cs typeface="Calibri" panose="020F0502020204030204" pitchFamily="34" charset="0"/>
              </a:rPr>
              <a:t>But v</a:t>
            </a:r>
            <a:r>
              <a:rPr lang="en-AU" sz="3600" dirty="0">
                <a:latin typeface="Calibri" panose="020F0502020204030204" pitchFamily="34" charset="0"/>
                <a:cs typeface="Calibri" panose="020F0502020204030204" pitchFamily="34" charset="0"/>
                <a:sym typeface="Wingdings" pitchFamily="2" charset="2"/>
              </a:rPr>
              <a:t>alues of whom? – the powerful few, the many? Both?</a:t>
            </a:r>
          </a:p>
          <a:p>
            <a:pPr>
              <a:lnSpc>
                <a:spcPct val="110000"/>
              </a:lnSpc>
              <a:spcBef>
                <a:spcPts val="0"/>
              </a:spcBef>
              <a:defRPr/>
            </a:pPr>
            <a:r>
              <a:rPr lang="en-AU" sz="3600" dirty="0">
                <a:latin typeface="Calibri" panose="020F0502020204030204" pitchFamily="34" charset="0"/>
                <a:cs typeface="Calibri" panose="020F0502020204030204" pitchFamily="34" charset="0"/>
                <a:sym typeface="Wingdings" pitchFamily="2" charset="2"/>
              </a:rPr>
              <a:t>Many of the values embedded in existing or proposed institutions are taken as normal (or invisible) until challenged and investigated</a:t>
            </a:r>
          </a:p>
          <a:p>
            <a:pPr>
              <a:lnSpc>
                <a:spcPct val="110000"/>
              </a:lnSpc>
              <a:spcBef>
                <a:spcPts val="0"/>
              </a:spcBef>
              <a:defRPr/>
            </a:pPr>
            <a:r>
              <a:rPr lang="en-AU" sz="3600" u="sng" dirty="0">
                <a:latin typeface="Calibri" panose="020F0502020204030204" pitchFamily="34" charset="0"/>
                <a:cs typeface="Calibri" panose="020F0502020204030204" pitchFamily="34" charset="0"/>
                <a:sym typeface="Wingdings" pitchFamily="2" charset="2"/>
              </a:rPr>
              <a:t>Always ask</a:t>
            </a:r>
            <a:r>
              <a:rPr lang="en-AU" sz="3600" dirty="0">
                <a:latin typeface="Calibri" panose="020F0502020204030204" pitchFamily="34" charset="0"/>
                <a:cs typeface="Calibri" panose="020F0502020204030204" pitchFamily="34" charset="0"/>
                <a:sym typeface="Wingdings" pitchFamily="2" charset="2"/>
              </a:rPr>
              <a:t>: who wins, who loses?</a:t>
            </a:r>
          </a:p>
          <a:p>
            <a:pPr>
              <a:lnSpc>
                <a:spcPct val="110000"/>
              </a:lnSpc>
              <a:spcBef>
                <a:spcPts val="0"/>
              </a:spcBef>
              <a:defRPr/>
            </a:pPr>
            <a:r>
              <a:rPr lang="en-AU" sz="3600" dirty="0">
                <a:latin typeface="Calibri" panose="020F0502020204030204" pitchFamily="34" charset="0"/>
                <a:cs typeface="Calibri" panose="020F0502020204030204" pitchFamily="34" charset="0"/>
                <a:sym typeface="Wingdings" pitchFamily="2" charset="2"/>
              </a:rPr>
              <a:t>Examples: divine right of kings; forms of marriage; free trade agreements.  </a:t>
            </a:r>
          </a:p>
        </p:txBody>
      </p:sp>
      <p:pic>
        <p:nvPicPr>
          <p:cNvPr id="3" name="Picture 2" descr="conform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067" y="1143000"/>
            <a:ext cx="2286000" cy="1622645"/>
          </a:xfrm>
          <a:prstGeom prst="rect">
            <a:avLst/>
          </a:prstGeom>
        </p:spPr>
      </p:pic>
      <p:pic>
        <p:nvPicPr>
          <p:cNvPr id="4" name="Picture 3" descr="contr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265" y="2835350"/>
            <a:ext cx="2527300" cy="3738609"/>
          </a:xfrm>
          <a:prstGeom prst="rect">
            <a:avLst/>
          </a:prstGeom>
        </p:spPr>
      </p:pic>
    </p:spTree>
    <p:extLst>
      <p:ext uri="{BB962C8B-B14F-4D97-AF65-F5344CB8AC3E}">
        <p14:creationId xmlns:p14="http://schemas.microsoft.com/office/powerpoint/2010/main" val="9356929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431C264-E08F-4FDC-90B1-25DF536DD018}" type="slidenum">
              <a:rPr lang="en-US"/>
              <a:pPr/>
              <a:t>22</a:t>
            </a:fld>
            <a:endParaRPr lang="en-US" dirty="0"/>
          </a:p>
        </p:txBody>
      </p:sp>
      <p:sp>
        <p:nvSpPr>
          <p:cNvPr id="2050" name="Rectangle 2"/>
          <p:cNvSpPr>
            <a:spLocks noGrp="1" noChangeArrowheads="1"/>
          </p:cNvSpPr>
          <p:nvPr>
            <p:ph type="ctrTitle" idx="4294967295"/>
          </p:nvPr>
        </p:nvSpPr>
        <p:spPr>
          <a:xfrm>
            <a:off x="0" y="139700"/>
            <a:ext cx="7924800" cy="685800"/>
          </a:xfrm>
        </p:spPr>
        <p:txBody>
          <a:bodyPr anchor="b" anchorCtr="1">
            <a:normAutofit/>
          </a:bodyPr>
          <a:lstStyle/>
          <a:p>
            <a:pPr marL="838200" indent="-838200">
              <a:defRPr/>
            </a:pPr>
            <a:r>
              <a:rPr lang="en-GB" sz="4000" b="1" dirty="0">
                <a:latin typeface="Calibri" panose="020F0502020204030204" pitchFamily="34" charset="0"/>
                <a:cs typeface="Calibri" panose="020F0502020204030204" pitchFamily="34" charset="0"/>
              </a:rPr>
              <a:t>Technology and Institutions</a:t>
            </a:r>
          </a:p>
        </p:txBody>
      </p:sp>
      <p:sp>
        <p:nvSpPr>
          <p:cNvPr id="2051" name="Rectangle 3"/>
          <p:cNvSpPr>
            <a:spLocks noGrp="1" noChangeArrowheads="1"/>
          </p:cNvSpPr>
          <p:nvPr>
            <p:ph type="subTitle" idx="4294967295"/>
          </p:nvPr>
        </p:nvSpPr>
        <p:spPr>
          <a:xfrm>
            <a:off x="0" y="774700"/>
            <a:ext cx="6400800" cy="5943600"/>
          </a:xfrm>
        </p:spPr>
        <p:txBody>
          <a:bodyPr>
            <a:normAutofit fontScale="77500" lnSpcReduction="20000"/>
          </a:bodyPr>
          <a:lstStyle/>
          <a:p>
            <a:pPr marL="609600" indent="-609600">
              <a:lnSpc>
                <a:spcPct val="80000"/>
              </a:lnSpc>
              <a:spcBef>
                <a:spcPts val="0"/>
              </a:spcBef>
              <a:buNone/>
              <a:defRPr/>
            </a:pPr>
            <a:r>
              <a:rPr lang="en-AU" sz="2800" dirty="0">
                <a:latin typeface="Times New Roman" pitchFamily="18" charset="0"/>
              </a:rPr>
              <a:t>	</a:t>
            </a:r>
          </a:p>
          <a:p>
            <a:pPr>
              <a:lnSpc>
                <a:spcPct val="120000"/>
              </a:lnSpc>
              <a:spcBef>
                <a:spcPts val="0"/>
              </a:spcBef>
              <a:defRPr/>
            </a:pPr>
            <a:r>
              <a:rPr lang="en-AU" sz="3600" dirty="0">
                <a:latin typeface="Calibri" panose="020F0502020204030204" pitchFamily="34" charset="0"/>
                <a:cs typeface="Calibri" panose="020F0502020204030204" pitchFamily="34" charset="0"/>
              </a:rPr>
              <a:t>Many institutions characterised by inertia.</a:t>
            </a:r>
          </a:p>
          <a:p>
            <a:pPr>
              <a:lnSpc>
                <a:spcPct val="120000"/>
              </a:lnSpc>
              <a:spcBef>
                <a:spcPts val="0"/>
              </a:spcBef>
              <a:defRPr/>
            </a:pPr>
            <a:r>
              <a:rPr lang="en-AU" sz="3600" dirty="0">
                <a:latin typeface="Calibri" panose="020F0502020204030204" pitchFamily="34" charset="0"/>
                <a:cs typeface="Calibri" panose="020F0502020204030204" pitchFamily="34" charset="0"/>
              </a:rPr>
              <a:t>Technological progress is dynamic </a:t>
            </a:r>
          </a:p>
          <a:p>
            <a:pPr>
              <a:lnSpc>
                <a:spcPct val="120000"/>
              </a:lnSpc>
              <a:spcBef>
                <a:spcPts val="0"/>
              </a:spcBef>
              <a:defRPr/>
            </a:pPr>
            <a:r>
              <a:rPr lang="en-AU" sz="3600" dirty="0">
                <a:latin typeface="Calibri" panose="020F0502020204030204" pitchFamily="34" charset="0"/>
                <a:cs typeface="Calibri" panose="020F0502020204030204" pitchFamily="34" charset="0"/>
              </a:rPr>
              <a:t>This creates tension that often leads to creation of new or modified institutions</a:t>
            </a:r>
          </a:p>
          <a:p>
            <a:pPr>
              <a:lnSpc>
                <a:spcPct val="120000"/>
              </a:lnSpc>
              <a:spcBef>
                <a:spcPts val="0"/>
              </a:spcBef>
              <a:defRPr/>
            </a:pPr>
            <a:r>
              <a:rPr lang="en-AU" sz="3600" dirty="0">
                <a:latin typeface="Calibri" panose="020F0502020204030204" pitchFamily="34" charset="0"/>
                <a:cs typeface="Calibri" panose="020F0502020204030204" pitchFamily="34" charset="0"/>
              </a:rPr>
              <a:t>Tension can be peaceful or conflictual, gradual or revolutionary</a:t>
            </a:r>
          </a:p>
          <a:p>
            <a:pPr>
              <a:lnSpc>
                <a:spcPct val="120000"/>
              </a:lnSpc>
              <a:spcBef>
                <a:spcPts val="0"/>
              </a:spcBef>
              <a:defRPr/>
            </a:pPr>
            <a:r>
              <a:rPr lang="en-AU" sz="3600" dirty="0">
                <a:latin typeface="Calibri" panose="020F0502020204030204" pitchFamily="34" charset="0"/>
                <a:cs typeface="Calibri" panose="020F0502020204030204" pitchFamily="34" charset="0"/>
              </a:rPr>
              <a:t>Q. how will the </a:t>
            </a:r>
            <a:r>
              <a:rPr lang="en-AU" sz="3600" i="1" dirty="0">
                <a:latin typeface="Calibri" panose="020F0502020204030204" pitchFamily="34" charset="0"/>
                <a:cs typeface="Calibri" panose="020F0502020204030204" pitchFamily="34" charset="0"/>
              </a:rPr>
              <a:t>technology</a:t>
            </a:r>
            <a:r>
              <a:rPr lang="en-AU" sz="3600" dirty="0">
                <a:latin typeface="Calibri" panose="020F0502020204030204" pitchFamily="34" charset="0"/>
                <a:cs typeface="Calibri" panose="020F0502020204030204" pitchFamily="34" charset="0"/>
              </a:rPr>
              <a:t> of renewable energy impact current institutions?</a:t>
            </a:r>
          </a:p>
          <a:p>
            <a:pPr>
              <a:lnSpc>
                <a:spcPct val="120000"/>
              </a:lnSpc>
              <a:spcBef>
                <a:spcPts val="0"/>
              </a:spcBef>
              <a:defRPr/>
            </a:pPr>
            <a:r>
              <a:rPr lang="en-AU" sz="3600" dirty="0">
                <a:latin typeface="Calibri" panose="020F0502020204030204" pitchFamily="34" charset="0"/>
                <a:cs typeface="Calibri" panose="020F0502020204030204" pitchFamily="34" charset="0"/>
              </a:rPr>
              <a:t>Q. How to current institutions impact on the technology of renewable energy?</a:t>
            </a:r>
          </a:p>
        </p:txBody>
      </p:sp>
      <p:cxnSp>
        <p:nvCxnSpPr>
          <p:cNvPr id="26629" name="AutoShape 4"/>
          <p:cNvCxnSpPr>
            <a:cxnSpLocks noChangeShapeType="1"/>
            <a:stCxn id="2051" idx="2"/>
            <a:endCxn id="2051" idx="2"/>
          </p:cNvCxnSpPr>
          <p:nvPr/>
        </p:nvCxnSpPr>
        <p:spPr bwMode="auto">
          <a:xfrm>
            <a:off x="3200400" y="6718300"/>
            <a:ext cx="0" cy="0"/>
          </a:xfrm>
          <a:prstGeom prst="straightConnector1">
            <a:avLst/>
          </a:prstGeom>
          <a:noFill/>
          <a:ln w="9525">
            <a:solidFill>
              <a:schemeClr val="tx1"/>
            </a:solidFill>
            <a:round/>
            <a:headEnd type="triangle" w="med" len="med"/>
            <a:tailEnd type="triangle" w="med" len="med"/>
          </a:ln>
        </p:spPr>
      </p:cxnSp>
      <p:pic>
        <p:nvPicPr>
          <p:cNvPr id="11" name="Picture 10" descr="ludd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394" y="1983214"/>
            <a:ext cx="2485189" cy="2031642"/>
          </a:xfrm>
          <a:prstGeom prst="rect">
            <a:avLst/>
          </a:prstGeom>
        </p:spPr>
      </p:pic>
      <p:pic>
        <p:nvPicPr>
          <p:cNvPr id="5" name="Picture 4" descr="A picture containing sky, outdoor&#10;&#10;Description automatically generated">
            <a:extLst>
              <a:ext uri="{FF2B5EF4-FFF2-40B4-BE49-F238E27FC236}">
                <a16:creationId xmlns:a16="http://schemas.microsoft.com/office/drawing/2014/main" id="{AD6119BB-C51B-4830-BEA5-7C1BD7F73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4182815"/>
            <a:ext cx="3423400" cy="2386628"/>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7086600" cy="1143000"/>
          </a:xfrm>
        </p:spPr>
        <p:txBody>
          <a:bodyPr>
            <a:normAutofit fontScale="90000"/>
          </a:bodyPr>
          <a:lstStyle/>
          <a:p>
            <a:r>
              <a:rPr lang="en-US" altLang="zh-CN" dirty="0"/>
              <a:t>Circular and Cumulative Causation</a:t>
            </a:r>
            <a:r>
              <a:rPr lang="zh-CN" altLang="en-US" dirty="0"/>
              <a:t> </a:t>
            </a:r>
            <a:r>
              <a:rPr lang="en-US" altLang="zh-CN" dirty="0"/>
              <a:t>(CCC)</a:t>
            </a:r>
            <a:r>
              <a:rPr lang="zh-CN" altLang="en-US" dirty="0"/>
              <a:t> </a:t>
            </a:r>
          </a:p>
        </p:txBody>
      </p:sp>
      <p:sp>
        <p:nvSpPr>
          <p:cNvPr id="3" name="Text Placeholder 2"/>
          <p:cNvSpPr>
            <a:spLocks noGrp="1"/>
          </p:cNvSpPr>
          <p:nvPr>
            <p:ph type="body" idx="1"/>
          </p:nvPr>
        </p:nvSpPr>
        <p:spPr>
          <a:xfrm>
            <a:off x="304800" y="1166018"/>
            <a:ext cx="7315200" cy="5463382"/>
          </a:xfrm>
        </p:spPr>
        <p:txBody>
          <a:bodyPr>
            <a:normAutofit/>
          </a:bodyPr>
          <a:lstStyle/>
          <a:p>
            <a:r>
              <a:rPr lang="en-AU" altLang="zh-CN" dirty="0"/>
              <a:t>Alternative framework to the equilibrium approach. </a:t>
            </a:r>
          </a:p>
          <a:p>
            <a:r>
              <a:rPr lang="en-AU" altLang="zh-CN" dirty="0"/>
              <a:t>Assumes instability and increasing returns</a:t>
            </a:r>
          </a:p>
          <a:p>
            <a:r>
              <a:rPr lang="en-AU" altLang="zh-CN" dirty="0"/>
              <a:t>Change, calls forward supporting changes in direction of the initial change. </a:t>
            </a:r>
          </a:p>
          <a:p>
            <a:r>
              <a:rPr lang="en-AU" altLang="zh-CN" dirty="0"/>
              <a:t>Change in A prompts a change in B which then prompts an even larger disturbance to A and so on: increasing returns</a:t>
            </a:r>
          </a:p>
          <a:p>
            <a:r>
              <a:rPr lang="en-AU" altLang="zh-CN" dirty="0"/>
              <a:t>Snowball rolling down a hill, gather in size and speed at an increasing rate . </a:t>
            </a:r>
            <a:endParaRPr lang="zh-CN" altLang="en-US" dirty="0"/>
          </a:p>
        </p:txBody>
      </p:sp>
      <p:pic>
        <p:nvPicPr>
          <p:cNvPr id="4" name="Picture 3" descr="vicious circles.jpg">
            <a:extLst>
              <a:ext uri="{FF2B5EF4-FFF2-40B4-BE49-F238E27FC236}">
                <a16:creationId xmlns:a16="http://schemas.microsoft.com/office/drawing/2014/main" id="{E139AE7E-72F0-4AB2-9B74-B07B3B6AC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4572000"/>
            <a:ext cx="2057400" cy="2057400"/>
          </a:xfrm>
          <a:prstGeom prst="rect">
            <a:avLst/>
          </a:prstGeom>
        </p:spPr>
      </p:pic>
    </p:spTree>
    <p:extLst>
      <p:ext uri="{BB962C8B-B14F-4D97-AF65-F5344CB8AC3E}">
        <p14:creationId xmlns:p14="http://schemas.microsoft.com/office/powerpoint/2010/main" val="100310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a:t>Virtuous versus vicious circles</a:t>
            </a:r>
            <a:endParaRPr lang="zh-CN" altLang="en-US"/>
          </a:p>
        </p:txBody>
      </p:sp>
      <p:sp>
        <p:nvSpPr>
          <p:cNvPr id="3" name="Text Placeholder 2"/>
          <p:cNvSpPr>
            <a:spLocks noGrp="1"/>
          </p:cNvSpPr>
          <p:nvPr>
            <p:ph type="body" idx="1"/>
          </p:nvPr>
        </p:nvSpPr>
        <p:spPr>
          <a:xfrm>
            <a:off x="533400" y="1143000"/>
            <a:ext cx="6858000" cy="5440362"/>
          </a:xfrm>
        </p:spPr>
        <p:txBody>
          <a:bodyPr>
            <a:normAutofit/>
          </a:bodyPr>
          <a:lstStyle/>
          <a:p>
            <a:r>
              <a:rPr lang="en-AU" altLang="zh-CN" dirty="0"/>
              <a:t>CCC can a virtuous circle (where desirable change feeds on itself) </a:t>
            </a:r>
          </a:p>
          <a:p>
            <a:r>
              <a:rPr lang="en-AU" altLang="zh-CN" dirty="0"/>
              <a:t>Can be vicious circle (where undesirable change feeds on itself). </a:t>
            </a:r>
          </a:p>
          <a:p>
            <a:r>
              <a:rPr lang="en-AU" altLang="zh-CN" dirty="0"/>
              <a:t>CCC has wide field of applicability: racism, third world poverty, regional disparities (see Stilwell for an excellent discussion on this)</a:t>
            </a:r>
          </a:p>
          <a:p>
            <a:r>
              <a:rPr lang="en-US" altLang="zh-CN" dirty="0"/>
              <a:t>Helps to explain </a:t>
            </a:r>
            <a:r>
              <a:rPr lang="zh-CN" altLang="en-US" dirty="0"/>
              <a:t>‘</a:t>
            </a:r>
            <a:r>
              <a:rPr lang="en-US" altLang="zh-CN" dirty="0"/>
              <a:t>winner-take-all</a:t>
            </a:r>
            <a:r>
              <a:rPr lang="zh-CN" altLang="en-US" dirty="0"/>
              <a:t>’ </a:t>
            </a:r>
            <a:r>
              <a:rPr lang="en-US" altLang="zh-CN" dirty="0"/>
              <a:t>markets (Robert Frank).</a:t>
            </a:r>
            <a:r>
              <a:rPr lang="zh-CN" altLang="en-US" dirty="0"/>
              <a:t>  </a:t>
            </a:r>
          </a:p>
          <a:p>
            <a:endParaRPr lang="zh-CN" altLang="en-US" dirty="0"/>
          </a:p>
        </p:txBody>
      </p:sp>
      <p:pic>
        <p:nvPicPr>
          <p:cNvPr id="4" name="Picture 3" descr="vicious circles.jpg">
            <a:extLst>
              <a:ext uri="{FF2B5EF4-FFF2-40B4-BE49-F238E27FC236}">
                <a16:creationId xmlns:a16="http://schemas.microsoft.com/office/drawing/2014/main" id="{88BACD8A-7515-41F5-9CD8-1894B14E7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4640263"/>
            <a:ext cx="2057400" cy="2057400"/>
          </a:xfrm>
          <a:prstGeom prst="rect">
            <a:avLst/>
          </a:prstGeom>
        </p:spPr>
      </p:pic>
    </p:spTree>
    <p:extLst>
      <p:ext uri="{BB962C8B-B14F-4D97-AF65-F5344CB8AC3E}">
        <p14:creationId xmlns:p14="http://schemas.microsoft.com/office/powerpoint/2010/main" val="44183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20200" cy="1143000"/>
          </a:xfrm>
        </p:spPr>
        <p:txBody>
          <a:bodyPr>
            <a:normAutofit/>
          </a:bodyPr>
          <a:lstStyle/>
          <a:p>
            <a:r>
              <a:rPr lang="en-AU" altLang="zh-CN" dirty="0"/>
              <a:t>CCC applied to economic growth</a:t>
            </a:r>
            <a:endParaRPr lang="zh-CN" altLang="en-US" dirty="0"/>
          </a:p>
        </p:txBody>
      </p:sp>
      <p:sp>
        <p:nvSpPr>
          <p:cNvPr id="3" name="Text Placeholder 2"/>
          <p:cNvSpPr>
            <a:spLocks noGrp="1"/>
          </p:cNvSpPr>
          <p:nvPr>
            <p:ph type="body" idx="1"/>
          </p:nvPr>
        </p:nvSpPr>
        <p:spPr>
          <a:xfrm>
            <a:off x="641498" y="1295400"/>
            <a:ext cx="6445102" cy="4525963"/>
          </a:xfrm>
        </p:spPr>
        <p:txBody>
          <a:bodyPr>
            <a:normAutofit/>
          </a:bodyPr>
          <a:lstStyle/>
          <a:p>
            <a:r>
              <a:rPr lang="en-AU" altLang="zh-CN" dirty="0"/>
              <a:t>CCC relevant to economic growth. </a:t>
            </a:r>
          </a:p>
          <a:p>
            <a:r>
              <a:rPr lang="en-AU" altLang="zh-CN" dirty="0"/>
              <a:t>Specifically, emergence of mass production and how it spreads throughout the system by forces of its own making. </a:t>
            </a:r>
          </a:p>
          <a:p>
            <a:r>
              <a:rPr lang="en-AU" altLang="zh-CN" dirty="0"/>
              <a:t>Evolutionary – not static and mechanistic</a:t>
            </a:r>
          </a:p>
          <a:p>
            <a:r>
              <a:rPr lang="en-US" altLang="zh-CN" dirty="0"/>
              <a:t>Increasing returns, history important</a:t>
            </a:r>
          </a:p>
          <a:p>
            <a:r>
              <a:rPr lang="en-AU" altLang="zh-CN" dirty="0"/>
              <a:t>Social variables interact with ‘</a:t>
            </a:r>
            <a:r>
              <a:rPr lang="en-US" altLang="zh-CN" dirty="0"/>
              <a:t>economic’ variables.</a:t>
            </a:r>
          </a:p>
        </p:txBody>
      </p:sp>
      <p:pic>
        <p:nvPicPr>
          <p:cNvPr id="4" name="Picture 3" descr="vicious circles.jpg">
            <a:extLst>
              <a:ext uri="{FF2B5EF4-FFF2-40B4-BE49-F238E27FC236}">
                <a16:creationId xmlns:a16="http://schemas.microsoft.com/office/drawing/2014/main" id="{10695904-0113-4EDA-AA63-00758DE0B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4572000"/>
            <a:ext cx="2057400" cy="2057400"/>
          </a:xfrm>
          <a:prstGeom prst="rect">
            <a:avLst/>
          </a:prstGeom>
        </p:spPr>
      </p:pic>
    </p:spTree>
    <p:extLst>
      <p:ext uri="{BB962C8B-B14F-4D97-AF65-F5344CB8AC3E}">
        <p14:creationId xmlns:p14="http://schemas.microsoft.com/office/powerpoint/2010/main" val="390749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027D-5CAA-4740-A8EB-F0E17BC4F591}"/>
              </a:ext>
            </a:extLst>
          </p:cNvPr>
          <p:cNvSpPr>
            <a:spLocks noGrp="1"/>
          </p:cNvSpPr>
          <p:nvPr>
            <p:ph type="title"/>
          </p:nvPr>
        </p:nvSpPr>
        <p:spPr/>
        <p:txBody>
          <a:bodyPr/>
          <a:lstStyle/>
          <a:p>
            <a:r>
              <a:rPr lang="en-GB" dirty="0"/>
              <a:t>Evolution and institutions</a:t>
            </a:r>
            <a:endParaRPr lang="en-AU" dirty="0"/>
          </a:p>
        </p:txBody>
      </p:sp>
      <p:sp>
        <p:nvSpPr>
          <p:cNvPr id="3" name="Content Placeholder 2">
            <a:extLst>
              <a:ext uri="{FF2B5EF4-FFF2-40B4-BE49-F238E27FC236}">
                <a16:creationId xmlns:a16="http://schemas.microsoft.com/office/drawing/2014/main" id="{C072EA00-6D7C-4359-B795-25C28C43021D}"/>
              </a:ext>
            </a:extLst>
          </p:cNvPr>
          <p:cNvSpPr>
            <a:spLocks noGrp="1"/>
          </p:cNvSpPr>
          <p:nvPr>
            <p:ph idx="1"/>
          </p:nvPr>
        </p:nvSpPr>
        <p:spPr>
          <a:xfrm>
            <a:off x="677334" y="1447801"/>
            <a:ext cx="6714066" cy="4593562"/>
          </a:xfrm>
        </p:spPr>
        <p:txBody>
          <a:bodyPr>
            <a:noAutofit/>
          </a:bodyPr>
          <a:lstStyle/>
          <a:p>
            <a:r>
              <a:rPr lang="en-GB" sz="2400" dirty="0"/>
              <a:t>Any school of thought needs some sort of theoretical engine – can’t ‘just do it’</a:t>
            </a:r>
          </a:p>
          <a:p>
            <a:r>
              <a:rPr lang="en-GB" sz="2400" dirty="0"/>
              <a:t>Arguments is that Darwinian evolution supplies the theoretical framework to analyse institutions, habits, routines, etc. </a:t>
            </a:r>
          </a:p>
          <a:p>
            <a:r>
              <a:rPr lang="en-GB" sz="2400" dirty="0"/>
              <a:t>Darwinian evolution = variety, retention, selection</a:t>
            </a:r>
          </a:p>
          <a:p>
            <a:r>
              <a:rPr lang="en-GB" sz="2400" dirty="0"/>
              <a:t>Some institutionalists refer to themselves as evolutionary economists</a:t>
            </a:r>
          </a:p>
          <a:p>
            <a:r>
              <a:rPr lang="en-GB" sz="2400" dirty="0"/>
              <a:t>Evolutionary framework can cope well with history, context, learning, adaptation. </a:t>
            </a:r>
          </a:p>
          <a:p>
            <a:r>
              <a:rPr lang="en-GB" sz="2400" dirty="0"/>
              <a:t>Non-teleological </a:t>
            </a:r>
            <a:endParaRPr lang="en-AU" sz="2400" dirty="0"/>
          </a:p>
        </p:txBody>
      </p:sp>
      <p:sp>
        <p:nvSpPr>
          <p:cNvPr id="5" name="Slide Number Placeholder 4">
            <a:extLst>
              <a:ext uri="{FF2B5EF4-FFF2-40B4-BE49-F238E27FC236}">
                <a16:creationId xmlns:a16="http://schemas.microsoft.com/office/drawing/2014/main" id="{44A4A5E1-FCE4-41BE-B162-8611EDE905BE}"/>
              </a:ext>
            </a:extLst>
          </p:cNvPr>
          <p:cNvSpPr>
            <a:spLocks noGrp="1"/>
          </p:cNvSpPr>
          <p:nvPr>
            <p:ph type="sldNum" sz="quarter" idx="12"/>
          </p:nvPr>
        </p:nvSpPr>
        <p:spPr/>
        <p:txBody>
          <a:bodyPr/>
          <a:lstStyle/>
          <a:p>
            <a:pPr>
              <a:defRPr/>
            </a:pPr>
            <a:fld id="{F1F934E9-2EDF-4289-9F28-9DC05CEACA02}" type="slidenum">
              <a:rPr lang="en-US" smtClean="0"/>
              <a:pPr>
                <a:defRPr/>
              </a:pPr>
              <a:t>26</a:t>
            </a:fld>
            <a:endParaRPr lang="en-US" dirty="0"/>
          </a:p>
        </p:txBody>
      </p:sp>
      <p:pic>
        <p:nvPicPr>
          <p:cNvPr id="7" name="Picture 6" descr="A cover of a book&#10;&#10;Description automatically generated with low confidence">
            <a:extLst>
              <a:ext uri="{FF2B5EF4-FFF2-40B4-BE49-F238E27FC236}">
                <a16:creationId xmlns:a16="http://schemas.microsoft.com/office/drawing/2014/main" id="{44B3AAA5-F9B4-45D9-8D63-9D5BF0DCC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657600"/>
            <a:ext cx="2070208" cy="3102204"/>
          </a:xfrm>
          <a:prstGeom prst="rect">
            <a:avLst/>
          </a:prstGeom>
        </p:spPr>
      </p:pic>
      <p:pic>
        <p:nvPicPr>
          <p:cNvPr id="6" name="Picture 5" descr="A drawing of a bird&#10;&#10;Description automatically generated with medium confidence">
            <a:extLst>
              <a:ext uri="{FF2B5EF4-FFF2-40B4-BE49-F238E27FC236}">
                <a16:creationId xmlns:a16="http://schemas.microsoft.com/office/drawing/2014/main" id="{E3C7AB88-E683-4AD7-BF3A-457C25AA1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96" y="4419600"/>
            <a:ext cx="3433738" cy="2315623"/>
          </a:xfrm>
          <a:prstGeom prst="rect">
            <a:avLst/>
          </a:prstGeom>
        </p:spPr>
      </p:pic>
    </p:spTree>
    <p:extLst>
      <p:ext uri="{BB962C8B-B14F-4D97-AF65-F5344CB8AC3E}">
        <p14:creationId xmlns:p14="http://schemas.microsoft.com/office/powerpoint/2010/main" val="119725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4E9D-5407-41B3-BCF7-4865EA7BF565}"/>
              </a:ext>
            </a:extLst>
          </p:cNvPr>
          <p:cNvSpPr>
            <a:spLocks noGrp="1"/>
          </p:cNvSpPr>
          <p:nvPr>
            <p:ph type="title"/>
          </p:nvPr>
        </p:nvSpPr>
        <p:spPr/>
        <p:txBody>
          <a:bodyPr/>
          <a:lstStyle/>
          <a:p>
            <a:r>
              <a:rPr lang="en-GB" dirty="0"/>
              <a:t>Notes on this Week’s Readings</a:t>
            </a:r>
            <a:endParaRPr lang="en-AU" dirty="0"/>
          </a:p>
        </p:txBody>
      </p:sp>
      <p:sp>
        <p:nvSpPr>
          <p:cNvPr id="3" name="Content Placeholder 2">
            <a:extLst>
              <a:ext uri="{FF2B5EF4-FFF2-40B4-BE49-F238E27FC236}">
                <a16:creationId xmlns:a16="http://schemas.microsoft.com/office/drawing/2014/main" id="{FBBE8290-D339-4D67-BBA2-B86FEB1E5252}"/>
              </a:ext>
            </a:extLst>
          </p:cNvPr>
          <p:cNvSpPr>
            <a:spLocks noGrp="1"/>
          </p:cNvSpPr>
          <p:nvPr>
            <p:ph idx="1"/>
          </p:nvPr>
        </p:nvSpPr>
        <p:spPr>
          <a:xfrm>
            <a:off x="677334" y="1600201"/>
            <a:ext cx="6714066" cy="4441162"/>
          </a:xfrm>
        </p:spPr>
        <p:txBody>
          <a:bodyPr>
            <a:normAutofit/>
          </a:bodyPr>
          <a:lstStyle/>
          <a:p>
            <a:r>
              <a:rPr lang="en-GB" sz="2800" dirty="0"/>
              <a:t>Reading 1. Stretton on Institutionalism</a:t>
            </a:r>
          </a:p>
          <a:p>
            <a:pPr lvl="1"/>
            <a:r>
              <a:rPr lang="en-GB" sz="2600" dirty="0"/>
              <a:t>Analysis of micro-credit, slightly dated, now a more contested policy, and alternative policies such as savings group (among others) my be superior in some cases.</a:t>
            </a:r>
          </a:p>
          <a:p>
            <a:pPr marL="0" indent="0">
              <a:buNone/>
            </a:pPr>
            <a:r>
              <a:rPr lang="en-GB" sz="3000" dirty="0"/>
              <a:t>Then Choose From Either</a:t>
            </a:r>
          </a:p>
          <a:p>
            <a:r>
              <a:rPr lang="en-GB" sz="2800" dirty="0" err="1"/>
              <a:t>Argyrous</a:t>
            </a:r>
            <a:r>
              <a:rPr lang="en-GB" sz="2800" dirty="0"/>
              <a:t> on Circular and Cumulative Causation</a:t>
            </a:r>
          </a:p>
          <a:p>
            <a:r>
              <a:rPr lang="en-GB" dirty="0"/>
              <a:t>Galbraith on the Need for Planning</a:t>
            </a:r>
            <a:br>
              <a:rPr lang="en-GB" sz="2600" dirty="0"/>
            </a:br>
            <a:endParaRPr lang="en-GB" sz="2600" dirty="0"/>
          </a:p>
        </p:txBody>
      </p:sp>
      <p:sp>
        <p:nvSpPr>
          <p:cNvPr id="5" name="Slide Number Placeholder 4">
            <a:extLst>
              <a:ext uri="{FF2B5EF4-FFF2-40B4-BE49-F238E27FC236}">
                <a16:creationId xmlns:a16="http://schemas.microsoft.com/office/drawing/2014/main" id="{EF97105C-F7D6-45E6-AEF8-0669C197B8D8}"/>
              </a:ext>
            </a:extLst>
          </p:cNvPr>
          <p:cNvSpPr>
            <a:spLocks noGrp="1"/>
          </p:cNvSpPr>
          <p:nvPr>
            <p:ph type="sldNum" sz="quarter" idx="12"/>
          </p:nvPr>
        </p:nvSpPr>
        <p:spPr/>
        <p:txBody>
          <a:bodyPr/>
          <a:lstStyle/>
          <a:p>
            <a:pPr>
              <a:defRPr/>
            </a:pPr>
            <a:fld id="{F1F934E9-2EDF-4289-9F28-9DC05CEACA02}" type="slidenum">
              <a:rPr lang="en-US" smtClean="0"/>
              <a:pPr>
                <a:defRPr/>
              </a:pPr>
              <a:t>27</a:t>
            </a:fld>
            <a:endParaRPr lang="en-US" dirty="0"/>
          </a:p>
        </p:txBody>
      </p:sp>
    </p:spTree>
    <p:extLst>
      <p:ext uri="{BB962C8B-B14F-4D97-AF65-F5344CB8AC3E}">
        <p14:creationId xmlns:p14="http://schemas.microsoft.com/office/powerpoint/2010/main" val="13411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AF64BD3-36F7-4F10-87C1-0D7CBDFB1179}" type="slidenum">
              <a:rPr lang="en-US"/>
              <a:pPr/>
              <a:t>28</a:t>
            </a:fld>
            <a:endParaRPr lang="en-US" dirty="0"/>
          </a:p>
        </p:txBody>
      </p:sp>
      <p:sp>
        <p:nvSpPr>
          <p:cNvPr id="2050" name="Rectangle 2"/>
          <p:cNvSpPr>
            <a:spLocks noGrp="1" noChangeArrowheads="1"/>
          </p:cNvSpPr>
          <p:nvPr>
            <p:ph type="ctrTitle" idx="4294967295"/>
          </p:nvPr>
        </p:nvSpPr>
        <p:spPr>
          <a:xfrm>
            <a:off x="0" y="327025"/>
            <a:ext cx="3733800" cy="609600"/>
          </a:xfrm>
        </p:spPr>
        <p:txBody>
          <a:bodyPr anchor="b" anchorCtr="1">
            <a:normAutofit fontScale="90000"/>
          </a:bodyPr>
          <a:lstStyle/>
          <a:p>
            <a:pPr marL="838200" indent="-838200">
              <a:defRPr/>
            </a:pPr>
            <a:r>
              <a:rPr lang="en-GB" sz="4800" b="1" dirty="0">
                <a:latin typeface="Calibri" panose="020F0502020204030204" pitchFamily="34" charset="0"/>
                <a:cs typeface="Calibri" panose="020F0502020204030204" pitchFamily="34" charset="0"/>
              </a:rPr>
              <a:t>Key points</a:t>
            </a:r>
          </a:p>
        </p:txBody>
      </p:sp>
      <p:sp>
        <p:nvSpPr>
          <p:cNvPr id="2051" name="Rectangle 3"/>
          <p:cNvSpPr>
            <a:spLocks noGrp="1" noChangeArrowheads="1"/>
          </p:cNvSpPr>
          <p:nvPr>
            <p:ph type="subTitle" idx="4294967295"/>
          </p:nvPr>
        </p:nvSpPr>
        <p:spPr>
          <a:xfrm>
            <a:off x="533400" y="1196975"/>
            <a:ext cx="8153400" cy="5334000"/>
          </a:xfrm>
        </p:spPr>
        <p:txBody>
          <a:bodyPr>
            <a:noAutofit/>
          </a:bodyPr>
          <a:lstStyle/>
          <a:p>
            <a:pPr>
              <a:spcBef>
                <a:spcPts val="0"/>
              </a:spcBef>
              <a:defRPr/>
            </a:pPr>
            <a:r>
              <a:rPr lang="en-AU" sz="2800" dirty="0">
                <a:latin typeface="Calibri" panose="020F0502020204030204" pitchFamily="34" charset="0"/>
                <a:cs typeface="Calibri" panose="020F0502020204030204" pitchFamily="34" charset="0"/>
              </a:rPr>
              <a:t>Institutions are the formal and informal rules necessary for social and economic world to function.</a:t>
            </a:r>
          </a:p>
          <a:p>
            <a:pPr>
              <a:spcBef>
                <a:spcPts val="0"/>
              </a:spcBef>
              <a:defRPr/>
            </a:pPr>
            <a:r>
              <a:rPr lang="en-AU" sz="2800" dirty="0">
                <a:latin typeface="Calibri" panose="020F0502020204030204" pitchFamily="34" charset="0"/>
                <a:cs typeface="Calibri" panose="020F0502020204030204" pitchFamily="34" charset="0"/>
              </a:rPr>
              <a:t>Standard economics largely ignores institutions</a:t>
            </a:r>
          </a:p>
          <a:p>
            <a:pPr>
              <a:spcBef>
                <a:spcPts val="0"/>
              </a:spcBef>
              <a:defRPr/>
            </a:pPr>
            <a:r>
              <a:rPr lang="en-AU" sz="2800" dirty="0">
                <a:latin typeface="Calibri" panose="020F0502020204030204" pitchFamily="34" charset="0"/>
                <a:cs typeface="Calibri" panose="020F0502020204030204" pitchFamily="34" charset="0"/>
              </a:rPr>
              <a:t>A market is an institution that depends on other institutions to operate</a:t>
            </a:r>
          </a:p>
          <a:p>
            <a:pPr>
              <a:spcBef>
                <a:spcPts val="0"/>
              </a:spcBef>
              <a:defRPr/>
            </a:pPr>
            <a:r>
              <a:rPr lang="en-AU" sz="2800" dirty="0">
                <a:latin typeface="Calibri" panose="020F0502020204030204" pitchFamily="34" charset="0"/>
                <a:cs typeface="Calibri" panose="020F0502020204030204" pitchFamily="34" charset="0"/>
              </a:rPr>
              <a:t>Institutions shape what we do, but </a:t>
            </a:r>
            <a:r>
              <a:rPr lang="en-AU" sz="2800" i="1" dirty="0">
                <a:latin typeface="Calibri" panose="020F0502020204030204" pitchFamily="34" charset="0"/>
                <a:cs typeface="Calibri" panose="020F0502020204030204" pitchFamily="34" charset="0"/>
              </a:rPr>
              <a:t>also who we are</a:t>
            </a:r>
            <a:r>
              <a:rPr lang="en-AU" sz="2800" dirty="0">
                <a:latin typeface="Calibri" panose="020F0502020204030204" pitchFamily="34" charset="0"/>
                <a:cs typeface="Calibri" panose="020F0502020204030204" pitchFamily="34" charset="0"/>
              </a:rPr>
              <a:t>. </a:t>
            </a:r>
          </a:p>
          <a:p>
            <a:pPr>
              <a:spcBef>
                <a:spcPts val="0"/>
              </a:spcBef>
              <a:defRPr/>
            </a:pPr>
            <a:r>
              <a:rPr lang="en-AU" sz="2800" dirty="0">
                <a:latin typeface="Calibri" panose="020F0502020204030204" pitchFamily="34" charset="0"/>
                <a:cs typeface="Calibri" panose="020F0502020204030204" pitchFamily="34" charset="0"/>
                <a:sym typeface="Wingdings" pitchFamily="2" charset="2"/>
              </a:rPr>
              <a:t>Methodological interactionism is central </a:t>
            </a:r>
          </a:p>
          <a:p>
            <a:pPr>
              <a:spcBef>
                <a:spcPts val="0"/>
              </a:spcBef>
              <a:defRPr/>
            </a:pPr>
            <a:r>
              <a:rPr lang="en-AU" sz="2800" dirty="0">
                <a:latin typeface="Calibri" panose="020F0502020204030204" pitchFamily="34" charset="0"/>
                <a:cs typeface="Calibri" panose="020F0502020204030204" pitchFamily="34" charset="0"/>
                <a:sym typeface="Wingdings" pitchFamily="2" charset="2"/>
              </a:rPr>
              <a:t>Necessarily, largely utilises qualitative methods</a:t>
            </a:r>
          </a:p>
          <a:p>
            <a:pPr>
              <a:spcBef>
                <a:spcPts val="0"/>
              </a:spcBef>
              <a:defRPr/>
            </a:pPr>
            <a:r>
              <a:rPr lang="en-AU" sz="2800" dirty="0">
                <a:latin typeface="Calibri" panose="020F0502020204030204" pitchFamily="34" charset="0"/>
                <a:cs typeface="Calibri" panose="020F0502020204030204" pitchFamily="34" charset="0"/>
                <a:sym typeface="Wingdings" pitchFamily="2" charset="2"/>
              </a:rPr>
              <a:t>Importance of history and context</a:t>
            </a:r>
          </a:p>
          <a:p>
            <a:pPr>
              <a:spcBef>
                <a:spcPts val="0"/>
              </a:spcBef>
              <a:defRPr/>
            </a:pPr>
            <a:r>
              <a:rPr lang="en-AU" sz="2800" dirty="0">
                <a:latin typeface="Calibri" panose="020F0502020204030204" pitchFamily="34" charset="0"/>
                <a:cs typeface="Calibri" panose="020F0502020204030204" pitchFamily="34" charset="0"/>
                <a:sym typeface="Wingdings" pitchFamily="2" charset="2"/>
              </a:rPr>
              <a:t>Importance of power</a:t>
            </a:r>
          </a:p>
          <a:p>
            <a:pPr>
              <a:spcBef>
                <a:spcPts val="0"/>
              </a:spcBef>
              <a:defRPr/>
            </a:pPr>
            <a:r>
              <a:rPr lang="en-AU" dirty="0">
                <a:latin typeface="Calibri" panose="020F0502020204030204" pitchFamily="34" charset="0"/>
                <a:cs typeface="Calibri" panose="020F0502020204030204" pitchFamily="34" charset="0"/>
                <a:sym typeface="Wingdings" pitchFamily="2" charset="2"/>
              </a:rPr>
              <a:t>Importance of the state regulation and planning.</a:t>
            </a:r>
            <a:endParaRPr lang="en-AU" sz="2800" dirty="0">
              <a:latin typeface="Calibri" panose="020F0502020204030204" pitchFamily="34" charset="0"/>
              <a:cs typeface="Calibri" panose="020F0502020204030204" pitchFamily="34" charset="0"/>
              <a:sym typeface="Wingdings" pitchFamily="2" charset="2"/>
            </a:endParaRPr>
          </a:p>
        </p:txBody>
      </p:sp>
      <p:cxnSp>
        <p:nvCxnSpPr>
          <p:cNvPr id="49157" name="AutoShape 4"/>
          <p:cNvCxnSpPr>
            <a:cxnSpLocks noChangeShapeType="1"/>
            <a:stCxn id="2051" idx="2"/>
            <a:endCxn id="2051" idx="2"/>
          </p:cNvCxnSpPr>
          <p:nvPr/>
        </p:nvCxnSpPr>
        <p:spPr bwMode="auto">
          <a:xfrm>
            <a:off x="4610100" y="6530975"/>
            <a:ext cx="0" cy="0"/>
          </a:xfrm>
          <a:prstGeom prst="straightConnector1">
            <a:avLst/>
          </a:prstGeom>
          <a:noFill/>
          <a:ln w="9525">
            <a:solidFill>
              <a:schemeClr val="tx1"/>
            </a:solidFill>
            <a:round/>
            <a:headEnd type="triangle" w="med" len="med"/>
            <a:tailEnd type="triangle" w="med" len="med"/>
          </a:ln>
        </p:spPr>
      </p:cxnSp>
    </p:spTree>
    <p:extLst>
      <p:ext uri="{BB962C8B-B14F-4D97-AF65-F5344CB8AC3E}">
        <p14:creationId xmlns:p14="http://schemas.microsoft.com/office/powerpoint/2010/main" val="1992181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3C64-98BE-44B5-A220-981A0DF26AAA}"/>
              </a:ext>
            </a:extLst>
          </p:cNvPr>
          <p:cNvSpPr>
            <a:spLocks noGrp="1"/>
          </p:cNvSpPr>
          <p:nvPr>
            <p:ph type="title"/>
          </p:nvPr>
        </p:nvSpPr>
        <p:spPr/>
        <p:txBody>
          <a:bodyPr/>
          <a:lstStyle/>
          <a:p>
            <a:r>
              <a:rPr lang="en-GB" dirty="0"/>
              <a:t>References  </a:t>
            </a:r>
            <a:endParaRPr lang="en-AU" dirty="0"/>
          </a:p>
        </p:txBody>
      </p:sp>
      <p:sp>
        <p:nvSpPr>
          <p:cNvPr id="3" name="Content Placeholder 2">
            <a:extLst>
              <a:ext uri="{FF2B5EF4-FFF2-40B4-BE49-F238E27FC236}">
                <a16:creationId xmlns:a16="http://schemas.microsoft.com/office/drawing/2014/main" id="{8F69F5C0-ABC3-4AAE-AD84-E477DF0F3138}"/>
              </a:ext>
            </a:extLst>
          </p:cNvPr>
          <p:cNvSpPr>
            <a:spLocks noGrp="1"/>
          </p:cNvSpPr>
          <p:nvPr>
            <p:ph idx="1"/>
          </p:nvPr>
        </p:nvSpPr>
        <p:spPr>
          <a:xfrm>
            <a:off x="711398" y="1488613"/>
            <a:ext cx="8596668" cy="5140787"/>
          </a:xfrm>
        </p:spPr>
        <p:txBody>
          <a:bodyPr/>
          <a:lstStyle/>
          <a:p>
            <a:r>
              <a:rPr lang="en-GB" sz="2400" dirty="0">
                <a:latin typeface="Calibri" panose="020F0502020204030204" pitchFamily="34" charset="0"/>
                <a:cs typeface="Calibri" panose="020F0502020204030204" pitchFamily="34" charset="0"/>
              </a:rPr>
              <a:t>Coase, R. H. (1984). "The New Institutional Economics." </a:t>
            </a:r>
            <a:r>
              <a:rPr lang="en-GB" sz="2400" i="1" dirty="0">
                <a:latin typeface="Calibri" panose="020F0502020204030204" pitchFamily="34" charset="0"/>
                <a:cs typeface="Calibri" panose="020F0502020204030204" pitchFamily="34" charset="0"/>
              </a:rPr>
              <a:t>Journal of Institutional and Theoretical Economics</a:t>
            </a: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140</a:t>
            </a:r>
            <a:r>
              <a:rPr lang="en-GB" sz="2400" b="0" dirty="0">
                <a:latin typeface="Calibri" panose="020F0502020204030204" pitchFamily="34" charset="0"/>
                <a:cs typeface="Calibri" panose="020F0502020204030204" pitchFamily="34" charset="0"/>
              </a:rPr>
              <a:t>(1): 229-231</a:t>
            </a:r>
            <a:r>
              <a:rPr lang="en-GB" sz="2400" b="0" u="sng" dirty="0">
                <a:latin typeface="Calibri" panose="020F0502020204030204" pitchFamily="34" charset="0"/>
                <a:cs typeface="Calibri" panose="020F0502020204030204" pitchFamily="34" charset="0"/>
              </a:rPr>
              <a:t>.</a:t>
            </a:r>
          </a:p>
          <a:p>
            <a:r>
              <a:rPr lang="en-AU" sz="2400" dirty="0" err="1">
                <a:latin typeface="Calibri" panose="020F0502020204030204" pitchFamily="34" charset="0"/>
                <a:cs typeface="Calibri" panose="020F0502020204030204" pitchFamily="34" charset="0"/>
              </a:rPr>
              <a:t>Steinmo</a:t>
            </a:r>
            <a:r>
              <a:rPr lang="en-AU" sz="2400" dirty="0">
                <a:latin typeface="Calibri" panose="020F0502020204030204" pitchFamily="34" charset="0"/>
                <a:cs typeface="Calibri" panose="020F0502020204030204" pitchFamily="34" charset="0"/>
              </a:rPr>
              <a:t>, S. (2008). Historical Institutionalism Approaches and methodologies in the social sciences: a pluralist perspective. D. Della Porta and M. Keating. Cambridge, UK, Cambridge University Press</a:t>
            </a:r>
            <a:r>
              <a:rPr lang="en-AU" sz="2400" b="1" dirty="0">
                <a:latin typeface="Calibri" panose="020F0502020204030204" pitchFamily="34" charset="0"/>
                <a:cs typeface="Calibri" panose="020F0502020204030204" pitchFamily="34" charset="0"/>
              </a:rPr>
              <a:t>: </a:t>
            </a:r>
            <a:r>
              <a:rPr lang="en-AU" sz="2400" b="0" dirty="0">
                <a:latin typeface="Calibri" panose="020F0502020204030204" pitchFamily="34" charset="0"/>
                <a:cs typeface="Calibri" panose="020F0502020204030204" pitchFamily="34" charset="0"/>
              </a:rPr>
              <a:t>118-138</a:t>
            </a:r>
            <a:r>
              <a:rPr lang="en-AU" sz="2400" b="0" u="sng" dirty="0">
                <a:latin typeface="Calibri" panose="020F0502020204030204" pitchFamily="34" charset="0"/>
                <a:cs typeface="Calibri" panose="020F0502020204030204" pitchFamily="34" charset="0"/>
              </a:rPr>
              <a:t>.</a:t>
            </a:r>
          </a:p>
          <a:p>
            <a:r>
              <a:rPr lang="en-AU" sz="2400" dirty="0">
                <a:effectLst/>
                <a:latin typeface="Calibri" panose="020F0502020204030204" pitchFamily="34" charset="0"/>
                <a:ea typeface="Times New Roman" panose="02020603050405020304" pitchFamily="18" charset="0"/>
                <a:cs typeface="Calibri" panose="020F0502020204030204" pitchFamily="34" charset="0"/>
              </a:rPr>
              <a:t>Underhill, G R D 1994, 'Conceptualizing the Changing Global Order', in G R D Underhill &amp; R Stubbs (eds), </a:t>
            </a:r>
            <a:r>
              <a:rPr lang="en-AU" sz="2400" i="1" dirty="0">
                <a:effectLst/>
                <a:latin typeface="Calibri" panose="020F0502020204030204" pitchFamily="34" charset="0"/>
                <a:ea typeface="Times New Roman" panose="02020603050405020304" pitchFamily="18" charset="0"/>
                <a:cs typeface="Calibri" panose="020F0502020204030204" pitchFamily="34" charset="0"/>
              </a:rPr>
              <a:t>Political Economy and the Changing Global Order</a:t>
            </a:r>
            <a:r>
              <a:rPr lang="en-AU" sz="2400" dirty="0">
                <a:effectLst/>
                <a:latin typeface="Calibri" panose="020F0502020204030204" pitchFamily="34" charset="0"/>
                <a:ea typeface="Times New Roman" panose="02020603050405020304" pitchFamily="18" charset="0"/>
                <a:cs typeface="Calibri" panose="020F0502020204030204" pitchFamily="34" charset="0"/>
              </a:rPr>
              <a:t>, Macmillan, London.</a:t>
            </a:r>
          </a:p>
          <a:p>
            <a:r>
              <a:rPr lang="en-GB" sz="2400" b="0" i="0" u="none" strike="noStrike" dirty="0">
                <a:effectLst/>
              </a:rPr>
              <a:t>Galbraith, James (2009) </a:t>
            </a:r>
            <a:r>
              <a:rPr lang="en-GB" sz="2400" b="0" i="1" u="none" strike="noStrike" dirty="0">
                <a:effectLst/>
              </a:rPr>
              <a:t>The Predator State: How Conservatives Abandoned the Free Market and Why Liberals Should Too</a:t>
            </a:r>
            <a:r>
              <a:rPr lang="en-GB" sz="2400" b="0" i="0" u="none" strike="noStrike" dirty="0">
                <a:effectLst/>
              </a:rPr>
              <a:t>. Simon and Shuster, </a:t>
            </a:r>
            <a:r>
              <a:rPr lang="en-GB" sz="2400" b="0" i="0" u="none" strike="noStrike">
                <a:effectLst/>
              </a:rPr>
              <a:t>New York. </a:t>
            </a:r>
            <a:endParaRPr lang="en-AU" sz="2400" dirty="0">
              <a:effectLst/>
              <a:ea typeface="Times New Roman" panose="02020603050405020304" pitchFamily="18" charset="0"/>
              <a:cs typeface="Calibri" panose="020F0502020204030204" pitchFamily="34" charset="0"/>
            </a:endParaRPr>
          </a:p>
          <a:p>
            <a:endParaRPr lang="en-GB" sz="2000" b="0" u="sng" dirty="0">
              <a:latin typeface="Segoe UI" panose="020B0502040204020203" pitchFamily="34" charset="0"/>
            </a:endParaRPr>
          </a:p>
          <a:p>
            <a:endParaRPr lang="en-AU" sz="1800" b="0" u="sng" dirty="0">
              <a:latin typeface="Segoe UI" panose="020B0502040204020203" pitchFamily="34" charset="0"/>
            </a:endParaRPr>
          </a:p>
          <a:p>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411705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404CFD0-BBF5-4CB4-8895-6344037940C7}" type="slidenum">
              <a:rPr lang="en-US"/>
              <a:pPr/>
              <a:t>3</a:t>
            </a:fld>
            <a:endParaRPr lang="en-US" dirty="0"/>
          </a:p>
        </p:txBody>
      </p:sp>
      <p:sp>
        <p:nvSpPr>
          <p:cNvPr id="2050" name="Rectangle 2"/>
          <p:cNvSpPr>
            <a:spLocks noGrp="1" noChangeArrowheads="1"/>
          </p:cNvSpPr>
          <p:nvPr>
            <p:ph type="ctrTitle" idx="4294967295"/>
          </p:nvPr>
        </p:nvSpPr>
        <p:spPr>
          <a:xfrm>
            <a:off x="0" y="190500"/>
            <a:ext cx="9144000" cy="723900"/>
          </a:xfrm>
        </p:spPr>
        <p:txBody>
          <a:bodyPr anchor="b" anchorCtr="1"/>
          <a:lstStyle/>
          <a:p>
            <a:pPr marL="838200" indent="-838200">
              <a:defRPr/>
            </a:pPr>
            <a:r>
              <a:rPr lang="en-GB" sz="4000" b="1" dirty="0">
                <a:latin typeface="Calibri" panose="020F0502020204030204" pitchFamily="34" charset="0"/>
                <a:cs typeface="Calibri" panose="020F0502020204030204" pitchFamily="34" charset="0"/>
              </a:rPr>
              <a:t>Institutions = Rules </a:t>
            </a:r>
          </a:p>
        </p:txBody>
      </p:sp>
      <p:sp>
        <p:nvSpPr>
          <p:cNvPr id="2051" name="Rectangle 3"/>
          <p:cNvSpPr>
            <a:spLocks noGrp="1" noChangeArrowheads="1"/>
          </p:cNvSpPr>
          <p:nvPr>
            <p:ph type="subTitle" idx="4294967295"/>
          </p:nvPr>
        </p:nvSpPr>
        <p:spPr>
          <a:xfrm>
            <a:off x="0" y="1228725"/>
            <a:ext cx="7391400" cy="4800600"/>
          </a:xfrm>
        </p:spPr>
        <p:txBody>
          <a:bodyPr>
            <a:normAutofit fontScale="55000" lnSpcReduction="20000"/>
          </a:bodyPr>
          <a:lstStyle/>
          <a:p>
            <a:pPr>
              <a:lnSpc>
                <a:spcPct val="120000"/>
              </a:lnSpc>
              <a:defRPr/>
            </a:pPr>
            <a:r>
              <a:rPr lang="en-AU" sz="3600" dirty="0">
                <a:latin typeface="Calibri" panose="020F0502020204030204" pitchFamily="34" charset="0"/>
                <a:cs typeface="Calibri" panose="020F0502020204030204" pitchFamily="34" charset="0"/>
              </a:rPr>
              <a:t>Formal and informal rules of social and economic life (laws, norms, routines, conventions, traditions, etiquette, etc).</a:t>
            </a:r>
          </a:p>
          <a:p>
            <a:pPr>
              <a:lnSpc>
                <a:spcPct val="120000"/>
              </a:lnSpc>
              <a:defRPr/>
            </a:pPr>
            <a:r>
              <a:rPr lang="en-AU" sz="3600" dirty="0">
                <a:latin typeface="Calibri" panose="020F0502020204030204" pitchFamily="34" charset="0"/>
                <a:cs typeface="Calibri" panose="020F0502020204030204" pitchFamily="34" charset="0"/>
              </a:rPr>
              <a:t>Our activity is </a:t>
            </a:r>
            <a:r>
              <a:rPr lang="en-AU" sz="3600" u="sng" dirty="0">
                <a:latin typeface="Calibri" panose="020F0502020204030204" pitchFamily="34" charset="0"/>
                <a:cs typeface="Calibri" panose="020F0502020204030204" pitchFamily="34" charset="0"/>
              </a:rPr>
              <a:t>always</a:t>
            </a:r>
            <a:r>
              <a:rPr lang="en-AU" sz="3600" dirty="0">
                <a:latin typeface="Calibri" panose="020F0502020204030204" pitchFamily="34" charset="0"/>
                <a:cs typeface="Calibri" panose="020F0502020204030204" pitchFamily="34" charset="0"/>
              </a:rPr>
              <a:t> embedded in institutions </a:t>
            </a:r>
          </a:p>
          <a:p>
            <a:pPr>
              <a:lnSpc>
                <a:spcPct val="120000"/>
              </a:lnSpc>
              <a:defRPr/>
            </a:pPr>
            <a:r>
              <a:rPr lang="en-AU" sz="3600" dirty="0" err="1">
                <a:latin typeface="Calibri" panose="020F0502020204030204" pitchFamily="34" charset="0"/>
                <a:cs typeface="Calibri" panose="020F0502020204030204" pitchFamily="34" charset="0"/>
              </a:rPr>
              <a:t>Oganisations</a:t>
            </a:r>
            <a:r>
              <a:rPr lang="en-AU" sz="3600" dirty="0">
                <a:latin typeface="Calibri" panose="020F0502020204030204" pitchFamily="34" charset="0"/>
                <a:cs typeface="Calibri" panose="020F0502020204030204" pitchFamily="34" charset="0"/>
              </a:rPr>
              <a:t> are largely composed of institutions (i.e. formal and informal rules) </a:t>
            </a:r>
          </a:p>
          <a:p>
            <a:pPr>
              <a:lnSpc>
                <a:spcPct val="120000"/>
              </a:lnSpc>
              <a:defRPr/>
            </a:pPr>
            <a:r>
              <a:rPr lang="en-AU" sz="3600" dirty="0">
                <a:latin typeface="Calibri" panose="020F0502020204030204" pitchFamily="34" charset="0"/>
                <a:cs typeface="Calibri" panose="020F0502020204030204" pitchFamily="34" charset="0"/>
              </a:rPr>
              <a:t>Institutions constrain but also enable thoughts and actions. </a:t>
            </a:r>
          </a:p>
          <a:p>
            <a:pPr>
              <a:lnSpc>
                <a:spcPct val="120000"/>
              </a:lnSpc>
              <a:defRPr/>
            </a:pPr>
            <a:r>
              <a:rPr lang="en-AU" sz="3600" dirty="0">
                <a:latin typeface="Calibri" panose="020F0502020204030204" pitchFamily="34" charset="0"/>
                <a:cs typeface="Calibri" panose="020F0502020204030204" pitchFamily="34" charset="0"/>
              </a:rPr>
              <a:t>Significantly, we often internalise institutions via mental and physical </a:t>
            </a:r>
            <a:r>
              <a:rPr lang="en-AU" sz="3600" u="sng" dirty="0">
                <a:latin typeface="Calibri" panose="020F0502020204030204" pitchFamily="34" charset="0"/>
                <a:cs typeface="Calibri" panose="020F0502020204030204" pitchFamily="34" charset="0"/>
              </a:rPr>
              <a:t>habits</a:t>
            </a:r>
            <a:r>
              <a:rPr lang="en-AU" sz="3600" dirty="0">
                <a:latin typeface="Calibri" panose="020F0502020204030204" pitchFamily="34" charset="0"/>
                <a:cs typeface="Calibri" panose="020F0502020204030204" pitchFamily="34" charset="0"/>
              </a:rPr>
              <a:t> in a way we are only semi-conscious of.</a:t>
            </a:r>
          </a:p>
          <a:p>
            <a:pPr>
              <a:lnSpc>
                <a:spcPct val="120000"/>
              </a:lnSpc>
              <a:defRPr/>
            </a:pPr>
            <a:r>
              <a:rPr lang="en-AU" sz="3600" dirty="0">
                <a:latin typeface="Calibri" panose="020F0502020204030204" pitchFamily="34" charset="0"/>
                <a:cs typeface="Calibri" panose="020F0502020204030204" pitchFamily="34" charset="0"/>
              </a:rPr>
              <a:t>Durable but still subject to change.</a:t>
            </a:r>
          </a:p>
          <a:p>
            <a:pPr>
              <a:lnSpc>
                <a:spcPct val="120000"/>
              </a:lnSpc>
              <a:defRPr/>
            </a:pPr>
            <a:r>
              <a:rPr lang="en-AU" sz="3600" dirty="0">
                <a:latin typeface="Calibri" panose="020F0502020204030204" pitchFamily="34" charset="0"/>
                <a:cs typeface="Calibri" panose="020F0502020204030204" pitchFamily="34" charset="0"/>
              </a:rPr>
              <a:t>We make institutions (and habits), but to a significant extent they make us. </a:t>
            </a:r>
          </a:p>
          <a:p>
            <a:pPr marL="0" indent="0">
              <a:lnSpc>
                <a:spcPct val="120000"/>
              </a:lnSpc>
              <a:buNone/>
              <a:defRPr/>
            </a:pPr>
            <a:r>
              <a:rPr lang="en-AU" sz="3600" dirty="0">
                <a:latin typeface="Calibri" panose="020F0502020204030204" pitchFamily="34" charset="0"/>
                <a:cs typeface="Calibri" panose="020F0502020204030204" pitchFamily="34" charset="0"/>
              </a:rPr>
              <a:t> </a:t>
            </a:r>
          </a:p>
          <a:p>
            <a:pPr marL="0" indent="0">
              <a:lnSpc>
                <a:spcPct val="90000"/>
              </a:lnSpc>
              <a:buNone/>
              <a:defRPr/>
            </a:pPr>
            <a:endParaRPr lang="en-AU" sz="4000" dirty="0">
              <a:latin typeface="Calibri" panose="020F0502020204030204" pitchFamily="34" charset="0"/>
              <a:cs typeface="Calibri" panose="020F0502020204030204" pitchFamily="34" charset="0"/>
            </a:endParaRPr>
          </a:p>
          <a:p>
            <a:pPr marL="0" indent="0">
              <a:lnSpc>
                <a:spcPct val="90000"/>
              </a:lnSpc>
              <a:buNone/>
              <a:defRPr/>
            </a:pPr>
            <a:endParaRPr lang="en-AU" sz="4000" dirty="0">
              <a:latin typeface="Times New Roman" pitchFamily="18" charset="0"/>
            </a:endParaRPr>
          </a:p>
        </p:txBody>
      </p:sp>
      <p:pic>
        <p:nvPicPr>
          <p:cNvPr id="2" name="Picture 1" descr="jai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183" y="4485819"/>
            <a:ext cx="1944687" cy="1905000"/>
          </a:xfrm>
          <a:prstGeom prst="rect">
            <a:avLst/>
          </a:prstGeom>
        </p:spPr>
      </p:pic>
      <p:pic>
        <p:nvPicPr>
          <p:cNvPr id="3" name="Picture 2" descr="Jud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029200"/>
            <a:ext cx="1828800" cy="1371600"/>
          </a:xfrm>
          <a:prstGeom prst="rect">
            <a:avLst/>
          </a:prstGeom>
        </p:spPr>
      </p:pic>
      <p:pic>
        <p:nvPicPr>
          <p:cNvPr id="4" name="Picture 3" descr="mindcontro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5167312"/>
            <a:ext cx="1901628" cy="13716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39C2D04-4BB7-432F-9E8E-D5A0DE8FC1CB}" type="slidenum">
              <a:rPr lang="en-US"/>
              <a:pPr/>
              <a:t>4</a:t>
            </a:fld>
            <a:endParaRPr lang="en-US" dirty="0"/>
          </a:p>
        </p:txBody>
      </p:sp>
      <p:sp>
        <p:nvSpPr>
          <p:cNvPr id="2050" name="Rectangle 2"/>
          <p:cNvSpPr>
            <a:spLocks noGrp="1" noChangeArrowheads="1"/>
          </p:cNvSpPr>
          <p:nvPr>
            <p:ph type="ctrTitle" idx="4294967295"/>
          </p:nvPr>
        </p:nvSpPr>
        <p:spPr>
          <a:xfrm>
            <a:off x="0" y="130175"/>
            <a:ext cx="9067800" cy="762000"/>
          </a:xfrm>
        </p:spPr>
        <p:txBody>
          <a:bodyPr anchor="b" anchorCtr="1"/>
          <a:lstStyle/>
          <a:p>
            <a:pPr marL="838200" indent="-838200">
              <a:defRPr/>
            </a:pPr>
            <a:r>
              <a:rPr lang="en-GB" sz="3800" b="1" dirty="0">
                <a:solidFill>
                  <a:schemeClr val="accent1">
                    <a:lumMod val="75000"/>
                  </a:schemeClr>
                </a:solidFill>
                <a:latin typeface="Calibri" panose="020F0502020204030204" pitchFamily="34" charset="0"/>
                <a:cs typeface="Calibri" panose="020F0502020204030204" pitchFamily="34" charset="0"/>
              </a:rPr>
              <a:t>Institutional Blindness</a:t>
            </a:r>
          </a:p>
        </p:txBody>
      </p:sp>
      <p:sp>
        <p:nvSpPr>
          <p:cNvPr id="2051" name="Rectangle 3"/>
          <p:cNvSpPr>
            <a:spLocks noGrp="1" noChangeArrowheads="1"/>
          </p:cNvSpPr>
          <p:nvPr>
            <p:ph type="subTitle" idx="4294967295"/>
          </p:nvPr>
        </p:nvSpPr>
        <p:spPr>
          <a:xfrm>
            <a:off x="0" y="882650"/>
            <a:ext cx="6019800" cy="5867400"/>
          </a:xfrm>
        </p:spPr>
        <p:txBody>
          <a:bodyPr>
            <a:normAutofit fontScale="77500" lnSpcReduction="20000"/>
          </a:bodyPr>
          <a:lstStyle/>
          <a:p>
            <a:pPr marL="0" indent="0">
              <a:lnSpc>
                <a:spcPct val="120000"/>
              </a:lnSpc>
              <a:spcBef>
                <a:spcPts val="0"/>
              </a:spcBef>
              <a:buNone/>
              <a:defRPr/>
            </a:pPr>
            <a:r>
              <a:rPr lang="en-AU" sz="3700" dirty="0">
                <a:latin typeface="Calibri" panose="020F0502020204030204" pitchFamily="34" charset="0"/>
                <a:cs typeface="Calibri" panose="020F0502020204030204" pitchFamily="34" charset="0"/>
              </a:rPr>
              <a:t>Dangers in assuming necessary institutions exist or will arise naturally (economists </a:t>
            </a:r>
            <a:r>
              <a:rPr lang="en-AU" sz="3700" u="sng" dirty="0">
                <a:latin typeface="Calibri" panose="020F0502020204030204" pitchFamily="34" charset="0"/>
                <a:cs typeface="Calibri" panose="020F0502020204030204" pitchFamily="34" charset="0"/>
              </a:rPr>
              <a:t>often</a:t>
            </a:r>
            <a:r>
              <a:rPr lang="en-AU" sz="3700" dirty="0">
                <a:latin typeface="Calibri" panose="020F0502020204030204" pitchFamily="34" charset="0"/>
                <a:cs typeface="Calibri" panose="020F0502020204030204" pitchFamily="34" charset="0"/>
              </a:rPr>
              <a:t> guilty of this). </a:t>
            </a:r>
          </a:p>
          <a:p>
            <a:pPr marL="0" indent="0">
              <a:lnSpc>
                <a:spcPct val="120000"/>
              </a:lnSpc>
              <a:spcBef>
                <a:spcPts val="0"/>
              </a:spcBef>
              <a:buNone/>
              <a:defRPr/>
            </a:pPr>
            <a:r>
              <a:rPr lang="en-AU" sz="3700" dirty="0">
                <a:latin typeface="Calibri" panose="020F0502020204030204" pitchFamily="34" charset="0"/>
                <a:cs typeface="Calibri" panose="020F0502020204030204" pitchFamily="34" charset="0"/>
              </a:rPr>
              <a:t>	</a:t>
            </a:r>
          </a:p>
          <a:p>
            <a:pPr marL="0" indent="0">
              <a:lnSpc>
                <a:spcPct val="120000"/>
              </a:lnSpc>
              <a:spcBef>
                <a:spcPts val="0"/>
              </a:spcBef>
              <a:buNone/>
              <a:defRPr/>
            </a:pPr>
            <a:r>
              <a:rPr lang="en-AU" sz="3700" dirty="0">
                <a:latin typeface="Calibri" panose="020F0502020204030204" pitchFamily="34" charset="0"/>
                <a:cs typeface="Calibri" panose="020F0502020204030204" pitchFamily="34" charset="0"/>
              </a:rPr>
              <a:t>Example of USSR Transition.</a:t>
            </a:r>
          </a:p>
          <a:p>
            <a:pPr marL="0" indent="0">
              <a:lnSpc>
                <a:spcPct val="120000"/>
              </a:lnSpc>
              <a:spcBef>
                <a:spcPts val="0"/>
              </a:spcBef>
              <a:buNone/>
              <a:defRPr/>
            </a:pPr>
            <a:endParaRPr lang="en-AU" sz="3700" dirty="0">
              <a:latin typeface="Calibri" panose="020F0502020204030204" pitchFamily="34" charset="0"/>
              <a:cs typeface="Calibri" panose="020F0502020204030204" pitchFamily="34" charset="0"/>
            </a:endParaRPr>
          </a:p>
          <a:p>
            <a:pPr marL="0" indent="0">
              <a:lnSpc>
                <a:spcPct val="120000"/>
              </a:lnSpc>
              <a:spcBef>
                <a:spcPts val="0"/>
              </a:spcBef>
              <a:buNone/>
              <a:defRPr/>
            </a:pPr>
            <a:r>
              <a:rPr lang="en-AU" sz="3700" dirty="0">
                <a:latin typeface="Calibri" panose="020F0502020204030204" pitchFamily="34" charset="0"/>
                <a:cs typeface="Calibri" panose="020F0502020204030204" pitchFamily="34" charset="0"/>
              </a:rPr>
              <a:t>We may also under-rate role of path-dependence and lock-in</a:t>
            </a:r>
          </a:p>
          <a:p>
            <a:pPr marL="0" indent="0">
              <a:lnSpc>
                <a:spcPct val="120000"/>
              </a:lnSpc>
              <a:spcBef>
                <a:spcPts val="0"/>
              </a:spcBef>
              <a:buNone/>
              <a:defRPr/>
            </a:pPr>
            <a:endParaRPr lang="en-AU" sz="3700" dirty="0">
              <a:latin typeface="Calibri" panose="020F0502020204030204" pitchFamily="34" charset="0"/>
              <a:cs typeface="Calibri" panose="020F0502020204030204" pitchFamily="34" charset="0"/>
            </a:endParaRPr>
          </a:p>
          <a:p>
            <a:pPr marL="0" indent="0">
              <a:lnSpc>
                <a:spcPct val="120000"/>
              </a:lnSpc>
              <a:spcBef>
                <a:spcPts val="0"/>
              </a:spcBef>
              <a:buNone/>
              <a:defRPr/>
            </a:pPr>
            <a:r>
              <a:rPr lang="en-AU" sz="3700" dirty="0">
                <a:latin typeface="Calibri" panose="020F0502020204030204" pitchFamily="34" charset="0"/>
                <a:cs typeface="Calibri" panose="020F0502020204030204" pitchFamily="34" charset="0"/>
              </a:rPr>
              <a:t>Markets are institutions that need be to be nested inside other institutions</a:t>
            </a:r>
          </a:p>
          <a:p>
            <a:pPr marL="609600" indent="-609600">
              <a:lnSpc>
                <a:spcPct val="80000"/>
              </a:lnSpc>
              <a:spcBef>
                <a:spcPts val="0"/>
              </a:spcBef>
              <a:buNone/>
              <a:defRPr/>
            </a:pPr>
            <a:endParaRPr lang="en-AU" sz="3700" dirty="0">
              <a:latin typeface="Times New Roman" pitchFamily="18" charset="0"/>
            </a:endParaRPr>
          </a:p>
          <a:p>
            <a:pPr marL="609600" indent="-609600">
              <a:lnSpc>
                <a:spcPct val="80000"/>
              </a:lnSpc>
              <a:spcBef>
                <a:spcPts val="0"/>
              </a:spcBef>
              <a:buNone/>
              <a:defRPr/>
            </a:pPr>
            <a:endParaRPr lang="en-AU" sz="3700" dirty="0">
              <a:latin typeface="Times New Roman" pitchFamily="18" charset="0"/>
            </a:endParaRPr>
          </a:p>
          <a:p>
            <a:pPr marL="609600" indent="-609600">
              <a:lnSpc>
                <a:spcPct val="80000"/>
              </a:lnSpc>
              <a:spcBef>
                <a:spcPts val="0"/>
              </a:spcBef>
              <a:buNone/>
              <a:defRPr/>
            </a:pPr>
            <a:endParaRPr lang="en-AU" sz="3700" dirty="0">
              <a:latin typeface="Times New Roman" pitchFamily="18" charset="0"/>
            </a:endParaRPr>
          </a:p>
        </p:txBody>
      </p:sp>
      <p:cxnSp>
        <p:nvCxnSpPr>
          <p:cNvPr id="25605" name="AutoShape 4"/>
          <p:cNvCxnSpPr>
            <a:cxnSpLocks noChangeShapeType="1"/>
            <a:stCxn id="2051" idx="2"/>
            <a:endCxn id="2051" idx="2"/>
          </p:cNvCxnSpPr>
          <p:nvPr/>
        </p:nvCxnSpPr>
        <p:spPr bwMode="auto">
          <a:xfrm>
            <a:off x="3314700" y="6750567"/>
            <a:ext cx="0" cy="0"/>
          </a:xfrm>
          <a:prstGeom prst="straightConnector1">
            <a:avLst/>
          </a:prstGeom>
          <a:noFill/>
          <a:ln w="9525">
            <a:solidFill>
              <a:schemeClr val="tx1"/>
            </a:solidFill>
            <a:round/>
            <a:headEnd type="triangle" w="med" len="med"/>
            <a:tailEnd type="triangle" w="med" len="med"/>
          </a:ln>
        </p:spPr>
      </p:cxnSp>
      <p:pic>
        <p:nvPicPr>
          <p:cNvPr id="4" name="Picture 3" descr="blind 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850" y="3325923"/>
            <a:ext cx="3517900" cy="35179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F1CA-6E18-47D5-BB53-100409112C92}"/>
              </a:ext>
            </a:extLst>
          </p:cNvPr>
          <p:cNvSpPr>
            <a:spLocks noGrp="1"/>
          </p:cNvSpPr>
          <p:nvPr>
            <p:ph type="title"/>
          </p:nvPr>
        </p:nvSpPr>
        <p:spPr/>
        <p:txBody>
          <a:bodyPr/>
          <a:lstStyle/>
          <a:p>
            <a:r>
              <a:rPr lang="en-GB" dirty="0"/>
              <a:t>Identifying Institutions in Action</a:t>
            </a:r>
            <a:endParaRPr lang="en-AU" dirty="0"/>
          </a:p>
        </p:txBody>
      </p:sp>
      <p:sp>
        <p:nvSpPr>
          <p:cNvPr id="3" name="Content Placeholder 2">
            <a:extLst>
              <a:ext uri="{FF2B5EF4-FFF2-40B4-BE49-F238E27FC236}">
                <a16:creationId xmlns:a16="http://schemas.microsoft.com/office/drawing/2014/main" id="{1527072A-F56B-452A-8184-33F4532A0494}"/>
              </a:ext>
            </a:extLst>
          </p:cNvPr>
          <p:cNvSpPr>
            <a:spLocks noGrp="1"/>
          </p:cNvSpPr>
          <p:nvPr>
            <p:ph idx="1"/>
          </p:nvPr>
        </p:nvSpPr>
        <p:spPr>
          <a:xfrm>
            <a:off x="762000" y="1523999"/>
            <a:ext cx="5715000" cy="5197475"/>
          </a:xfrm>
        </p:spPr>
        <p:txBody>
          <a:bodyPr>
            <a:normAutofit lnSpcReduction="10000"/>
          </a:bodyPr>
          <a:lstStyle/>
          <a:p>
            <a:r>
              <a:rPr lang="en-GB" dirty="0"/>
              <a:t>Purchase of a cup of coffee at your local café </a:t>
            </a:r>
          </a:p>
          <a:p>
            <a:r>
              <a:rPr lang="en-GB" dirty="0"/>
              <a:t>Is it simply just a market transaction? No! What about:</a:t>
            </a:r>
          </a:p>
          <a:p>
            <a:pPr lvl="1"/>
            <a:r>
              <a:rPr lang="en-GB" dirty="0"/>
              <a:t>Health regulations</a:t>
            </a:r>
          </a:p>
          <a:p>
            <a:pPr lvl="1"/>
            <a:r>
              <a:rPr lang="en-GB" dirty="0"/>
              <a:t>Labour standards</a:t>
            </a:r>
          </a:p>
          <a:p>
            <a:pPr lvl="1"/>
            <a:r>
              <a:rPr lang="en-GB" dirty="0"/>
              <a:t>Insurance</a:t>
            </a:r>
          </a:p>
          <a:p>
            <a:pPr lvl="1"/>
            <a:r>
              <a:rPr lang="en-GB" dirty="0"/>
              <a:t>Money</a:t>
            </a:r>
          </a:p>
          <a:p>
            <a:pPr lvl="1"/>
            <a:r>
              <a:rPr lang="en-GB" dirty="0"/>
              <a:t>Language</a:t>
            </a:r>
          </a:p>
          <a:p>
            <a:pPr lvl="1"/>
            <a:r>
              <a:rPr lang="en-GB" dirty="0"/>
              <a:t>Informal institutions such as norms/etiquette </a:t>
            </a:r>
          </a:p>
          <a:p>
            <a:r>
              <a:rPr lang="en-GB" dirty="0"/>
              <a:t>Q. Think of another ‘market’ exchange and identify what supporting institutions are required.  </a:t>
            </a:r>
          </a:p>
          <a:p>
            <a:pPr lvl="1"/>
            <a:endParaRPr lang="en-GB" dirty="0"/>
          </a:p>
          <a:p>
            <a:endParaRPr lang="en-GB" dirty="0"/>
          </a:p>
          <a:p>
            <a:pPr marL="0" indent="0">
              <a:buNone/>
            </a:pPr>
            <a:endParaRPr lang="en-AU" dirty="0"/>
          </a:p>
        </p:txBody>
      </p:sp>
      <p:sp>
        <p:nvSpPr>
          <p:cNvPr id="5" name="Slide Number Placeholder 4">
            <a:extLst>
              <a:ext uri="{FF2B5EF4-FFF2-40B4-BE49-F238E27FC236}">
                <a16:creationId xmlns:a16="http://schemas.microsoft.com/office/drawing/2014/main" id="{BB1F3AE9-7486-481F-A9C0-ED1654B1DE2D}"/>
              </a:ext>
            </a:extLst>
          </p:cNvPr>
          <p:cNvSpPr>
            <a:spLocks noGrp="1"/>
          </p:cNvSpPr>
          <p:nvPr>
            <p:ph type="sldNum" sz="quarter" idx="12"/>
          </p:nvPr>
        </p:nvSpPr>
        <p:spPr/>
        <p:txBody>
          <a:bodyPr/>
          <a:lstStyle/>
          <a:p>
            <a:fld id="{D5C60FE1-EE80-4B1A-9C12-C67EA0656CFC}" type="slidenum">
              <a:rPr lang="en-AU" smtClean="0"/>
              <a:t>5</a:t>
            </a:fld>
            <a:endParaRPr lang="en-AU"/>
          </a:p>
        </p:txBody>
      </p:sp>
      <p:pic>
        <p:nvPicPr>
          <p:cNvPr id="6" name="Picture 5" descr="egg-and-nest.gif">
            <a:extLst>
              <a:ext uri="{FF2B5EF4-FFF2-40B4-BE49-F238E27FC236}">
                <a16:creationId xmlns:a16="http://schemas.microsoft.com/office/drawing/2014/main" id="{5555EA0B-3DDB-44DE-B1F0-8BD4C8202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3716655"/>
            <a:ext cx="4000500" cy="3004819"/>
          </a:xfrm>
          <a:prstGeom prst="rect">
            <a:avLst/>
          </a:prstGeom>
        </p:spPr>
      </p:pic>
    </p:spTree>
    <p:extLst>
      <p:ext uri="{BB962C8B-B14F-4D97-AF65-F5344CB8AC3E}">
        <p14:creationId xmlns:p14="http://schemas.microsoft.com/office/powerpoint/2010/main" val="317869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D4EB309-BAAF-4B14-9E83-19C3596A15B9}" type="slidenum">
              <a:rPr lang="en-US"/>
              <a:pPr/>
              <a:t>6</a:t>
            </a:fld>
            <a:endParaRPr lang="en-US" dirty="0"/>
          </a:p>
        </p:txBody>
      </p:sp>
      <p:sp>
        <p:nvSpPr>
          <p:cNvPr id="2050" name="Rectangle 2"/>
          <p:cNvSpPr>
            <a:spLocks noGrp="1" noChangeArrowheads="1"/>
          </p:cNvSpPr>
          <p:nvPr>
            <p:ph type="ctrTitle" idx="4294967295"/>
          </p:nvPr>
        </p:nvSpPr>
        <p:spPr>
          <a:xfrm>
            <a:off x="0" y="228600"/>
            <a:ext cx="7924800" cy="762000"/>
          </a:xfrm>
        </p:spPr>
        <p:txBody>
          <a:bodyPr anchor="b" anchorCtr="1"/>
          <a:lstStyle/>
          <a:p>
            <a:pPr marL="838200" indent="-838200">
              <a:defRPr/>
            </a:pPr>
            <a:r>
              <a:rPr lang="en-GB" sz="3600" b="1" dirty="0">
                <a:latin typeface="Calibri" panose="020F0502020204030204" pitchFamily="34" charset="0"/>
                <a:cs typeface="Calibri" panose="020F0502020204030204" pitchFamily="34" charset="0"/>
              </a:rPr>
              <a:t>Institutions in Detail (1)</a:t>
            </a:r>
          </a:p>
        </p:txBody>
      </p:sp>
      <p:sp>
        <p:nvSpPr>
          <p:cNvPr id="2051" name="Rectangle 3"/>
          <p:cNvSpPr>
            <a:spLocks noGrp="1" noChangeArrowheads="1"/>
          </p:cNvSpPr>
          <p:nvPr>
            <p:ph type="subTitle" idx="4294967295"/>
          </p:nvPr>
        </p:nvSpPr>
        <p:spPr>
          <a:xfrm>
            <a:off x="0" y="1066800"/>
            <a:ext cx="6858000" cy="5410200"/>
          </a:xfrm>
        </p:spPr>
        <p:txBody>
          <a:bodyPr>
            <a:normAutofit fontScale="92500"/>
          </a:bodyPr>
          <a:lstStyle/>
          <a:p>
            <a:pPr>
              <a:lnSpc>
                <a:spcPct val="120000"/>
              </a:lnSpc>
              <a:spcBef>
                <a:spcPts val="0"/>
              </a:spcBef>
              <a:defRPr/>
            </a:pPr>
            <a:r>
              <a:rPr lang="en-AU" sz="4000" dirty="0">
                <a:latin typeface="Calibri" panose="020F0502020204030204" pitchFamily="34" charset="0"/>
                <a:cs typeface="Calibri" panose="020F0502020204030204" pitchFamily="34" charset="0"/>
              </a:rPr>
              <a:t>Any social way of doing things depends on institutions</a:t>
            </a:r>
          </a:p>
          <a:p>
            <a:pPr>
              <a:lnSpc>
                <a:spcPct val="120000"/>
              </a:lnSpc>
              <a:spcBef>
                <a:spcPts val="0"/>
              </a:spcBef>
              <a:defRPr/>
            </a:pPr>
            <a:r>
              <a:rPr lang="en-AU" sz="4000" dirty="0">
                <a:latin typeface="Calibri" panose="020F0502020204030204" pitchFamily="34" charset="0"/>
                <a:cs typeface="Calibri" panose="020F0502020204030204" pitchFamily="34" charset="0"/>
              </a:rPr>
              <a:t>Breaching an institution usually carries some formal or informal sanction</a:t>
            </a:r>
          </a:p>
          <a:p>
            <a:pPr>
              <a:lnSpc>
                <a:spcPct val="120000"/>
              </a:lnSpc>
              <a:spcBef>
                <a:spcPts val="0"/>
              </a:spcBef>
              <a:defRPr/>
            </a:pPr>
            <a:r>
              <a:rPr lang="en-AU" sz="4000" dirty="0">
                <a:latin typeface="Calibri" panose="020F0502020204030204" pitchFamily="34" charset="0"/>
                <a:cs typeface="Calibri" panose="020F0502020204030204" pitchFamily="34" charset="0"/>
              </a:rPr>
              <a:t>Informal institutions as important as the formal institutions</a:t>
            </a:r>
          </a:p>
        </p:txBody>
      </p:sp>
      <p:pic>
        <p:nvPicPr>
          <p:cNvPr id="4" name="Picture 3" descr="outc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074" y="3581400"/>
            <a:ext cx="4233766" cy="30734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1A2A379-5D80-48E4-93F8-547F41EB1B6F}" type="slidenum">
              <a:rPr lang="en-US"/>
              <a:pPr/>
              <a:t>7</a:t>
            </a:fld>
            <a:endParaRPr lang="en-US" dirty="0"/>
          </a:p>
        </p:txBody>
      </p:sp>
      <p:sp>
        <p:nvSpPr>
          <p:cNvPr id="2050" name="Rectangle 2"/>
          <p:cNvSpPr>
            <a:spLocks noGrp="1" noChangeArrowheads="1"/>
          </p:cNvSpPr>
          <p:nvPr>
            <p:ph type="ctrTitle" idx="4294967295"/>
          </p:nvPr>
        </p:nvSpPr>
        <p:spPr>
          <a:xfrm>
            <a:off x="0" y="69850"/>
            <a:ext cx="9144000" cy="762000"/>
          </a:xfrm>
        </p:spPr>
        <p:txBody>
          <a:bodyPr anchor="b" anchorCtr="1"/>
          <a:lstStyle/>
          <a:p>
            <a:pPr marL="838200" indent="-838200">
              <a:defRPr/>
            </a:pPr>
            <a:r>
              <a:rPr lang="en-GB" sz="4000" b="1" dirty="0">
                <a:latin typeface="Calibri" panose="020F0502020204030204" pitchFamily="34" charset="0"/>
                <a:cs typeface="Calibri" panose="020F0502020204030204" pitchFamily="34" charset="0"/>
              </a:rPr>
              <a:t>Institutions in detail (2)</a:t>
            </a:r>
          </a:p>
        </p:txBody>
      </p:sp>
      <p:sp>
        <p:nvSpPr>
          <p:cNvPr id="2051" name="Rectangle 3"/>
          <p:cNvSpPr>
            <a:spLocks noGrp="1" noChangeArrowheads="1"/>
          </p:cNvSpPr>
          <p:nvPr>
            <p:ph type="subTitle" idx="4294967295"/>
          </p:nvPr>
        </p:nvSpPr>
        <p:spPr>
          <a:xfrm>
            <a:off x="0" y="1012825"/>
            <a:ext cx="6477000" cy="5410200"/>
          </a:xfrm>
        </p:spPr>
        <p:txBody>
          <a:bodyPr>
            <a:normAutofit fontScale="62500" lnSpcReduction="20000"/>
          </a:bodyPr>
          <a:lstStyle/>
          <a:p>
            <a:pPr marL="609600" indent="-609600">
              <a:lnSpc>
                <a:spcPct val="120000"/>
              </a:lnSpc>
              <a:buFont typeface="Wingdings" pitchFamily="2" charset="2"/>
              <a:buAutoNum type="arabicPeriod"/>
              <a:defRPr/>
            </a:pPr>
            <a:r>
              <a:rPr lang="en-AU" sz="4000" u="sng" dirty="0">
                <a:solidFill>
                  <a:schemeClr val="tx1"/>
                </a:solidFill>
                <a:latin typeface="Calibri" panose="020F0502020204030204" pitchFamily="34" charset="0"/>
                <a:cs typeface="Calibri" panose="020F0502020204030204" pitchFamily="34" charset="0"/>
              </a:rPr>
              <a:t>Social</a:t>
            </a:r>
            <a:r>
              <a:rPr lang="en-AU" sz="4000" dirty="0">
                <a:solidFill>
                  <a:schemeClr val="tx1"/>
                </a:solidFill>
                <a:latin typeface="Calibri" panose="020F0502020204030204" pitchFamily="34" charset="0"/>
                <a:cs typeface="Calibri" panose="020F0502020204030204" pitchFamily="34" charset="0"/>
              </a:rPr>
              <a:t> constructs – made by humans</a:t>
            </a:r>
          </a:p>
          <a:p>
            <a:pPr marL="609600" indent="-609600">
              <a:lnSpc>
                <a:spcPct val="120000"/>
              </a:lnSpc>
              <a:buFont typeface="Wingdings" pitchFamily="2" charset="2"/>
              <a:buAutoNum type="arabicPeriod"/>
              <a:defRPr/>
            </a:pPr>
            <a:r>
              <a:rPr lang="en-AU" sz="4000" dirty="0">
                <a:solidFill>
                  <a:schemeClr val="tx1"/>
                </a:solidFill>
                <a:latin typeface="Calibri" panose="020F0502020204030204" pitchFamily="34" charset="0"/>
                <a:cs typeface="Calibri" panose="020F0502020204030204" pitchFamily="34" charset="0"/>
              </a:rPr>
              <a:t>Mental constructs – not physical ones</a:t>
            </a:r>
          </a:p>
          <a:p>
            <a:pPr marL="609600" indent="-609600">
              <a:lnSpc>
                <a:spcPct val="120000"/>
              </a:lnSpc>
              <a:buFont typeface="Wingdings" pitchFamily="2" charset="2"/>
              <a:buAutoNum type="arabicPeriod"/>
              <a:defRPr/>
            </a:pPr>
            <a:r>
              <a:rPr lang="en-AU" sz="4000" dirty="0">
                <a:solidFill>
                  <a:schemeClr val="tx1"/>
                </a:solidFill>
                <a:latin typeface="Calibri" panose="020F0502020204030204" pitchFamily="34" charset="0"/>
                <a:cs typeface="Calibri" panose="020F0502020204030204" pitchFamily="34" charset="0"/>
              </a:rPr>
              <a:t>Always potentially contested by interest groups – formation and change of institutions involve winners and losers.  </a:t>
            </a:r>
          </a:p>
          <a:p>
            <a:pPr marL="609600" indent="-609600">
              <a:lnSpc>
                <a:spcPct val="120000"/>
              </a:lnSpc>
              <a:buFont typeface="Wingdings" pitchFamily="2" charset="2"/>
              <a:buAutoNum type="arabicPeriod"/>
              <a:defRPr/>
            </a:pPr>
            <a:r>
              <a:rPr lang="en-AU" sz="4000" dirty="0">
                <a:solidFill>
                  <a:schemeClr val="tx1"/>
                </a:solidFill>
                <a:latin typeface="Calibri" panose="020F0502020204030204" pitchFamily="34" charset="0"/>
                <a:cs typeface="Calibri" panose="020F0502020204030204" pitchFamily="34" charset="0"/>
              </a:rPr>
              <a:t>Most bad situations/institutions are good for somebody</a:t>
            </a:r>
          </a:p>
          <a:p>
            <a:pPr marL="609600" indent="-609600">
              <a:lnSpc>
                <a:spcPct val="120000"/>
              </a:lnSpc>
              <a:buFont typeface="Wingdings" pitchFamily="2" charset="2"/>
              <a:buAutoNum type="arabicPeriod"/>
              <a:defRPr/>
            </a:pPr>
            <a:r>
              <a:rPr lang="en-AU" sz="4000" dirty="0">
                <a:solidFill>
                  <a:schemeClr val="tx1"/>
                </a:solidFill>
                <a:latin typeface="Calibri" panose="020F0502020204030204" pitchFamily="34" charset="0"/>
                <a:cs typeface="Calibri" panose="020F0502020204030204" pitchFamily="34" charset="0"/>
              </a:rPr>
              <a:t>Forming and changing institutions involves </a:t>
            </a:r>
            <a:r>
              <a:rPr lang="en-AU" sz="4000" u="sng" dirty="0">
                <a:solidFill>
                  <a:schemeClr val="tx1"/>
                </a:solidFill>
                <a:latin typeface="Calibri" panose="020F0502020204030204" pitchFamily="34" charset="0"/>
                <a:cs typeface="Calibri" panose="020F0502020204030204" pitchFamily="34" charset="0"/>
              </a:rPr>
              <a:t>power</a:t>
            </a:r>
            <a:r>
              <a:rPr lang="en-AU" sz="4000" dirty="0">
                <a:solidFill>
                  <a:schemeClr val="tx1"/>
                </a:solidFill>
                <a:latin typeface="Calibri" panose="020F0502020204030204" pitchFamily="34" charset="0"/>
                <a:cs typeface="Calibri" panose="020F0502020204030204" pitchFamily="34" charset="0"/>
              </a:rPr>
              <a:t> of some kind. </a:t>
            </a:r>
          </a:p>
          <a:p>
            <a:pPr marL="609600" indent="-609600">
              <a:lnSpc>
                <a:spcPct val="120000"/>
              </a:lnSpc>
              <a:buFont typeface="Wingdings" pitchFamily="2" charset="2"/>
              <a:buAutoNum type="arabicPeriod"/>
              <a:defRPr/>
            </a:pPr>
            <a:r>
              <a:rPr lang="en-AU" sz="4000" dirty="0">
                <a:latin typeface="Calibri" panose="020F0502020204030204" pitchFamily="34" charset="0"/>
                <a:cs typeface="Calibri" panose="020F0502020204030204" pitchFamily="34" charset="0"/>
              </a:rPr>
              <a:t>So, if the e</a:t>
            </a:r>
            <a:r>
              <a:rPr lang="en-AU" sz="4000" dirty="0">
                <a:solidFill>
                  <a:schemeClr val="tx1"/>
                </a:solidFill>
                <a:latin typeface="Calibri" panose="020F0502020204030204" pitchFamily="34" charset="0"/>
                <a:cs typeface="Calibri" panose="020F0502020204030204" pitchFamily="34" charset="0"/>
              </a:rPr>
              <a:t>conomy made of institutions, the economy is a </a:t>
            </a:r>
            <a:r>
              <a:rPr lang="en-AU" sz="4000" dirty="0">
                <a:solidFill>
                  <a:schemeClr val="tx1"/>
                </a:solidFill>
                <a:latin typeface="Calibri" panose="020F0502020204030204" pitchFamily="34" charset="0"/>
                <a:cs typeface="Calibri" panose="020F0502020204030204" pitchFamily="34" charset="0"/>
                <a:sym typeface="Wingdings"/>
              </a:rPr>
              <a:t>system of power</a:t>
            </a:r>
            <a:endParaRPr lang="en-AU" sz="4000" dirty="0">
              <a:solidFill>
                <a:schemeClr val="tx1"/>
              </a:solidFill>
              <a:latin typeface="Calibri" panose="020F0502020204030204" pitchFamily="34" charset="0"/>
              <a:cs typeface="Calibri" panose="020F0502020204030204" pitchFamily="34" charset="0"/>
            </a:endParaRPr>
          </a:p>
          <a:p>
            <a:pPr marL="609600" indent="-609600">
              <a:lnSpc>
                <a:spcPct val="80000"/>
              </a:lnSpc>
              <a:buFont typeface="Wingdings" pitchFamily="2" charset="2"/>
              <a:buAutoNum type="arabicPeriod" startAt="5"/>
              <a:defRPr/>
            </a:pPr>
            <a:r>
              <a:rPr lang="en-AU" sz="500" dirty="0">
                <a:latin typeface="Calibri" panose="020F0502020204030204" pitchFamily="34" charset="0"/>
                <a:cs typeface="Calibri" panose="020F0502020204030204" pitchFamily="34" charset="0"/>
              </a:rPr>
              <a:t>	</a:t>
            </a:r>
            <a:endParaRPr lang="en-GB" sz="500" dirty="0">
              <a:latin typeface="Calibri" panose="020F0502020204030204" pitchFamily="34" charset="0"/>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89BE878-AD55-4563-A7CE-8F0832F27ED6}" type="slidenum">
              <a:rPr lang="en-US"/>
              <a:pPr/>
              <a:t>8</a:t>
            </a:fld>
            <a:endParaRPr lang="en-US" dirty="0"/>
          </a:p>
        </p:txBody>
      </p:sp>
      <p:sp>
        <p:nvSpPr>
          <p:cNvPr id="2050" name="Rectangle 2"/>
          <p:cNvSpPr>
            <a:spLocks noGrp="1" noChangeArrowheads="1"/>
          </p:cNvSpPr>
          <p:nvPr>
            <p:ph type="ctrTitle" idx="4294967295"/>
          </p:nvPr>
        </p:nvSpPr>
        <p:spPr>
          <a:xfrm>
            <a:off x="0" y="228600"/>
            <a:ext cx="9144000" cy="762000"/>
          </a:xfrm>
        </p:spPr>
        <p:txBody>
          <a:bodyPr anchor="b" anchorCtr="1"/>
          <a:lstStyle/>
          <a:p>
            <a:pPr marL="838200" indent="-838200">
              <a:defRPr/>
            </a:pPr>
            <a:r>
              <a:rPr lang="en-GB" sz="3600" b="1" dirty="0">
                <a:latin typeface="Calibri" panose="020F0502020204030204" pitchFamily="34" charset="0"/>
                <a:cs typeface="Calibri" panose="020F0502020204030204" pitchFamily="34" charset="0"/>
              </a:rPr>
              <a:t>Institutions</a:t>
            </a:r>
            <a:r>
              <a:rPr lang="en-GB" sz="3600" b="1" dirty="0">
                <a:latin typeface="Times New Roman" pitchFamily="18" charset="0"/>
              </a:rPr>
              <a:t> in detail (3)</a:t>
            </a:r>
          </a:p>
        </p:txBody>
      </p:sp>
      <p:sp>
        <p:nvSpPr>
          <p:cNvPr id="2051" name="Rectangle 3"/>
          <p:cNvSpPr>
            <a:spLocks noGrp="1" noChangeArrowheads="1"/>
          </p:cNvSpPr>
          <p:nvPr>
            <p:ph type="subTitle" idx="4294967295"/>
          </p:nvPr>
        </p:nvSpPr>
        <p:spPr>
          <a:xfrm>
            <a:off x="0" y="1143000"/>
            <a:ext cx="5029200" cy="5410200"/>
          </a:xfrm>
        </p:spPr>
        <p:txBody>
          <a:bodyPr>
            <a:normAutofit fontScale="70000" lnSpcReduction="20000"/>
          </a:bodyPr>
          <a:lstStyle/>
          <a:p>
            <a:pPr marL="0" indent="0">
              <a:lnSpc>
                <a:spcPct val="110000"/>
              </a:lnSpc>
              <a:spcBef>
                <a:spcPts val="0"/>
              </a:spcBef>
              <a:buNone/>
              <a:defRPr/>
            </a:pPr>
            <a:r>
              <a:rPr lang="en-AU" sz="4000" u="sng" dirty="0">
                <a:latin typeface="Calibri" panose="020F0502020204030204" pitchFamily="34" charset="0"/>
                <a:cs typeface="Calibri" panose="020F0502020204030204" pitchFamily="34" charset="0"/>
              </a:rPr>
              <a:t>Instrumental institutions</a:t>
            </a:r>
            <a:r>
              <a:rPr lang="en-AU" sz="4000" dirty="0">
                <a:latin typeface="Calibri" panose="020F0502020204030204" pitchFamily="34" charset="0"/>
                <a:cs typeface="Calibri" panose="020F0502020204030204" pitchFamily="34" charset="0"/>
              </a:rPr>
              <a:t>: enabling for individuals, society and for the social provisioning process</a:t>
            </a:r>
          </a:p>
          <a:p>
            <a:pPr marL="0" indent="0">
              <a:lnSpc>
                <a:spcPct val="110000"/>
              </a:lnSpc>
              <a:spcBef>
                <a:spcPts val="0"/>
              </a:spcBef>
              <a:buNone/>
              <a:defRPr/>
            </a:pPr>
            <a:endParaRPr lang="en-AU" sz="4000" u="sng" dirty="0">
              <a:latin typeface="Calibri" panose="020F0502020204030204" pitchFamily="34" charset="0"/>
              <a:cs typeface="Calibri" panose="020F0502020204030204" pitchFamily="34" charset="0"/>
            </a:endParaRPr>
          </a:p>
          <a:p>
            <a:pPr marL="0" indent="0">
              <a:lnSpc>
                <a:spcPct val="110000"/>
              </a:lnSpc>
              <a:spcBef>
                <a:spcPts val="0"/>
              </a:spcBef>
              <a:buNone/>
              <a:defRPr/>
            </a:pPr>
            <a:r>
              <a:rPr lang="en-AU" sz="4000" u="sng" dirty="0">
                <a:latin typeface="Calibri" panose="020F0502020204030204" pitchFamily="34" charset="0"/>
                <a:cs typeface="Calibri" panose="020F0502020204030204" pitchFamily="34" charset="0"/>
              </a:rPr>
              <a:t>Ceremonial institutions</a:t>
            </a:r>
            <a:r>
              <a:rPr lang="en-AU" sz="4000" dirty="0">
                <a:latin typeface="Calibri" panose="020F0502020204030204" pitchFamily="34" charset="0"/>
                <a:cs typeface="Calibri" panose="020F0502020204030204" pitchFamily="34" charset="0"/>
              </a:rPr>
              <a:t>: perpetuating of rank and privilege for the few at the expense of the many</a:t>
            </a:r>
          </a:p>
          <a:p>
            <a:pPr marL="0" indent="0">
              <a:lnSpc>
                <a:spcPct val="110000"/>
              </a:lnSpc>
              <a:spcBef>
                <a:spcPts val="0"/>
              </a:spcBef>
              <a:buNone/>
              <a:defRPr/>
            </a:pPr>
            <a:endParaRPr lang="en-AU" sz="4000" dirty="0">
              <a:latin typeface="Calibri" panose="020F0502020204030204" pitchFamily="34" charset="0"/>
              <a:cs typeface="Calibri" panose="020F0502020204030204" pitchFamily="34" charset="0"/>
            </a:endParaRPr>
          </a:p>
          <a:p>
            <a:pPr marL="0" indent="0">
              <a:lnSpc>
                <a:spcPct val="110000"/>
              </a:lnSpc>
              <a:spcBef>
                <a:spcPts val="0"/>
              </a:spcBef>
              <a:buNone/>
              <a:defRPr/>
            </a:pPr>
            <a:r>
              <a:rPr lang="en-AU" sz="4000" dirty="0">
                <a:latin typeface="Calibri" panose="020F0502020204030204" pitchFamily="34" charset="0"/>
                <a:cs typeface="Calibri" panose="020F0502020204030204" pitchFamily="34" charset="0"/>
              </a:rPr>
              <a:t> Is this a false dualism? </a:t>
            </a:r>
          </a:p>
          <a:p>
            <a:pPr marL="0" indent="0">
              <a:lnSpc>
                <a:spcPct val="110000"/>
              </a:lnSpc>
              <a:spcBef>
                <a:spcPts val="0"/>
              </a:spcBef>
              <a:buNone/>
              <a:defRPr/>
            </a:pPr>
            <a:endParaRPr lang="en-AU" sz="4000" dirty="0">
              <a:latin typeface="Calibri" panose="020F0502020204030204" pitchFamily="34" charset="0"/>
              <a:cs typeface="Calibri" panose="020F0502020204030204" pitchFamily="34" charset="0"/>
            </a:endParaRPr>
          </a:p>
          <a:p>
            <a:pPr marL="0" indent="0">
              <a:lnSpc>
                <a:spcPct val="110000"/>
              </a:lnSpc>
              <a:spcBef>
                <a:spcPts val="0"/>
              </a:spcBef>
              <a:buNone/>
              <a:defRPr/>
            </a:pPr>
            <a:r>
              <a:rPr lang="en-AU" sz="4000" dirty="0">
                <a:latin typeface="Calibri" panose="020F0502020204030204" pitchFamily="34" charset="0"/>
                <a:cs typeface="Calibri" panose="020F0502020204030204" pitchFamily="34" charset="0"/>
              </a:rPr>
              <a:t>	</a:t>
            </a:r>
            <a:r>
              <a:rPr lang="en-AU" sz="600" dirty="0">
                <a:latin typeface="Calibri" panose="020F0502020204030204" pitchFamily="34" charset="0"/>
                <a:cs typeface="Calibri" panose="020F0502020204030204" pitchFamily="34" charset="0"/>
              </a:rPr>
              <a:t>						</a:t>
            </a:r>
            <a:endParaRPr lang="en-GB" sz="600" dirty="0">
              <a:latin typeface="Calibri" panose="020F0502020204030204" pitchFamily="34" charset="0"/>
              <a:cs typeface="Calibri" panose="020F0502020204030204" pitchFamily="34" charset="0"/>
            </a:endParaRPr>
          </a:p>
        </p:txBody>
      </p:sp>
      <p:pic>
        <p:nvPicPr>
          <p:cNvPr id="2" name="Picture 1" descr="queen-coronation-4028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8600"/>
            <a:ext cx="2569028" cy="1524000"/>
          </a:xfrm>
          <a:prstGeom prst="rect">
            <a:avLst/>
          </a:prstGeom>
        </p:spPr>
      </p:pic>
      <p:sp>
        <p:nvSpPr>
          <p:cNvPr id="4" name="TextBox 3"/>
          <p:cNvSpPr txBox="1"/>
          <p:nvPr/>
        </p:nvSpPr>
        <p:spPr>
          <a:xfrm>
            <a:off x="5257800" y="2971800"/>
            <a:ext cx="2514600" cy="923330"/>
          </a:xfrm>
          <a:prstGeom prst="rect">
            <a:avLst/>
          </a:prstGeom>
          <a:noFill/>
        </p:spPr>
        <p:txBody>
          <a:bodyPr wrap="square" rtlCol="0">
            <a:spAutoFit/>
          </a:bodyPr>
          <a:lstStyle/>
          <a:p>
            <a:r>
              <a:rPr lang="en-US" dirty="0"/>
              <a:t>Instrumental Institutions = productive</a:t>
            </a:r>
          </a:p>
        </p:txBody>
      </p:sp>
      <p:sp>
        <p:nvSpPr>
          <p:cNvPr id="6" name="TextBox 5"/>
          <p:cNvSpPr txBox="1"/>
          <p:nvPr/>
        </p:nvSpPr>
        <p:spPr>
          <a:xfrm>
            <a:off x="5181600" y="5867400"/>
            <a:ext cx="2514600" cy="923330"/>
          </a:xfrm>
          <a:prstGeom prst="rect">
            <a:avLst/>
          </a:prstGeom>
          <a:noFill/>
        </p:spPr>
        <p:txBody>
          <a:bodyPr wrap="square" rtlCol="0">
            <a:spAutoFit/>
          </a:bodyPr>
          <a:lstStyle/>
          <a:p>
            <a:r>
              <a:rPr lang="en-US" dirty="0"/>
              <a:t>Ceremonial Institutions = status, rank, privilege</a:t>
            </a:r>
          </a:p>
        </p:txBody>
      </p:sp>
      <p:pic>
        <p:nvPicPr>
          <p:cNvPr id="7" name="Picture 6" descr="handsh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1" y="1295400"/>
            <a:ext cx="2221875" cy="14732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84FB-3ADD-4A68-AB81-5AB319978B4A}"/>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Institutionalism and ideology</a:t>
            </a:r>
            <a:endParaRPr lang="en-AU" dirty="0"/>
          </a:p>
        </p:txBody>
      </p:sp>
      <p:sp>
        <p:nvSpPr>
          <p:cNvPr id="3" name="Content Placeholder 2">
            <a:extLst>
              <a:ext uri="{FF2B5EF4-FFF2-40B4-BE49-F238E27FC236}">
                <a16:creationId xmlns:a16="http://schemas.microsoft.com/office/drawing/2014/main" id="{BD7C3045-8453-4D56-A341-D44B7217C874}"/>
              </a:ext>
            </a:extLst>
          </p:cNvPr>
          <p:cNvSpPr>
            <a:spLocks noGrp="1"/>
          </p:cNvSpPr>
          <p:nvPr>
            <p:ph idx="1"/>
          </p:nvPr>
        </p:nvSpPr>
        <p:spPr>
          <a:xfrm>
            <a:off x="690133" y="1524000"/>
            <a:ext cx="7691867" cy="4953000"/>
          </a:xfrm>
        </p:spPr>
        <p:txBody>
          <a:bodyPr>
            <a:normAutofit/>
          </a:bodyPr>
          <a:lstStyle/>
          <a:p>
            <a:r>
              <a:rPr lang="en-GB" sz="2400" dirty="0"/>
              <a:t>Ideology = interlocking system of values and beliefs about the world and what a viable and desirable society/economy looks like</a:t>
            </a:r>
          </a:p>
          <a:p>
            <a:r>
              <a:rPr lang="en-GB" sz="2400" dirty="0"/>
              <a:t>Institutionalism is not inherently tied to any particular ideology or type of economic and economic/social system. </a:t>
            </a:r>
          </a:p>
          <a:p>
            <a:r>
              <a:rPr lang="en-GB" sz="2400" dirty="0"/>
              <a:t>Many (but not all) institutionalist are pragmatic (but ambitious) reformers of capitalism (social democrats) rather than revolutionary socialists. </a:t>
            </a:r>
          </a:p>
          <a:p>
            <a:r>
              <a:rPr lang="en-GB" sz="2400" dirty="0"/>
              <a:t>Some radical institutionalists such William </a:t>
            </a:r>
            <a:r>
              <a:rPr lang="en-GB" sz="2400" dirty="0" err="1"/>
              <a:t>Dugger</a:t>
            </a:r>
            <a:r>
              <a:rPr lang="en-GB" sz="2400" dirty="0"/>
              <a:t> and Phil O’Hara who link institutionalism with Marx. </a:t>
            </a:r>
            <a:endParaRPr lang="en-AU" dirty="0"/>
          </a:p>
        </p:txBody>
      </p:sp>
      <p:sp>
        <p:nvSpPr>
          <p:cNvPr id="5" name="Slide Number Placeholder 4">
            <a:extLst>
              <a:ext uri="{FF2B5EF4-FFF2-40B4-BE49-F238E27FC236}">
                <a16:creationId xmlns:a16="http://schemas.microsoft.com/office/drawing/2014/main" id="{09E01725-17A8-4F19-8D31-D33939130FCC}"/>
              </a:ext>
            </a:extLst>
          </p:cNvPr>
          <p:cNvSpPr>
            <a:spLocks noGrp="1"/>
          </p:cNvSpPr>
          <p:nvPr>
            <p:ph type="sldNum" sz="quarter" idx="12"/>
          </p:nvPr>
        </p:nvSpPr>
        <p:spPr/>
        <p:txBody>
          <a:bodyPr/>
          <a:lstStyle/>
          <a:p>
            <a:pPr>
              <a:defRPr/>
            </a:pPr>
            <a:fld id="{F1F934E9-2EDF-4289-9F28-9DC05CEACA02}" type="slidenum">
              <a:rPr lang="en-US" smtClean="0"/>
              <a:pPr>
                <a:defRPr/>
              </a:pPr>
              <a:t>9</a:t>
            </a:fld>
            <a:endParaRPr lang="en-US" dirty="0"/>
          </a:p>
        </p:txBody>
      </p:sp>
    </p:spTree>
    <p:extLst>
      <p:ext uri="{BB962C8B-B14F-4D97-AF65-F5344CB8AC3E}">
        <p14:creationId xmlns:p14="http://schemas.microsoft.com/office/powerpoint/2010/main" val="14628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11933</TotalTime>
  <Words>2058</Words>
  <Application>Microsoft Office PowerPoint</Application>
  <PresentationFormat>Widescreen</PresentationFormat>
  <Paragraphs>231</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Segoe UI</vt:lpstr>
      <vt:lpstr>Times New Roman</vt:lpstr>
      <vt:lpstr>Verdana</vt:lpstr>
      <vt:lpstr>Wingdings</vt:lpstr>
      <vt:lpstr>Office Theme</vt:lpstr>
      <vt:lpstr>Institutional Economics</vt:lpstr>
      <vt:lpstr>Why start with Institutonalism </vt:lpstr>
      <vt:lpstr>Institutions = Rules </vt:lpstr>
      <vt:lpstr>Institutional Blindness</vt:lpstr>
      <vt:lpstr>Identifying Institutions in Action</vt:lpstr>
      <vt:lpstr>Institutions in Detail (1)</vt:lpstr>
      <vt:lpstr>Institutions in detail (2)</vt:lpstr>
      <vt:lpstr>Institutions in detail (3)</vt:lpstr>
      <vt:lpstr>Institutionalism and ideology</vt:lpstr>
      <vt:lpstr>Institutionalist take on markets (1)</vt:lpstr>
      <vt:lpstr>Institutionalist take on markets (2) </vt:lpstr>
      <vt:lpstr>The State and Planning</vt:lpstr>
      <vt:lpstr>How to do institutional analysis (1)</vt:lpstr>
      <vt:lpstr>How to do institutional economics (2) </vt:lpstr>
      <vt:lpstr>How to do institutional economics (3)</vt:lpstr>
      <vt:lpstr>Foundational Institutionalists </vt:lpstr>
      <vt:lpstr>Prominent Contemporary  Institutionalists</vt:lpstr>
      <vt:lpstr>Methods of institutional analysis</vt:lpstr>
      <vt:lpstr>Structure and Agency </vt:lpstr>
      <vt:lpstr>PowerPoint Presentation</vt:lpstr>
      <vt:lpstr>VALUES  &amp; INSTITUTIONS</vt:lpstr>
      <vt:lpstr>Technology and Institutions</vt:lpstr>
      <vt:lpstr>Circular and Cumulative Causation (CCC) </vt:lpstr>
      <vt:lpstr>Virtuous versus vicious circles</vt:lpstr>
      <vt:lpstr>CCC applied to economic growth</vt:lpstr>
      <vt:lpstr>Evolution and institutions</vt:lpstr>
      <vt:lpstr>Notes on this Week’s Readings</vt:lpstr>
      <vt:lpstr>Key points</vt:lpstr>
      <vt:lpstr>References  </vt:lpstr>
    </vt:vector>
  </TitlesOfParts>
  <Company>HOME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 C&amp;I COLLOQUIUM ROD O’DONNELL</dc:title>
  <dc:creator>GT</dc:creator>
  <cp:lastModifiedBy>Thornton, Tim</cp:lastModifiedBy>
  <cp:revision>629</cp:revision>
  <cp:lastPrinted>2013-09-02T05:20:47Z</cp:lastPrinted>
  <dcterms:created xsi:type="dcterms:W3CDTF">2010-02-14T19:55:27Z</dcterms:created>
  <dcterms:modified xsi:type="dcterms:W3CDTF">2022-01-22T03:24:52Z</dcterms:modified>
</cp:coreProperties>
</file>