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handoutMasterIdLst>
    <p:handoutMasterId r:id="rId25"/>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0"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4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CE5ED-4615-44BE-834A-69FD4072A6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a:extLst>
              <a:ext uri="{FF2B5EF4-FFF2-40B4-BE49-F238E27FC236}">
                <a16:creationId xmlns:a16="http://schemas.microsoft.com/office/drawing/2014/main" id="{B82D144D-5910-43E8-8188-7C67125DC0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73FA6A-8499-4DA9-9977-C58D21081E8A}" type="datetimeFigureOut">
              <a:rPr lang="en-AU" smtClean="0"/>
              <a:t>26/10/2020</a:t>
            </a:fld>
            <a:endParaRPr lang="en-AU" dirty="0"/>
          </a:p>
        </p:txBody>
      </p:sp>
      <p:sp>
        <p:nvSpPr>
          <p:cNvPr id="4" name="Footer Placeholder 3">
            <a:extLst>
              <a:ext uri="{FF2B5EF4-FFF2-40B4-BE49-F238E27FC236}">
                <a16:creationId xmlns:a16="http://schemas.microsoft.com/office/drawing/2014/main" id="{461632E0-5EA2-4F4D-AD9A-0E7CB3DA7F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FDD638B6-D23F-42A2-A421-5611D8492A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CF5027-7065-4522-A19F-6035EACECD11}" type="slidenum">
              <a:rPr lang="en-AU" smtClean="0"/>
              <a:t>‹#›</a:t>
            </a:fld>
            <a:endParaRPr lang="en-AU" dirty="0"/>
          </a:p>
        </p:txBody>
      </p:sp>
    </p:spTree>
    <p:extLst>
      <p:ext uri="{BB962C8B-B14F-4D97-AF65-F5344CB8AC3E}">
        <p14:creationId xmlns:p14="http://schemas.microsoft.com/office/powerpoint/2010/main" val="2963107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53CCC2-B57B-47D7-AC48-56B38AE07711}" type="slidenum">
              <a:rPr lang="en-AU" smtClean="0"/>
              <a:t>‹#›</a:t>
            </a:fld>
            <a:endParaRPr lang="en-AU" dirty="0"/>
          </a:p>
        </p:txBody>
      </p:sp>
    </p:spTree>
    <p:extLst>
      <p:ext uri="{BB962C8B-B14F-4D97-AF65-F5344CB8AC3E}">
        <p14:creationId xmlns:p14="http://schemas.microsoft.com/office/powerpoint/2010/main" val="220072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53CCC2-B57B-47D7-AC48-56B38AE07711}" type="slidenum">
              <a:rPr lang="en-AU" smtClean="0"/>
              <a:t>‹#›</a:t>
            </a:fld>
            <a:endParaRPr lang="en-AU" dirty="0"/>
          </a:p>
        </p:txBody>
      </p:sp>
    </p:spTree>
    <p:extLst>
      <p:ext uri="{BB962C8B-B14F-4D97-AF65-F5344CB8AC3E}">
        <p14:creationId xmlns:p14="http://schemas.microsoft.com/office/powerpoint/2010/main" val="2926213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53CCC2-B57B-47D7-AC48-56B38AE07711}" type="slidenum">
              <a:rPr lang="en-AU" smtClean="0"/>
              <a:t>‹#›</a:t>
            </a:fld>
            <a:endParaRPr lang="en-AU"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805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53CCC2-B57B-47D7-AC48-56B38AE07711}" type="slidenum">
              <a:rPr lang="en-AU" smtClean="0"/>
              <a:t>‹#›</a:t>
            </a:fld>
            <a:endParaRPr lang="en-AU" dirty="0"/>
          </a:p>
        </p:txBody>
      </p:sp>
    </p:spTree>
    <p:extLst>
      <p:ext uri="{BB962C8B-B14F-4D97-AF65-F5344CB8AC3E}">
        <p14:creationId xmlns:p14="http://schemas.microsoft.com/office/powerpoint/2010/main" val="1815069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53CCC2-B57B-47D7-AC48-56B38AE07711}" type="slidenum">
              <a:rPr lang="en-AU" smtClean="0"/>
              <a:t>‹#›</a:t>
            </a:fld>
            <a:endParaRPr lang="en-AU"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8664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53CCC2-B57B-47D7-AC48-56B38AE07711}" type="slidenum">
              <a:rPr lang="en-AU" smtClean="0"/>
              <a:t>‹#›</a:t>
            </a:fld>
            <a:endParaRPr lang="en-AU" dirty="0"/>
          </a:p>
        </p:txBody>
      </p:sp>
    </p:spTree>
    <p:extLst>
      <p:ext uri="{BB962C8B-B14F-4D97-AF65-F5344CB8AC3E}">
        <p14:creationId xmlns:p14="http://schemas.microsoft.com/office/powerpoint/2010/main" val="713644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53CCC2-B57B-47D7-AC48-56B38AE07711}" type="slidenum">
              <a:rPr lang="en-AU" smtClean="0"/>
              <a:t>‹#›</a:t>
            </a:fld>
            <a:endParaRPr lang="en-AU" dirty="0"/>
          </a:p>
        </p:txBody>
      </p:sp>
    </p:spTree>
    <p:extLst>
      <p:ext uri="{BB962C8B-B14F-4D97-AF65-F5344CB8AC3E}">
        <p14:creationId xmlns:p14="http://schemas.microsoft.com/office/powerpoint/2010/main" val="2358616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53CCC2-B57B-47D7-AC48-56B38AE07711}" type="slidenum">
              <a:rPr lang="en-AU" smtClean="0"/>
              <a:t>‹#›</a:t>
            </a:fld>
            <a:endParaRPr lang="en-AU" dirty="0"/>
          </a:p>
        </p:txBody>
      </p:sp>
    </p:spTree>
    <p:extLst>
      <p:ext uri="{BB962C8B-B14F-4D97-AF65-F5344CB8AC3E}">
        <p14:creationId xmlns:p14="http://schemas.microsoft.com/office/powerpoint/2010/main" val="1681276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B7E96-7644-4D42-87FA-944759728E26}"/>
              </a:ext>
            </a:extLst>
          </p:cNvPr>
          <p:cNvSpPr>
            <a:spLocks noGrp="1"/>
          </p:cNvSpPr>
          <p:nvPr>
            <p:ph type="title"/>
          </p:nvPr>
        </p:nvSpPr>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FE24898-172E-46DE-B639-99109DB44667}"/>
              </a:ext>
            </a:extLst>
          </p:cNvPr>
          <p:cNvSpPr>
            <a:spLocks noGrp="1"/>
          </p:cNvSpPr>
          <p:nvPr>
            <p:ph type="body" idx="1"/>
          </p:nvPr>
        </p:nvSpPr>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F6D1094B-3495-4F26-A6EC-C6B514FE8CAB}"/>
              </a:ext>
            </a:extLst>
          </p:cNvPr>
          <p:cNvSpPr>
            <a:spLocks noGrp="1"/>
          </p:cNvSpPr>
          <p:nvPr>
            <p:ph type="dt" sz="half" idx="10"/>
          </p:nvPr>
        </p:nvSpPr>
        <p:spPr/>
        <p:txBody>
          <a:bodyPr/>
          <a:lstStyle/>
          <a:p>
            <a:fld id="{E566D6C4-4F11-4FB6-BA71-3D9A59E7F212}" type="datetimeFigureOut">
              <a:rPr lang="en-AU" smtClean="0"/>
              <a:t>26/10/2020</a:t>
            </a:fld>
            <a:endParaRPr lang="en-AU" dirty="0"/>
          </a:p>
        </p:txBody>
      </p:sp>
      <p:sp>
        <p:nvSpPr>
          <p:cNvPr id="5" name="Footer Placeholder 4">
            <a:extLst>
              <a:ext uri="{FF2B5EF4-FFF2-40B4-BE49-F238E27FC236}">
                <a16:creationId xmlns:a16="http://schemas.microsoft.com/office/drawing/2014/main" id="{9A925831-F0EA-477A-BAF1-349B2EF2D044}"/>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2B7150B-326A-4A77-B537-09058295D67D}"/>
              </a:ext>
            </a:extLst>
          </p:cNvPr>
          <p:cNvSpPr>
            <a:spLocks noGrp="1"/>
          </p:cNvSpPr>
          <p:nvPr>
            <p:ph type="sldNum" sz="quarter" idx="12"/>
          </p:nvPr>
        </p:nvSpPr>
        <p:spPr/>
        <p:txBody>
          <a:bodyPr/>
          <a:lstStyle/>
          <a:p>
            <a:fld id="{0D6803C7-84B4-4673-888A-C37304A9F1A1}" type="slidenum">
              <a:rPr lang="en-AU" smtClean="0"/>
              <a:t>‹#›</a:t>
            </a:fld>
            <a:endParaRPr lang="en-AU" dirty="0"/>
          </a:p>
        </p:txBody>
      </p:sp>
    </p:spTree>
    <p:extLst>
      <p:ext uri="{BB962C8B-B14F-4D97-AF65-F5344CB8AC3E}">
        <p14:creationId xmlns:p14="http://schemas.microsoft.com/office/powerpoint/2010/main" val="252467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53CCC2-B57B-47D7-AC48-56B38AE07711}" type="slidenum">
              <a:rPr lang="en-AU" smtClean="0"/>
              <a:t>‹#›</a:t>
            </a:fld>
            <a:endParaRPr lang="en-AU" dirty="0"/>
          </a:p>
        </p:txBody>
      </p:sp>
    </p:spTree>
    <p:extLst>
      <p:ext uri="{BB962C8B-B14F-4D97-AF65-F5344CB8AC3E}">
        <p14:creationId xmlns:p14="http://schemas.microsoft.com/office/powerpoint/2010/main" val="35244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53CCC2-B57B-47D7-AC48-56B38AE07711}" type="slidenum">
              <a:rPr lang="en-AU" smtClean="0"/>
              <a:t>‹#›</a:t>
            </a:fld>
            <a:endParaRPr lang="en-AU" dirty="0"/>
          </a:p>
        </p:txBody>
      </p:sp>
    </p:spTree>
    <p:extLst>
      <p:ext uri="{BB962C8B-B14F-4D97-AF65-F5344CB8AC3E}">
        <p14:creationId xmlns:p14="http://schemas.microsoft.com/office/powerpoint/2010/main" val="388877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A53CCC2-B57B-47D7-AC48-56B38AE07711}" type="slidenum">
              <a:rPr lang="en-AU" smtClean="0"/>
              <a:t>‹#›</a:t>
            </a:fld>
            <a:endParaRPr lang="en-AU" dirty="0"/>
          </a:p>
        </p:txBody>
      </p:sp>
    </p:spTree>
    <p:extLst>
      <p:ext uri="{BB962C8B-B14F-4D97-AF65-F5344CB8AC3E}">
        <p14:creationId xmlns:p14="http://schemas.microsoft.com/office/powerpoint/2010/main" val="22018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9A53CCC2-B57B-47D7-AC48-56B38AE07711}" type="slidenum">
              <a:rPr lang="en-AU" smtClean="0"/>
              <a:t>‹#›</a:t>
            </a:fld>
            <a:endParaRPr lang="en-AU" dirty="0"/>
          </a:p>
        </p:txBody>
      </p:sp>
    </p:spTree>
    <p:extLst>
      <p:ext uri="{BB962C8B-B14F-4D97-AF65-F5344CB8AC3E}">
        <p14:creationId xmlns:p14="http://schemas.microsoft.com/office/powerpoint/2010/main" val="265327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A53CCC2-B57B-47D7-AC48-56B38AE07711}" type="slidenum">
              <a:rPr lang="en-AU" smtClean="0"/>
              <a:t>‹#›</a:t>
            </a:fld>
            <a:endParaRPr lang="en-AU" dirty="0"/>
          </a:p>
        </p:txBody>
      </p:sp>
    </p:spTree>
    <p:extLst>
      <p:ext uri="{BB962C8B-B14F-4D97-AF65-F5344CB8AC3E}">
        <p14:creationId xmlns:p14="http://schemas.microsoft.com/office/powerpoint/2010/main" val="249534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9A53CCC2-B57B-47D7-AC48-56B38AE07711}" type="slidenum">
              <a:rPr lang="en-AU" smtClean="0"/>
              <a:t>‹#›</a:t>
            </a:fld>
            <a:endParaRPr lang="en-AU" dirty="0"/>
          </a:p>
        </p:txBody>
      </p:sp>
    </p:spTree>
    <p:extLst>
      <p:ext uri="{BB962C8B-B14F-4D97-AF65-F5344CB8AC3E}">
        <p14:creationId xmlns:p14="http://schemas.microsoft.com/office/powerpoint/2010/main" val="1732425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A53CCC2-B57B-47D7-AC48-56B38AE07711}" type="slidenum">
              <a:rPr lang="en-AU" smtClean="0"/>
              <a:t>‹#›</a:t>
            </a:fld>
            <a:endParaRPr lang="en-AU" dirty="0"/>
          </a:p>
        </p:txBody>
      </p:sp>
    </p:spTree>
    <p:extLst>
      <p:ext uri="{BB962C8B-B14F-4D97-AF65-F5344CB8AC3E}">
        <p14:creationId xmlns:p14="http://schemas.microsoft.com/office/powerpoint/2010/main" val="339873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1AA5EB-117C-4BEA-A42E-4934C4ED5276}" type="datetimeFigureOut">
              <a:rPr lang="en-AU" smtClean="0"/>
              <a:t>26/10/2020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A53CCC2-B57B-47D7-AC48-56B38AE07711}" type="slidenum">
              <a:rPr lang="en-AU" smtClean="0"/>
              <a:t>‹#›</a:t>
            </a:fld>
            <a:endParaRPr lang="en-AU" dirty="0"/>
          </a:p>
        </p:txBody>
      </p:sp>
    </p:spTree>
    <p:extLst>
      <p:ext uri="{BB962C8B-B14F-4D97-AF65-F5344CB8AC3E}">
        <p14:creationId xmlns:p14="http://schemas.microsoft.com/office/powerpoint/2010/main" val="424804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1AA5EB-117C-4BEA-A42E-4934C4ED5276}" type="datetimeFigureOut">
              <a:rPr lang="en-AU" smtClean="0"/>
              <a:t>26/10/2020</a:t>
            </a:fld>
            <a:endParaRPr lang="en-AU"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A53CCC2-B57B-47D7-AC48-56B38AE07711}" type="slidenum">
              <a:rPr lang="en-AU" smtClean="0"/>
              <a:t>‹#›</a:t>
            </a:fld>
            <a:endParaRPr lang="en-AU" dirty="0"/>
          </a:p>
        </p:txBody>
      </p:sp>
    </p:spTree>
    <p:extLst>
      <p:ext uri="{BB962C8B-B14F-4D97-AF65-F5344CB8AC3E}">
        <p14:creationId xmlns:p14="http://schemas.microsoft.com/office/powerpoint/2010/main" val="2094646143"/>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carbonrationing.org/tcr-explained/" TargetMode="External"/><Relationship Id="rId2" Type="http://schemas.openxmlformats.org/officeDocument/2006/relationships/hyperlink" Target="https://www.youtube.com/watch?v=NG1mF996BLc" TargetMode="External"/><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9uTH0iprVQ" TargetMode="External"/><Relationship Id="rId2" Type="http://schemas.openxmlformats.org/officeDocument/2006/relationships/hyperlink" Target="https://berniesanders.com/issues/green-new-deal/" TargetMode="Externa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hyperlink" Target="https://www.afr.com/policy/energy-and-climate/a-biden-win-would-change-our-climate-policy-20200712-p55b95"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hyperlink" Target="https://theconversation.com/envisioning-real-utopias-from-within-the-capitalist-present-erik-olin-wright-remembered-110646"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hyperlink" Target="https://permacultureaustralia.org.au/" TargetMode="External"/><Relationship Id="rId3" Type="http://schemas.openxmlformats.org/officeDocument/2006/relationships/hyperlink" Target="https://www.cusp.ac.uk/themes/aetw/managing-without-growth2e/" TargetMode="External"/><Relationship Id="rId7" Type="http://schemas.openxmlformats.org/officeDocument/2006/relationships/hyperlink" Target="https://en.wikipedia.org/wiki/Green_anarchism#:~:text=Anarchism%20started%20to%20have%20an%20ecological%20view%20mainly,in%20resistance%20to%20the%20advancement%20of%20industrial%20civilization." TargetMode="External"/><Relationship Id="rId2" Type="http://schemas.openxmlformats.org/officeDocument/2006/relationships/hyperlink" Target="https://timjackson.org.uk/ecological-economics/pwg/" TargetMode="External"/><Relationship Id="rId1" Type="http://schemas.openxmlformats.org/officeDocument/2006/relationships/slideLayout" Target="../slideLayouts/slideLayout17.xml"/><Relationship Id="rId6" Type="http://schemas.openxmlformats.org/officeDocument/2006/relationships/hyperlink" Target="https://www.nybooks.com/daily/2018/06/15/how-my-fathers-ideas-helped-the-kurds-create-a-new-democracy/" TargetMode="External"/><Relationship Id="rId5" Type="http://schemas.openxmlformats.org/officeDocument/2006/relationships/hyperlink" Target="http://simplicityinstitute.org/ted-trainer" TargetMode="External"/><Relationship Id="rId10" Type="http://schemas.openxmlformats.org/officeDocument/2006/relationships/hyperlink" Target="https://www.youtube.com/watch?v=Yj8Kww3hCus&amp;list=PL52Xn3rSPWjJJS60YDrBXFCwjg2OJORio" TargetMode="External"/><Relationship Id="rId4" Type="http://schemas.openxmlformats.org/officeDocument/2006/relationships/hyperlink" Target="https://simplicityinstitute.org/" TargetMode="External"/><Relationship Id="rId9" Type="http://schemas.openxmlformats.org/officeDocument/2006/relationships/hyperlink" Target="https://www.theguardian.com/global-development/2018/feb/17/mexico-zapatistas-rebels-24-years-mountain-stronghold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hyperlink" Target="https://therealnews.com/panel0517renewableenergyseg1" TargetMode="Externa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s://evolution-institute.org/projects/prosocial/" TargetMode="External"/><Relationship Id="rId2" Type="http://schemas.openxmlformats.org/officeDocument/2006/relationships/hyperlink" Target="https://evonomics.com/the-woman-who-saved-economics-from-disaster/" TargetMode="External"/><Relationship Id="rId1" Type="http://schemas.openxmlformats.org/officeDocument/2006/relationships/slideLayout" Target="../slideLayouts/slideLayout17.xml"/><Relationship Id="rId6" Type="http://schemas.openxmlformats.org/officeDocument/2006/relationships/hyperlink" Target="http://how-change-happens.com/" TargetMode="External"/><Relationship Id="rId5" Type="http://schemas.openxmlformats.org/officeDocument/2006/relationships/hyperlink" Target="https://theconversation.com/envisioning-real-utopias-from-within-the-capitalist-present-erik-olin-wright-remembered-110646" TargetMode="External"/><Relationship Id="rId4" Type="http://schemas.openxmlformats.org/officeDocument/2006/relationships/hyperlink" Target="https://8768512fb23263ac9a23-f839e98e865f2de9ab20702733bd4398.ssl.cf2.rackcdn.com/look-inside/LI-9780745399355.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how-change-happens.com/" TargetMode="External"/><Relationship Id="rId7" Type="http://schemas.openxmlformats.org/officeDocument/2006/relationships/image" Target="../media/image1.gif"/><Relationship Id="rId2" Type="http://schemas.openxmlformats.org/officeDocument/2006/relationships/hyperlink" Target="http://schoolofpoliticaleconomy.net/resources/" TargetMode="External"/><Relationship Id="rId1" Type="http://schemas.openxmlformats.org/officeDocument/2006/relationships/slideLayout" Target="../slideLayouts/slideLayout2.xml"/><Relationship Id="rId6" Type="http://schemas.openxmlformats.org/officeDocument/2006/relationships/hyperlink" Target="https://sustainable.unimelb.edu.au/" TargetMode="External"/><Relationship Id="rId5" Type="http://schemas.openxmlformats.org/officeDocument/2006/relationships/hyperlink" Target="http://schoolofpoliticaleconomy.net/courses/" TargetMode="External"/><Relationship Id="rId4" Type="http://schemas.openxmlformats.org/officeDocument/2006/relationships/hyperlink" Target="http://www.bu.edu/eci/education-materials/teaching-modul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theguardian.com/australia-news/2019/nov/06/ross-garnaut-three-policies-will-set-australia-on-a-path-to-100-renewable-energy" TargetMode="External"/><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36D7-8D88-4941-BED8-D20F319238DF}"/>
              </a:ext>
            </a:extLst>
          </p:cNvPr>
          <p:cNvSpPr>
            <a:spLocks noGrp="1"/>
          </p:cNvSpPr>
          <p:nvPr>
            <p:ph type="title"/>
          </p:nvPr>
        </p:nvSpPr>
        <p:spPr>
          <a:xfrm>
            <a:off x="89506" y="128198"/>
            <a:ext cx="10472748" cy="939282"/>
          </a:xfrm>
        </p:spPr>
        <p:txBody>
          <a:bodyPr/>
          <a:lstStyle/>
          <a:p>
            <a:r>
              <a:rPr lang="en-GB" dirty="0"/>
              <a:t>What does a Sustainable Economy Look Like?</a:t>
            </a:r>
          </a:p>
        </p:txBody>
      </p:sp>
      <p:pic>
        <p:nvPicPr>
          <p:cNvPr id="9" name="Picture 8" descr="A close up of a sign&#10;&#10;Description automatically generated">
            <a:extLst>
              <a:ext uri="{FF2B5EF4-FFF2-40B4-BE49-F238E27FC236}">
                <a16:creationId xmlns:a16="http://schemas.microsoft.com/office/drawing/2014/main" id="{59445A05-D551-48CB-BE7E-235C986CA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9898" y="5290458"/>
            <a:ext cx="2847014" cy="1439344"/>
          </a:xfrm>
          <a:prstGeom prst="rect">
            <a:avLst/>
          </a:prstGeom>
        </p:spPr>
      </p:pic>
      <p:pic>
        <p:nvPicPr>
          <p:cNvPr id="11" name="Picture 10" descr="Diagram, venn diagram&#10;&#10;Description automatically generated">
            <a:extLst>
              <a:ext uri="{FF2B5EF4-FFF2-40B4-BE49-F238E27FC236}">
                <a16:creationId xmlns:a16="http://schemas.microsoft.com/office/drawing/2014/main" id="{64D8E34C-52CB-4389-89E1-8F07B2CE4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93" y="1995715"/>
            <a:ext cx="6096000" cy="4572000"/>
          </a:xfrm>
          <a:prstGeom prst="rect">
            <a:avLst/>
          </a:prstGeom>
        </p:spPr>
      </p:pic>
      <p:sp>
        <p:nvSpPr>
          <p:cNvPr id="12" name="TextBox 11">
            <a:extLst>
              <a:ext uri="{FF2B5EF4-FFF2-40B4-BE49-F238E27FC236}">
                <a16:creationId xmlns:a16="http://schemas.microsoft.com/office/drawing/2014/main" id="{37DBD652-B4A0-4829-B8D2-6BFD15CF3AE3}"/>
              </a:ext>
            </a:extLst>
          </p:cNvPr>
          <p:cNvSpPr txBox="1"/>
          <p:nvPr/>
        </p:nvSpPr>
        <p:spPr>
          <a:xfrm>
            <a:off x="5593702" y="2976465"/>
            <a:ext cx="914400" cy="914400"/>
          </a:xfrm>
          <a:prstGeom prst="rect">
            <a:avLst/>
          </a:prstGeom>
          <a:noFill/>
        </p:spPr>
        <p:txBody>
          <a:bodyPr wrap="square" rtlCol="0">
            <a:spAutoFit/>
          </a:bodyPr>
          <a:lstStyle/>
          <a:p>
            <a:endParaRPr lang="en-AU" dirty="0"/>
          </a:p>
        </p:txBody>
      </p:sp>
      <p:sp>
        <p:nvSpPr>
          <p:cNvPr id="13" name="TextBox 12">
            <a:extLst>
              <a:ext uri="{FF2B5EF4-FFF2-40B4-BE49-F238E27FC236}">
                <a16:creationId xmlns:a16="http://schemas.microsoft.com/office/drawing/2014/main" id="{CF62F908-2AEB-4420-8E45-B717715DFB1A}"/>
              </a:ext>
            </a:extLst>
          </p:cNvPr>
          <p:cNvSpPr txBox="1"/>
          <p:nvPr/>
        </p:nvSpPr>
        <p:spPr>
          <a:xfrm>
            <a:off x="789993" y="1020910"/>
            <a:ext cx="7576457" cy="923330"/>
          </a:xfrm>
          <a:prstGeom prst="rect">
            <a:avLst/>
          </a:prstGeom>
          <a:noFill/>
        </p:spPr>
        <p:txBody>
          <a:bodyPr wrap="square" rtlCol="0">
            <a:spAutoFit/>
          </a:bodyPr>
          <a:lstStyle/>
          <a:p>
            <a:r>
              <a:rPr lang="en-US" dirty="0"/>
              <a:t>Dr Tim Thornton, Director, School of Political Economy, Melbourne</a:t>
            </a:r>
          </a:p>
          <a:p>
            <a:r>
              <a:rPr lang="en-US" dirty="0"/>
              <a:t>Senior Research Fellow, Economics in Context Initiative, Global Policy Development Centre, Boston University </a:t>
            </a:r>
            <a:endParaRPr lang="en-AU" dirty="0"/>
          </a:p>
        </p:txBody>
      </p:sp>
      <p:pic>
        <p:nvPicPr>
          <p:cNvPr id="4" name="Picture 3" descr="A picture containing text&#10;&#10;Description automatically generated">
            <a:extLst>
              <a:ext uri="{FF2B5EF4-FFF2-40B4-BE49-F238E27FC236}">
                <a16:creationId xmlns:a16="http://schemas.microsoft.com/office/drawing/2014/main" id="{D9117B22-D37F-4176-846E-0139CFA91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0425" y="4580389"/>
            <a:ext cx="4836487" cy="564257"/>
          </a:xfrm>
          <a:prstGeom prst="rect">
            <a:avLst/>
          </a:prstGeom>
        </p:spPr>
      </p:pic>
    </p:spTree>
    <p:extLst>
      <p:ext uri="{BB962C8B-B14F-4D97-AF65-F5344CB8AC3E}">
        <p14:creationId xmlns:p14="http://schemas.microsoft.com/office/powerpoint/2010/main" val="93172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45C4-2010-404F-A5FE-3E3B7DADDF50}"/>
              </a:ext>
            </a:extLst>
          </p:cNvPr>
          <p:cNvSpPr>
            <a:spLocks noGrp="1"/>
          </p:cNvSpPr>
          <p:nvPr>
            <p:ph type="title"/>
          </p:nvPr>
        </p:nvSpPr>
        <p:spPr/>
        <p:txBody>
          <a:bodyPr/>
          <a:lstStyle/>
          <a:p>
            <a:r>
              <a:rPr lang="en-AU" dirty="0"/>
              <a:t>Assessment of Green Growth</a:t>
            </a:r>
          </a:p>
        </p:txBody>
      </p:sp>
      <p:sp>
        <p:nvSpPr>
          <p:cNvPr id="3" name="Text Placeholder 2">
            <a:extLst>
              <a:ext uri="{FF2B5EF4-FFF2-40B4-BE49-F238E27FC236}">
                <a16:creationId xmlns:a16="http://schemas.microsoft.com/office/drawing/2014/main" id="{9DFC9F80-C7AF-4F63-A48B-B527F974981A}"/>
              </a:ext>
            </a:extLst>
          </p:cNvPr>
          <p:cNvSpPr>
            <a:spLocks noGrp="1"/>
          </p:cNvSpPr>
          <p:nvPr>
            <p:ph type="body" idx="1"/>
          </p:nvPr>
        </p:nvSpPr>
        <p:spPr>
          <a:xfrm>
            <a:off x="675160" y="1488613"/>
            <a:ext cx="8596668" cy="5163857"/>
          </a:xfrm>
        </p:spPr>
        <p:txBody>
          <a:bodyPr>
            <a:normAutofit lnSpcReduction="10000"/>
          </a:bodyPr>
          <a:lstStyle/>
          <a:p>
            <a:pPr lvl="0"/>
            <a:r>
              <a:rPr lang="en-AU" dirty="0"/>
              <a:t>Not sufficient</a:t>
            </a:r>
          </a:p>
          <a:p>
            <a:pPr lvl="0"/>
            <a:r>
              <a:rPr lang="en-AU" dirty="0"/>
              <a:t>A half-measure (at best) </a:t>
            </a:r>
          </a:p>
          <a:p>
            <a:pPr lvl="0"/>
            <a:r>
              <a:rPr lang="en-GB" dirty="0"/>
              <a:t>However, it is nonetheless a </a:t>
            </a:r>
            <a:r>
              <a:rPr lang="en-GB" i="1" dirty="0"/>
              <a:t>start</a:t>
            </a:r>
            <a:r>
              <a:rPr lang="en-GB" dirty="0"/>
              <a:t>, and it may lay some of the groundwork and momentum for ambitious responses.</a:t>
            </a:r>
          </a:p>
          <a:p>
            <a:pPr lvl="0"/>
            <a:r>
              <a:rPr lang="en-GB" dirty="0"/>
              <a:t>An easier see in countries that are the worst of the worst (e.g. Australia).</a:t>
            </a:r>
          </a:p>
          <a:p>
            <a:pPr lvl="0"/>
            <a:r>
              <a:rPr lang="en-AU" dirty="0"/>
              <a:t>Reform versus revolution? </a:t>
            </a:r>
          </a:p>
          <a:p>
            <a:pPr lvl="0"/>
            <a:r>
              <a:rPr lang="en-GB" dirty="0"/>
              <a:t>Pressure relief valves versus momentum building?</a:t>
            </a:r>
          </a:p>
          <a:p>
            <a:pPr lvl="0"/>
            <a:r>
              <a:rPr lang="en-GB" dirty="0"/>
              <a:t>Need to make Australia </a:t>
            </a:r>
            <a:r>
              <a:rPr lang="en-GB" i="1" dirty="0"/>
              <a:t>less</a:t>
            </a:r>
            <a:r>
              <a:rPr lang="en-GB" dirty="0"/>
              <a:t> of a drag on global momentum as first step. </a:t>
            </a:r>
          </a:p>
          <a:p>
            <a:pPr lvl="0"/>
            <a:r>
              <a:rPr lang="en-GB" dirty="0"/>
              <a:t>Being a global leader then becomes the next step to be taken asap. Next </a:t>
            </a:r>
            <a:r>
              <a:rPr lang="en-GB" i="1" dirty="0"/>
              <a:t>decade</a:t>
            </a:r>
            <a:r>
              <a:rPr lang="en-GB" dirty="0"/>
              <a:t> is increasingly seen as critical. </a:t>
            </a:r>
          </a:p>
        </p:txBody>
      </p:sp>
    </p:spTree>
    <p:extLst>
      <p:ext uri="{BB962C8B-B14F-4D97-AF65-F5344CB8AC3E}">
        <p14:creationId xmlns:p14="http://schemas.microsoft.com/office/powerpoint/2010/main" val="1375357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21F1A-DF96-4B51-86D6-2A5DF5CE6BC7}"/>
              </a:ext>
            </a:extLst>
          </p:cNvPr>
          <p:cNvSpPr>
            <a:spLocks noGrp="1"/>
          </p:cNvSpPr>
          <p:nvPr>
            <p:ph type="title"/>
          </p:nvPr>
        </p:nvSpPr>
        <p:spPr/>
        <p:txBody>
          <a:bodyPr/>
          <a:lstStyle/>
          <a:p>
            <a:r>
              <a:rPr lang="en-AU" dirty="0"/>
              <a:t>Green New Deal (GND) </a:t>
            </a:r>
          </a:p>
        </p:txBody>
      </p:sp>
      <p:sp>
        <p:nvSpPr>
          <p:cNvPr id="3" name="Text Placeholder 2">
            <a:extLst>
              <a:ext uri="{FF2B5EF4-FFF2-40B4-BE49-F238E27FC236}">
                <a16:creationId xmlns:a16="http://schemas.microsoft.com/office/drawing/2014/main" id="{940CC54A-90DF-4835-B117-8D1D77A93991}"/>
              </a:ext>
            </a:extLst>
          </p:cNvPr>
          <p:cNvSpPr>
            <a:spLocks noGrp="1"/>
          </p:cNvSpPr>
          <p:nvPr>
            <p:ph type="body" idx="1"/>
          </p:nvPr>
        </p:nvSpPr>
        <p:spPr>
          <a:xfrm>
            <a:off x="700327" y="1488613"/>
            <a:ext cx="8138873" cy="5054800"/>
          </a:xfrm>
        </p:spPr>
        <p:txBody>
          <a:bodyPr>
            <a:normAutofit fontScale="92500" lnSpcReduction="20000"/>
          </a:bodyPr>
          <a:lstStyle/>
          <a:p>
            <a:pPr lvl="0"/>
            <a:r>
              <a:rPr lang="en-GB" dirty="0"/>
              <a:t>Comes in different shades of green (or red?). Generic version as follows: </a:t>
            </a:r>
          </a:p>
          <a:p>
            <a:pPr lvl="1"/>
            <a:r>
              <a:rPr lang="en-GB" dirty="0"/>
              <a:t>Potentially able to absorb much of the desirable features of Green Growth but goes much further </a:t>
            </a:r>
          </a:p>
          <a:p>
            <a:pPr lvl="1"/>
            <a:r>
              <a:rPr lang="en-GB" dirty="0"/>
              <a:t>Pro economic growth, though the </a:t>
            </a:r>
            <a:r>
              <a:rPr lang="en-GB" i="1" dirty="0"/>
              <a:t>nature</a:t>
            </a:r>
            <a:r>
              <a:rPr lang="en-GB" dirty="0"/>
              <a:t> of that growth can be shaped. </a:t>
            </a:r>
          </a:p>
          <a:p>
            <a:pPr lvl="1"/>
            <a:r>
              <a:rPr lang="en-AU" dirty="0"/>
              <a:t>GND compatible with </a:t>
            </a:r>
            <a:r>
              <a:rPr lang="en-AU" dirty="0">
                <a:hlinkClick r:id="rId2"/>
              </a:rPr>
              <a:t>Personal Carbon Trading</a:t>
            </a:r>
            <a:r>
              <a:rPr lang="en-AU" dirty="0"/>
              <a:t>/</a:t>
            </a:r>
            <a:r>
              <a:rPr lang="en-AU" dirty="0">
                <a:hlinkClick r:id="rId3"/>
              </a:rPr>
              <a:t>Total Carbon Rationing</a:t>
            </a:r>
            <a:r>
              <a:rPr lang="en-AU" dirty="0"/>
              <a:t>. Command (wartime) capitalism</a:t>
            </a:r>
          </a:p>
          <a:p>
            <a:pPr lvl="1"/>
            <a:r>
              <a:rPr lang="en-AU" dirty="0"/>
              <a:t>Keynesian macroeconomics</a:t>
            </a:r>
          </a:p>
          <a:p>
            <a:pPr lvl="1"/>
            <a:r>
              <a:rPr lang="en-GB" dirty="0"/>
              <a:t>Job guarantees, universal basic income, universal basic services. </a:t>
            </a:r>
          </a:p>
          <a:p>
            <a:pPr lvl="1"/>
            <a:r>
              <a:rPr lang="en-GB" dirty="0"/>
              <a:t>GND welcomes and actively supports desirable technological progress, but as complement to full scale economic and social change. </a:t>
            </a:r>
          </a:p>
        </p:txBody>
      </p:sp>
      <p:pic>
        <p:nvPicPr>
          <p:cNvPr id="5" name="Picture 4" descr="A group of people standing in front of a sign&#10;&#10;Description automatically generated">
            <a:extLst>
              <a:ext uri="{FF2B5EF4-FFF2-40B4-BE49-F238E27FC236}">
                <a16:creationId xmlns:a16="http://schemas.microsoft.com/office/drawing/2014/main" id="{ABA96484-E1F0-45F0-8570-B77F89BA4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6915" y="133742"/>
            <a:ext cx="3053657" cy="1959430"/>
          </a:xfrm>
          <a:prstGeom prst="rect">
            <a:avLst/>
          </a:prstGeom>
        </p:spPr>
      </p:pic>
    </p:spTree>
    <p:extLst>
      <p:ext uri="{BB962C8B-B14F-4D97-AF65-F5344CB8AC3E}">
        <p14:creationId xmlns:p14="http://schemas.microsoft.com/office/powerpoint/2010/main" val="4001903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75D0-3DA3-448C-B8C7-518E33E16121}"/>
              </a:ext>
            </a:extLst>
          </p:cNvPr>
          <p:cNvSpPr>
            <a:spLocks noGrp="1"/>
          </p:cNvSpPr>
          <p:nvPr>
            <p:ph type="title"/>
          </p:nvPr>
        </p:nvSpPr>
        <p:spPr/>
        <p:txBody>
          <a:bodyPr/>
          <a:lstStyle/>
          <a:p>
            <a:r>
              <a:rPr lang="en-GB" dirty="0"/>
              <a:t>Examples of Green New Deal</a:t>
            </a:r>
          </a:p>
        </p:txBody>
      </p:sp>
      <p:sp>
        <p:nvSpPr>
          <p:cNvPr id="3" name="Text Placeholder 2">
            <a:extLst>
              <a:ext uri="{FF2B5EF4-FFF2-40B4-BE49-F238E27FC236}">
                <a16:creationId xmlns:a16="http://schemas.microsoft.com/office/drawing/2014/main" id="{A5BAB560-294E-462F-8EB5-88843AB1623E}"/>
              </a:ext>
            </a:extLst>
          </p:cNvPr>
          <p:cNvSpPr>
            <a:spLocks noGrp="1"/>
          </p:cNvSpPr>
          <p:nvPr>
            <p:ph type="body" idx="1"/>
          </p:nvPr>
        </p:nvSpPr>
        <p:spPr>
          <a:xfrm>
            <a:off x="675160" y="1488613"/>
            <a:ext cx="8596668" cy="5021244"/>
          </a:xfrm>
        </p:spPr>
        <p:txBody>
          <a:bodyPr/>
          <a:lstStyle/>
          <a:p>
            <a:pPr lvl="0"/>
            <a:r>
              <a:rPr lang="en-GB" dirty="0">
                <a:hlinkClick r:id="rId2"/>
              </a:rPr>
              <a:t>Sanders US Green New Deal (detailed and costed)</a:t>
            </a:r>
            <a:endParaRPr lang="en-GB" dirty="0"/>
          </a:p>
          <a:p>
            <a:pPr lvl="0"/>
            <a:r>
              <a:rPr lang="en-GB" dirty="0">
                <a:hlinkClick r:id="rId3"/>
              </a:rPr>
              <a:t>See ‘A message from the future’ </a:t>
            </a:r>
            <a:endParaRPr lang="en-GB" dirty="0"/>
          </a:p>
          <a:p>
            <a:pPr lvl="0"/>
            <a:r>
              <a:rPr lang="en-GB" dirty="0"/>
              <a:t>Corbyn UK Green New Deal </a:t>
            </a:r>
          </a:p>
          <a:p>
            <a:pPr lvl="0"/>
            <a:r>
              <a:rPr lang="en-GB" dirty="0"/>
              <a:t>European GND (Since late 2019) – 60% Emissions</a:t>
            </a:r>
          </a:p>
          <a:p>
            <a:pPr lvl="0"/>
            <a:r>
              <a:rPr lang="en-GB" dirty="0"/>
              <a:t>China? (Since 3 days ago – 90% Reduction Net zero emissions 2060)</a:t>
            </a:r>
          </a:p>
          <a:p>
            <a:pPr lvl="0"/>
            <a:r>
              <a:rPr lang="en-GB" dirty="0">
                <a:hlinkClick r:id="rId4"/>
              </a:rPr>
              <a:t>Other powerful countries likely to combine in punishing Australia</a:t>
            </a:r>
            <a:endParaRPr lang="en-GB" dirty="0"/>
          </a:p>
          <a:p>
            <a:pPr lvl="0"/>
            <a:r>
              <a:rPr lang="en-GB" dirty="0"/>
              <a:t>Is the Biden plan a GND or a Green Growth/GND hybrid? </a:t>
            </a:r>
          </a:p>
        </p:txBody>
      </p:sp>
      <p:pic>
        <p:nvPicPr>
          <p:cNvPr id="4" name="Picture 3" descr="A close up of a sign&#10;&#10;Description automatically generated">
            <a:extLst>
              <a:ext uri="{FF2B5EF4-FFF2-40B4-BE49-F238E27FC236}">
                <a16:creationId xmlns:a16="http://schemas.microsoft.com/office/drawing/2014/main" id="{5E3F7C88-B8ED-4BA4-A2B5-DDA6C2722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1229" y="217522"/>
            <a:ext cx="3167941" cy="1663169"/>
          </a:xfrm>
          <a:prstGeom prst="rect">
            <a:avLst/>
          </a:prstGeom>
        </p:spPr>
      </p:pic>
    </p:spTree>
    <p:extLst>
      <p:ext uri="{BB962C8B-B14F-4D97-AF65-F5344CB8AC3E}">
        <p14:creationId xmlns:p14="http://schemas.microsoft.com/office/powerpoint/2010/main" val="392262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AB89-B06B-4598-B3B0-A0D090BF739A}"/>
              </a:ext>
            </a:extLst>
          </p:cNvPr>
          <p:cNvSpPr>
            <a:spLocks noGrp="1"/>
          </p:cNvSpPr>
          <p:nvPr>
            <p:ph type="title"/>
          </p:nvPr>
        </p:nvSpPr>
        <p:spPr/>
        <p:txBody>
          <a:bodyPr/>
          <a:lstStyle/>
          <a:p>
            <a:r>
              <a:rPr lang="en-GB" dirty="0"/>
              <a:t>Eco-Socialist Critique of Capitalist Green New Deal</a:t>
            </a:r>
          </a:p>
        </p:txBody>
      </p:sp>
      <p:sp>
        <p:nvSpPr>
          <p:cNvPr id="3" name="Text Placeholder 2">
            <a:extLst>
              <a:ext uri="{FF2B5EF4-FFF2-40B4-BE49-F238E27FC236}">
                <a16:creationId xmlns:a16="http://schemas.microsoft.com/office/drawing/2014/main" id="{A254C7D9-BB76-4904-8628-FEA082CD9A53}"/>
              </a:ext>
            </a:extLst>
          </p:cNvPr>
          <p:cNvSpPr>
            <a:spLocks noGrp="1"/>
          </p:cNvSpPr>
          <p:nvPr>
            <p:ph type="body" idx="1"/>
          </p:nvPr>
        </p:nvSpPr>
        <p:spPr>
          <a:xfrm>
            <a:off x="677334" y="2160589"/>
            <a:ext cx="8121433" cy="4340879"/>
          </a:xfrm>
        </p:spPr>
        <p:txBody>
          <a:bodyPr/>
          <a:lstStyle/>
          <a:p>
            <a:pPr lvl="0"/>
            <a:r>
              <a:rPr lang="en-GB" dirty="0"/>
              <a:t>All forms of capitalism are intrinsically unsustainable. Why?</a:t>
            </a:r>
          </a:p>
          <a:p>
            <a:pPr lvl="1"/>
            <a:r>
              <a:rPr lang="en-GB" dirty="0"/>
              <a:t>profit imperative &gt; growth imperative = environmental damage. </a:t>
            </a:r>
          </a:p>
          <a:p>
            <a:pPr lvl="1"/>
            <a:r>
              <a:rPr lang="en-GB" dirty="0"/>
              <a:t>corporate corruption of policy making</a:t>
            </a:r>
          </a:p>
          <a:p>
            <a:pPr lvl="1"/>
            <a:r>
              <a:rPr lang="en-GB" dirty="0"/>
              <a:t>corporate corruption of the media and culture (ruling class, ruling culture)</a:t>
            </a:r>
          </a:p>
        </p:txBody>
      </p:sp>
      <p:pic>
        <p:nvPicPr>
          <p:cNvPr id="5" name="Picture 4" descr="Two people posing for a photo&#10;&#10;Description automatically generated">
            <a:extLst>
              <a:ext uri="{FF2B5EF4-FFF2-40B4-BE49-F238E27FC236}">
                <a16:creationId xmlns:a16="http://schemas.microsoft.com/office/drawing/2014/main" id="{39BA8F95-0437-4371-9741-25338020C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8727" y="2939780"/>
            <a:ext cx="3088433" cy="3786585"/>
          </a:xfrm>
          <a:prstGeom prst="rect">
            <a:avLst/>
          </a:prstGeom>
        </p:spPr>
      </p:pic>
    </p:spTree>
    <p:extLst>
      <p:ext uri="{BB962C8B-B14F-4D97-AF65-F5344CB8AC3E}">
        <p14:creationId xmlns:p14="http://schemas.microsoft.com/office/powerpoint/2010/main" val="185729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1907-F7B1-4C83-A69A-87B24A1713D1}"/>
              </a:ext>
            </a:extLst>
          </p:cNvPr>
          <p:cNvSpPr>
            <a:spLocks noGrp="1"/>
          </p:cNvSpPr>
          <p:nvPr>
            <p:ph type="title"/>
          </p:nvPr>
        </p:nvSpPr>
        <p:spPr/>
        <p:txBody>
          <a:bodyPr/>
          <a:lstStyle/>
          <a:p>
            <a:r>
              <a:rPr lang="en-AU" dirty="0"/>
              <a:t>Response</a:t>
            </a:r>
          </a:p>
        </p:txBody>
      </p:sp>
      <p:sp>
        <p:nvSpPr>
          <p:cNvPr id="3" name="Text Placeholder 2">
            <a:extLst>
              <a:ext uri="{FF2B5EF4-FFF2-40B4-BE49-F238E27FC236}">
                <a16:creationId xmlns:a16="http://schemas.microsoft.com/office/drawing/2014/main" id="{E1455B22-6454-4061-813A-BDDD59171E71}"/>
              </a:ext>
            </a:extLst>
          </p:cNvPr>
          <p:cNvSpPr>
            <a:spLocks noGrp="1"/>
          </p:cNvSpPr>
          <p:nvPr>
            <p:ph type="body" idx="1"/>
          </p:nvPr>
        </p:nvSpPr>
        <p:spPr>
          <a:xfrm>
            <a:off x="677334" y="1488613"/>
            <a:ext cx="8596668" cy="5012855"/>
          </a:xfrm>
        </p:spPr>
        <p:txBody>
          <a:bodyPr>
            <a:normAutofit fontScale="92500"/>
          </a:bodyPr>
          <a:lstStyle/>
          <a:p>
            <a:pPr lvl="0"/>
            <a:r>
              <a:rPr lang="en-GB" dirty="0"/>
              <a:t>Problems of the capitalism-socialism as dichotomy</a:t>
            </a:r>
          </a:p>
          <a:p>
            <a:pPr lvl="0"/>
            <a:r>
              <a:rPr lang="en-GB" dirty="0"/>
              <a:t>Diversity of both capitalism and socialism</a:t>
            </a:r>
          </a:p>
          <a:p>
            <a:pPr lvl="0"/>
            <a:r>
              <a:rPr lang="en-GB" dirty="0"/>
              <a:t>Neoliberalism, Social Democracy, Market Socialism, Command Socialism, Intentional Communities</a:t>
            </a:r>
          </a:p>
          <a:p>
            <a:pPr lvl="0"/>
            <a:r>
              <a:rPr lang="en-GB" dirty="0"/>
              <a:t>Differences between within &gt; greater than differences between</a:t>
            </a:r>
          </a:p>
          <a:p>
            <a:pPr lvl="0"/>
            <a:r>
              <a:rPr lang="en-GB" dirty="0"/>
              <a:t>Problems of socialism (and capitalism) in practice. </a:t>
            </a:r>
          </a:p>
          <a:p>
            <a:pPr lvl="0"/>
            <a:r>
              <a:rPr lang="en-GB" dirty="0"/>
              <a:t>The issue of transition and timing</a:t>
            </a:r>
          </a:p>
          <a:p>
            <a:pPr lvl="0"/>
            <a:r>
              <a:rPr lang="en-GB" dirty="0"/>
              <a:t>Socialism both beyond, and within Capitalism? (see </a:t>
            </a:r>
            <a:r>
              <a:rPr lang="en-GB" dirty="0">
                <a:hlinkClick r:id="rId2"/>
              </a:rPr>
              <a:t>Erik Olin-Wright</a:t>
            </a:r>
            <a:r>
              <a:rPr lang="en-GB" dirty="0"/>
              <a:t>) </a:t>
            </a:r>
          </a:p>
          <a:p>
            <a:pPr lvl="0"/>
            <a:r>
              <a:rPr lang="en-GB" dirty="0"/>
              <a:t>United front between reformers for the immediate period?</a:t>
            </a:r>
          </a:p>
          <a:p>
            <a:pPr lvl="0"/>
            <a:r>
              <a:rPr lang="en-AU" dirty="0"/>
              <a:t>Ration/quotas to box capitalism into ecological limits?    </a:t>
            </a:r>
          </a:p>
        </p:txBody>
      </p:sp>
    </p:spTree>
    <p:extLst>
      <p:ext uri="{BB962C8B-B14F-4D97-AF65-F5344CB8AC3E}">
        <p14:creationId xmlns:p14="http://schemas.microsoft.com/office/powerpoint/2010/main" val="4150703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70D76-14CE-430E-86D4-27DD9C93CDFA}"/>
              </a:ext>
            </a:extLst>
          </p:cNvPr>
          <p:cNvSpPr>
            <a:spLocks noGrp="1"/>
          </p:cNvSpPr>
          <p:nvPr>
            <p:ph type="title"/>
          </p:nvPr>
        </p:nvSpPr>
        <p:spPr/>
        <p:txBody>
          <a:bodyPr/>
          <a:lstStyle/>
          <a:p>
            <a:r>
              <a:rPr lang="en-GB" dirty="0"/>
              <a:t>3. Steady State and De-Growth </a:t>
            </a:r>
          </a:p>
        </p:txBody>
      </p:sp>
      <p:sp>
        <p:nvSpPr>
          <p:cNvPr id="3" name="Text Placeholder 2">
            <a:extLst>
              <a:ext uri="{FF2B5EF4-FFF2-40B4-BE49-F238E27FC236}">
                <a16:creationId xmlns:a16="http://schemas.microsoft.com/office/drawing/2014/main" id="{B47AE029-CA56-4406-9A6C-95B2389FB52F}"/>
              </a:ext>
            </a:extLst>
          </p:cNvPr>
          <p:cNvSpPr>
            <a:spLocks noGrp="1"/>
          </p:cNvSpPr>
          <p:nvPr>
            <p:ph type="body" idx="1"/>
          </p:nvPr>
        </p:nvSpPr>
        <p:spPr>
          <a:xfrm>
            <a:off x="666771" y="1556582"/>
            <a:ext cx="8596668" cy="4869385"/>
          </a:xfrm>
        </p:spPr>
        <p:txBody>
          <a:bodyPr/>
          <a:lstStyle/>
          <a:p>
            <a:pPr lvl="0"/>
            <a:r>
              <a:rPr lang="en-GB" dirty="0"/>
              <a:t>Steady level (no-growth) or reduce it (de-growth).</a:t>
            </a:r>
          </a:p>
          <a:p>
            <a:pPr lvl="0"/>
            <a:r>
              <a:rPr lang="en-GB" dirty="0"/>
              <a:t>Ending economic growth, at least measured via Gross Domestic Product (GDP)</a:t>
            </a:r>
          </a:p>
          <a:p>
            <a:pPr lvl="0"/>
            <a:r>
              <a:rPr lang="en-GB" dirty="0"/>
              <a:t>Less goods and services = less material through put</a:t>
            </a:r>
          </a:p>
          <a:p>
            <a:pPr lvl="0"/>
            <a:r>
              <a:rPr lang="en-GB" dirty="0"/>
              <a:t>Biosphere has real and hard limits. </a:t>
            </a:r>
          </a:p>
          <a:p>
            <a:pPr lvl="0"/>
            <a:r>
              <a:rPr lang="en-GB" dirty="0"/>
              <a:t>Technology can only address this problem up to a point. </a:t>
            </a:r>
          </a:p>
          <a:p>
            <a:pPr lvl="0"/>
            <a:r>
              <a:rPr lang="en-GB" dirty="0"/>
              <a:t>Both capitalist and socialist formulations of the steady state, de-growth economies </a:t>
            </a:r>
          </a:p>
        </p:txBody>
      </p:sp>
      <p:pic>
        <p:nvPicPr>
          <p:cNvPr id="5" name="Picture 4" descr="Graphical user interface&#10;&#10;Description automatically generated">
            <a:extLst>
              <a:ext uri="{FF2B5EF4-FFF2-40B4-BE49-F238E27FC236}">
                <a16:creationId xmlns:a16="http://schemas.microsoft.com/office/drawing/2014/main" id="{69846E32-1DBE-4E13-999B-E1F53FDF8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6882" y="194056"/>
            <a:ext cx="2914495" cy="4377944"/>
          </a:xfrm>
          <a:prstGeom prst="rect">
            <a:avLst/>
          </a:prstGeom>
        </p:spPr>
      </p:pic>
    </p:spTree>
    <p:extLst>
      <p:ext uri="{BB962C8B-B14F-4D97-AF65-F5344CB8AC3E}">
        <p14:creationId xmlns:p14="http://schemas.microsoft.com/office/powerpoint/2010/main" val="128326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41A0-1530-4DEA-9050-8735B7D3DF41}"/>
              </a:ext>
            </a:extLst>
          </p:cNvPr>
          <p:cNvSpPr>
            <a:spLocks noGrp="1"/>
          </p:cNvSpPr>
          <p:nvPr>
            <p:ph type="title"/>
          </p:nvPr>
        </p:nvSpPr>
        <p:spPr/>
        <p:txBody>
          <a:bodyPr/>
          <a:lstStyle/>
          <a:p>
            <a:r>
              <a:rPr lang="en-GB" dirty="0"/>
              <a:t>Steady-State/De-Growth Some Key Strands</a:t>
            </a:r>
          </a:p>
        </p:txBody>
      </p:sp>
      <p:sp>
        <p:nvSpPr>
          <p:cNvPr id="3" name="Text Placeholder 2">
            <a:extLst>
              <a:ext uri="{FF2B5EF4-FFF2-40B4-BE49-F238E27FC236}">
                <a16:creationId xmlns:a16="http://schemas.microsoft.com/office/drawing/2014/main" id="{C4E85B34-F848-4235-A858-5E9ED2F554F0}"/>
              </a:ext>
            </a:extLst>
          </p:cNvPr>
          <p:cNvSpPr>
            <a:spLocks noGrp="1"/>
          </p:cNvSpPr>
          <p:nvPr>
            <p:ph type="body" idx="1"/>
          </p:nvPr>
        </p:nvSpPr>
        <p:spPr>
          <a:xfrm>
            <a:off x="658382" y="1930400"/>
            <a:ext cx="8596668" cy="4587846"/>
          </a:xfrm>
        </p:spPr>
        <p:txBody>
          <a:bodyPr>
            <a:normAutofit fontScale="92500"/>
          </a:bodyPr>
          <a:lstStyle/>
          <a:p>
            <a:pPr lvl="0"/>
            <a:r>
              <a:rPr lang="en-GB" dirty="0"/>
              <a:t>Peter Victor and Tim Jackson ‘</a:t>
            </a:r>
            <a:r>
              <a:rPr lang="en-GB" dirty="0">
                <a:hlinkClick r:id="rId2"/>
              </a:rPr>
              <a:t>Prosperity Without Growth</a:t>
            </a:r>
            <a:r>
              <a:rPr lang="en-GB" dirty="0"/>
              <a:t>’ ‘</a:t>
            </a:r>
            <a:r>
              <a:rPr lang="en-GB" dirty="0">
                <a:hlinkClick r:id="rId3"/>
              </a:rPr>
              <a:t>Managing Without Growth</a:t>
            </a:r>
            <a:r>
              <a:rPr lang="en-GB" dirty="0"/>
              <a:t>’ </a:t>
            </a:r>
          </a:p>
          <a:p>
            <a:pPr lvl="0"/>
            <a:r>
              <a:rPr lang="en-AU" dirty="0"/>
              <a:t>Sam Alexander ‘</a:t>
            </a:r>
            <a:r>
              <a:rPr lang="en-AU" dirty="0">
                <a:hlinkClick r:id="rId4"/>
              </a:rPr>
              <a:t>Voluntary Simplicity</a:t>
            </a:r>
            <a:r>
              <a:rPr lang="en-AU" dirty="0"/>
              <a:t>’ </a:t>
            </a:r>
          </a:p>
          <a:p>
            <a:pPr lvl="0"/>
            <a:r>
              <a:rPr lang="en-AU" dirty="0">
                <a:hlinkClick r:id="rId5"/>
              </a:rPr>
              <a:t>Ted Trainer </a:t>
            </a:r>
            <a:r>
              <a:rPr lang="en-AU" dirty="0"/>
              <a:t>‘Abandon Affluence’ </a:t>
            </a:r>
          </a:p>
          <a:p>
            <a:pPr lvl="0"/>
            <a:r>
              <a:rPr lang="en-AU" dirty="0">
                <a:hlinkClick r:id="rId6"/>
              </a:rPr>
              <a:t>Murray Bookchin</a:t>
            </a:r>
            <a:endParaRPr lang="en-AU" dirty="0"/>
          </a:p>
          <a:p>
            <a:pPr lvl="0"/>
            <a:r>
              <a:rPr lang="en-GB" dirty="0"/>
              <a:t>Sometimes draws on </a:t>
            </a:r>
            <a:r>
              <a:rPr lang="en-GB" dirty="0">
                <a:hlinkClick r:id="rId7"/>
              </a:rPr>
              <a:t>anarchist</a:t>
            </a:r>
            <a:r>
              <a:rPr lang="en-GB" dirty="0"/>
              <a:t> and </a:t>
            </a:r>
            <a:r>
              <a:rPr lang="en-GB" dirty="0">
                <a:hlinkClick r:id="rId8"/>
              </a:rPr>
              <a:t>permaculture literature</a:t>
            </a:r>
            <a:r>
              <a:rPr lang="en-GB" dirty="0"/>
              <a:t> </a:t>
            </a:r>
          </a:p>
          <a:p>
            <a:pPr lvl="0"/>
            <a:r>
              <a:rPr lang="en-GB" dirty="0"/>
              <a:t>Top-down versus bottom up, versus state-enabled</a:t>
            </a:r>
          </a:p>
          <a:p>
            <a:pPr lvl="0"/>
            <a:r>
              <a:rPr lang="en-GB" dirty="0"/>
              <a:t>Possibilities of </a:t>
            </a:r>
            <a:r>
              <a:rPr lang="en-GB" i="1" dirty="0"/>
              <a:t>creative synthesis/co-existence </a:t>
            </a:r>
            <a:r>
              <a:rPr lang="en-GB" dirty="0"/>
              <a:t>with GND?</a:t>
            </a:r>
          </a:p>
          <a:p>
            <a:pPr lvl="0"/>
            <a:r>
              <a:rPr lang="en-GB" dirty="0"/>
              <a:t>Links to ideas around intentional communities such as </a:t>
            </a:r>
            <a:r>
              <a:rPr lang="en-GB" dirty="0">
                <a:hlinkClick r:id="rId9"/>
              </a:rPr>
              <a:t>Zapitistas</a:t>
            </a:r>
            <a:r>
              <a:rPr lang="en-GB" dirty="0"/>
              <a:t> and </a:t>
            </a:r>
            <a:r>
              <a:rPr lang="en-GB" dirty="0">
                <a:hlinkClick r:id="rId10"/>
              </a:rPr>
              <a:t>Rojava Communes</a:t>
            </a:r>
            <a:endParaRPr lang="en-GB" dirty="0"/>
          </a:p>
        </p:txBody>
      </p:sp>
    </p:spTree>
    <p:extLst>
      <p:ext uri="{BB962C8B-B14F-4D97-AF65-F5344CB8AC3E}">
        <p14:creationId xmlns:p14="http://schemas.microsoft.com/office/powerpoint/2010/main" val="206791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20FC-D28A-40E7-941D-F01C45C8D0BF}"/>
              </a:ext>
            </a:extLst>
          </p:cNvPr>
          <p:cNvSpPr>
            <a:spLocks noGrp="1"/>
          </p:cNvSpPr>
          <p:nvPr>
            <p:ph type="title"/>
          </p:nvPr>
        </p:nvSpPr>
        <p:spPr>
          <a:xfrm>
            <a:off x="413312" y="167812"/>
            <a:ext cx="8596668" cy="1320800"/>
          </a:xfrm>
        </p:spPr>
        <p:txBody>
          <a:bodyPr/>
          <a:lstStyle/>
          <a:p>
            <a:r>
              <a:rPr lang="en-AU" dirty="0"/>
              <a:t>Assessment (1)</a:t>
            </a:r>
          </a:p>
        </p:txBody>
      </p:sp>
      <p:sp>
        <p:nvSpPr>
          <p:cNvPr id="3" name="Text Placeholder 2">
            <a:extLst>
              <a:ext uri="{FF2B5EF4-FFF2-40B4-BE49-F238E27FC236}">
                <a16:creationId xmlns:a16="http://schemas.microsoft.com/office/drawing/2014/main" id="{7F634BFA-257E-415C-8A86-2B40BAA6EFCB}"/>
              </a:ext>
            </a:extLst>
          </p:cNvPr>
          <p:cNvSpPr>
            <a:spLocks noGrp="1"/>
          </p:cNvSpPr>
          <p:nvPr>
            <p:ph type="body" idx="1"/>
          </p:nvPr>
        </p:nvSpPr>
        <p:spPr>
          <a:xfrm>
            <a:off x="149290" y="849086"/>
            <a:ext cx="9124712" cy="5943599"/>
          </a:xfrm>
        </p:spPr>
        <p:txBody>
          <a:bodyPr>
            <a:normAutofit fontScale="77500" lnSpcReduction="20000"/>
          </a:bodyPr>
          <a:lstStyle/>
          <a:p>
            <a:pPr lvl="0"/>
            <a:r>
              <a:rPr lang="en-AU" dirty="0"/>
              <a:t>Environmental limits are real. </a:t>
            </a:r>
          </a:p>
          <a:p>
            <a:pPr lvl="0"/>
            <a:r>
              <a:rPr lang="en-GB" dirty="0"/>
              <a:t>Why should we be so (seemingly) hard-wired to having to increase the amount of goods and services  and population just to avoid economic crisis or stagnation?</a:t>
            </a:r>
          </a:p>
          <a:p>
            <a:pPr lvl="0"/>
            <a:r>
              <a:rPr lang="en-GB" dirty="0"/>
              <a:t>Working less, consuming less, but having more leisure and concentrate on our own interests and connections with others is desirable to many, if not all people. </a:t>
            </a:r>
          </a:p>
          <a:p>
            <a:pPr lvl="0"/>
            <a:r>
              <a:rPr lang="en-GB" dirty="0"/>
              <a:t>“When the accumulation of wealth is no longer of high social importance, there will be great changes in the code of morals. We shall be able to rid ourselves of many of the pseudo-moral principles which have hag-ridden us for 200 years, by which we have exalted some of the most distasteful of human qualities into the position of the highest virtues. We shall be able to afford to dare to assess the money-motive at its true value. The love of money as a possession -as distinguished from the love of money as a means to the enjoyments and realities of life -will be recognised for what it is, a somewhat disgusting morbidity, one of those semi-criminal, semi-pathological propensities which one hands over with a shudder to the specialists in mental disease. All kinds of social customs and economic practices, affecting the distribution of wealth and of economic rewards and penalties, which we now maintain at all costs, however distasteful and unjust they may be in themselves, because they are tremendously useful in promoting the accumulation of capital, we shall then be free, at last, to discard” (Keynes 1930) </a:t>
            </a:r>
          </a:p>
          <a:p>
            <a:pPr lvl="0"/>
            <a:endParaRPr lang="en-GB" dirty="0"/>
          </a:p>
        </p:txBody>
      </p:sp>
      <p:pic>
        <p:nvPicPr>
          <p:cNvPr id="7" name="Picture 6" descr="A person wearing a suit and tie&#10;&#10;Description automatically generated">
            <a:extLst>
              <a:ext uri="{FF2B5EF4-FFF2-40B4-BE49-F238E27FC236}">
                <a16:creationId xmlns:a16="http://schemas.microsoft.com/office/drawing/2014/main" id="{20B5AFD5-EA62-4267-BF2F-4C106B6AB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761" y="4152122"/>
            <a:ext cx="2951239" cy="2538066"/>
          </a:xfrm>
          <a:prstGeom prst="rect">
            <a:avLst/>
          </a:prstGeom>
        </p:spPr>
      </p:pic>
    </p:spTree>
    <p:extLst>
      <p:ext uri="{BB962C8B-B14F-4D97-AF65-F5344CB8AC3E}">
        <p14:creationId xmlns:p14="http://schemas.microsoft.com/office/powerpoint/2010/main" val="340433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DD0A-5C0D-4ACD-8E19-605746A98708}"/>
              </a:ext>
            </a:extLst>
          </p:cNvPr>
          <p:cNvSpPr>
            <a:spLocks noGrp="1"/>
          </p:cNvSpPr>
          <p:nvPr>
            <p:ph type="title"/>
          </p:nvPr>
        </p:nvSpPr>
        <p:spPr/>
        <p:txBody>
          <a:bodyPr/>
          <a:lstStyle/>
          <a:p>
            <a:r>
              <a:rPr lang="en-AU" dirty="0"/>
              <a:t>Questions and Issues (1)</a:t>
            </a:r>
          </a:p>
        </p:txBody>
      </p:sp>
      <p:sp>
        <p:nvSpPr>
          <p:cNvPr id="3" name="Text Placeholder 2">
            <a:extLst>
              <a:ext uri="{FF2B5EF4-FFF2-40B4-BE49-F238E27FC236}">
                <a16:creationId xmlns:a16="http://schemas.microsoft.com/office/drawing/2014/main" id="{83285683-E764-41C6-B30C-7999164B7842}"/>
              </a:ext>
            </a:extLst>
          </p:cNvPr>
          <p:cNvSpPr>
            <a:spLocks noGrp="1"/>
          </p:cNvSpPr>
          <p:nvPr>
            <p:ph type="body" idx="1"/>
          </p:nvPr>
        </p:nvSpPr>
        <p:spPr>
          <a:xfrm>
            <a:off x="677334" y="1556582"/>
            <a:ext cx="8596668" cy="4894552"/>
          </a:xfrm>
        </p:spPr>
        <p:txBody>
          <a:bodyPr/>
          <a:lstStyle/>
          <a:p>
            <a:pPr lvl="0"/>
            <a:r>
              <a:rPr lang="en-GB" dirty="0"/>
              <a:t>Is voluntary simplicity a niche response or is it the major (only) way forward?</a:t>
            </a:r>
          </a:p>
          <a:p>
            <a:pPr lvl="0"/>
            <a:r>
              <a:rPr lang="en-GB" dirty="0"/>
              <a:t>The necessity of the state(s) to drive radical change?</a:t>
            </a:r>
          </a:p>
          <a:p>
            <a:pPr lvl="0"/>
            <a:r>
              <a:rPr lang="en-GB" dirty="0"/>
              <a:t>How to penalise free riders? </a:t>
            </a:r>
          </a:p>
          <a:p>
            <a:pPr lvl="0"/>
            <a:r>
              <a:rPr lang="en-GB" dirty="0"/>
              <a:t>Too utopian? At least as the </a:t>
            </a:r>
            <a:r>
              <a:rPr lang="en-GB" i="1" dirty="0"/>
              <a:t>dominant</a:t>
            </a:r>
            <a:r>
              <a:rPr lang="en-GB" dirty="0"/>
              <a:t> response?</a:t>
            </a:r>
          </a:p>
          <a:p>
            <a:pPr lvl="0"/>
            <a:r>
              <a:rPr lang="en-GB" dirty="0"/>
              <a:t>Why not more (and better) top down </a:t>
            </a:r>
            <a:r>
              <a:rPr lang="en-GB" u="sng" dirty="0"/>
              <a:t>and</a:t>
            </a:r>
            <a:r>
              <a:rPr lang="en-GB" dirty="0"/>
              <a:t> more bottom up?</a:t>
            </a:r>
          </a:p>
          <a:p>
            <a:pPr lvl="0"/>
            <a:r>
              <a:rPr lang="en-AU" dirty="0">
                <a:hlinkClick r:id="rId2"/>
              </a:rPr>
              <a:t>Peter Victor versus Robert </a:t>
            </a:r>
            <a:r>
              <a:rPr lang="en-AU" dirty="0" err="1">
                <a:hlinkClick r:id="rId2"/>
              </a:rPr>
              <a:t>Pollin</a:t>
            </a:r>
            <a:r>
              <a:rPr lang="en-AU" dirty="0">
                <a:hlinkClick r:id="rId2"/>
              </a:rPr>
              <a:t> Debates</a:t>
            </a:r>
            <a:endParaRPr lang="en-AU" dirty="0"/>
          </a:p>
        </p:txBody>
      </p:sp>
    </p:spTree>
    <p:extLst>
      <p:ext uri="{BB962C8B-B14F-4D97-AF65-F5344CB8AC3E}">
        <p14:creationId xmlns:p14="http://schemas.microsoft.com/office/powerpoint/2010/main" val="69142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D334-E779-4356-B0A8-08AF354E07AF}"/>
              </a:ext>
            </a:extLst>
          </p:cNvPr>
          <p:cNvSpPr>
            <a:spLocks noGrp="1"/>
          </p:cNvSpPr>
          <p:nvPr>
            <p:ph type="title"/>
          </p:nvPr>
        </p:nvSpPr>
        <p:spPr/>
        <p:txBody>
          <a:bodyPr/>
          <a:lstStyle/>
          <a:p>
            <a:r>
              <a:rPr lang="en-GB"/>
              <a:t>Transitions and Complementarities in Australia (a personal view) </a:t>
            </a:r>
          </a:p>
        </p:txBody>
      </p:sp>
      <p:sp>
        <p:nvSpPr>
          <p:cNvPr id="3" name="Text Placeholder 2">
            <a:extLst>
              <a:ext uri="{FF2B5EF4-FFF2-40B4-BE49-F238E27FC236}">
                <a16:creationId xmlns:a16="http://schemas.microsoft.com/office/drawing/2014/main" id="{60D5DBDD-5CB1-491B-9773-ACD26EE71890}"/>
              </a:ext>
            </a:extLst>
          </p:cNvPr>
          <p:cNvSpPr>
            <a:spLocks noGrp="1"/>
          </p:cNvSpPr>
          <p:nvPr>
            <p:ph type="body" idx="1"/>
          </p:nvPr>
        </p:nvSpPr>
        <p:spPr/>
        <p:txBody>
          <a:bodyPr/>
          <a:lstStyle/>
          <a:p>
            <a:pPr lvl="0"/>
            <a:r>
              <a:rPr lang="en-GB" dirty="0"/>
              <a:t>Green New Deal - which in turn might sometimes need to be transitioned to via Green Growth.</a:t>
            </a:r>
          </a:p>
          <a:p>
            <a:pPr lvl="0"/>
            <a:r>
              <a:rPr lang="en-GB" dirty="0"/>
              <a:t>Eventual transition to steady-state/de-growth economy – of a type that would likely confound the capitalist-socialist dualism. </a:t>
            </a:r>
          </a:p>
          <a:p>
            <a:pPr lvl="0"/>
            <a:r>
              <a:rPr lang="en-GB" dirty="0"/>
              <a:t>Bottom up and top-down both required. </a:t>
            </a:r>
          </a:p>
        </p:txBody>
      </p:sp>
    </p:spTree>
    <p:extLst>
      <p:ext uri="{BB962C8B-B14F-4D97-AF65-F5344CB8AC3E}">
        <p14:creationId xmlns:p14="http://schemas.microsoft.com/office/powerpoint/2010/main" val="3806338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74B5-A9B1-40E0-98A6-0125B81FC06F}"/>
              </a:ext>
            </a:extLst>
          </p:cNvPr>
          <p:cNvSpPr>
            <a:spLocks noGrp="1"/>
          </p:cNvSpPr>
          <p:nvPr>
            <p:ph type="title"/>
          </p:nvPr>
        </p:nvSpPr>
        <p:spPr>
          <a:xfrm>
            <a:off x="677334" y="609600"/>
            <a:ext cx="3626218" cy="766194"/>
          </a:xfrm>
        </p:spPr>
        <p:txBody>
          <a:bodyPr/>
          <a:lstStyle/>
          <a:p>
            <a:r>
              <a:rPr lang="en-AU" dirty="0"/>
              <a:t>Introduction  </a:t>
            </a:r>
          </a:p>
        </p:txBody>
      </p:sp>
      <p:sp>
        <p:nvSpPr>
          <p:cNvPr id="3" name="Text Placeholder 2">
            <a:extLst>
              <a:ext uri="{FF2B5EF4-FFF2-40B4-BE49-F238E27FC236}">
                <a16:creationId xmlns:a16="http://schemas.microsoft.com/office/drawing/2014/main" id="{BD7D2E67-D31D-4713-B0AB-CA4D282F50AF}"/>
              </a:ext>
            </a:extLst>
          </p:cNvPr>
          <p:cNvSpPr>
            <a:spLocks noGrp="1"/>
          </p:cNvSpPr>
          <p:nvPr>
            <p:ph type="body" idx="1"/>
          </p:nvPr>
        </p:nvSpPr>
        <p:spPr>
          <a:xfrm>
            <a:off x="683549" y="1707584"/>
            <a:ext cx="8596668" cy="4651271"/>
          </a:xfrm>
        </p:spPr>
        <p:txBody>
          <a:bodyPr>
            <a:normAutofit/>
          </a:bodyPr>
          <a:lstStyle/>
          <a:p>
            <a:pPr lvl="0"/>
            <a:r>
              <a:rPr lang="en-GB" dirty="0"/>
              <a:t>Responding to the climate emergency necessarily involves economics and political economy</a:t>
            </a:r>
          </a:p>
          <a:p>
            <a:pPr lvl="0"/>
            <a:r>
              <a:rPr lang="en-GB" dirty="0"/>
              <a:t>Economic arguments are often used to (essentially) argue ‘we can’t afford the future’!</a:t>
            </a:r>
          </a:p>
          <a:p>
            <a:pPr lvl="0"/>
            <a:r>
              <a:rPr lang="en-GB" dirty="0"/>
              <a:t>Sustainable economy is a big and interesting area. There are of course some debates, and also some uncertainties, about what a sustainable economy looks like and how we might best transition towards it. </a:t>
            </a:r>
          </a:p>
          <a:p>
            <a:pPr lvl="0"/>
            <a:r>
              <a:rPr lang="en-GB" dirty="0"/>
              <a:t>Given this, it’s important for everybody to evaluate the options for themselves and to be able to identify </a:t>
            </a:r>
            <a:r>
              <a:rPr lang="en-GB" i="1" dirty="0"/>
              <a:t>common ground</a:t>
            </a:r>
            <a:r>
              <a:rPr lang="en-GB" dirty="0"/>
              <a:t> as well as points of difference between positions. </a:t>
            </a:r>
          </a:p>
        </p:txBody>
      </p:sp>
    </p:spTree>
    <p:extLst>
      <p:ext uri="{BB962C8B-B14F-4D97-AF65-F5344CB8AC3E}">
        <p14:creationId xmlns:p14="http://schemas.microsoft.com/office/powerpoint/2010/main" val="2298719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0204-83DA-4F72-9027-CB6F648C456B}"/>
              </a:ext>
            </a:extLst>
          </p:cNvPr>
          <p:cNvSpPr>
            <a:spLocks noGrp="1"/>
          </p:cNvSpPr>
          <p:nvPr>
            <p:ph type="title"/>
          </p:nvPr>
        </p:nvSpPr>
        <p:spPr/>
        <p:txBody>
          <a:bodyPr/>
          <a:lstStyle/>
          <a:p>
            <a:r>
              <a:rPr lang="en-GB"/>
              <a:t>Where do the ideas come from?</a:t>
            </a:r>
          </a:p>
        </p:txBody>
      </p:sp>
      <p:sp>
        <p:nvSpPr>
          <p:cNvPr id="3" name="Text Placeholder 2">
            <a:extLst>
              <a:ext uri="{FF2B5EF4-FFF2-40B4-BE49-F238E27FC236}">
                <a16:creationId xmlns:a16="http://schemas.microsoft.com/office/drawing/2014/main" id="{4494EC3E-430A-4B28-9BC0-371A8CB887D2}"/>
              </a:ext>
            </a:extLst>
          </p:cNvPr>
          <p:cNvSpPr>
            <a:spLocks noGrp="1"/>
          </p:cNvSpPr>
          <p:nvPr>
            <p:ph type="body" idx="1"/>
          </p:nvPr>
        </p:nvSpPr>
        <p:spPr>
          <a:xfrm>
            <a:off x="677334" y="1556582"/>
            <a:ext cx="8596668" cy="4691818"/>
          </a:xfrm>
        </p:spPr>
        <p:txBody>
          <a:bodyPr>
            <a:normAutofit/>
          </a:bodyPr>
          <a:lstStyle/>
          <a:p>
            <a:pPr lvl="0"/>
            <a:r>
              <a:rPr lang="en-AU" dirty="0"/>
              <a:t>Political economy versus Economics</a:t>
            </a:r>
          </a:p>
          <a:p>
            <a:pPr lvl="1"/>
            <a:r>
              <a:rPr lang="en-AU" dirty="0"/>
              <a:t>Institutional economics</a:t>
            </a:r>
          </a:p>
          <a:p>
            <a:pPr lvl="1"/>
            <a:r>
              <a:rPr lang="en-AU" dirty="0"/>
              <a:t>Post Keynesian economics</a:t>
            </a:r>
          </a:p>
          <a:p>
            <a:pPr lvl="1"/>
            <a:r>
              <a:rPr lang="en-AU" dirty="0"/>
              <a:t>Ecological economics</a:t>
            </a:r>
          </a:p>
          <a:p>
            <a:pPr lvl="1"/>
            <a:r>
              <a:rPr lang="en-AU" dirty="0"/>
              <a:t>Marxian economics</a:t>
            </a:r>
          </a:p>
          <a:p>
            <a:pPr lvl="1"/>
            <a:r>
              <a:rPr lang="en-AU" dirty="0"/>
              <a:t>Feminist economics</a:t>
            </a:r>
          </a:p>
          <a:p>
            <a:pPr lvl="1"/>
            <a:r>
              <a:rPr lang="en-AU" dirty="0"/>
              <a:t>Austrian economics</a:t>
            </a:r>
          </a:p>
          <a:p>
            <a:r>
              <a:rPr lang="en-AU" dirty="0"/>
              <a:t>‘Fusion’ cooking with these ingredients to address contemporary challenges.</a:t>
            </a:r>
          </a:p>
        </p:txBody>
      </p:sp>
    </p:spTree>
    <p:extLst>
      <p:ext uri="{BB962C8B-B14F-4D97-AF65-F5344CB8AC3E}">
        <p14:creationId xmlns:p14="http://schemas.microsoft.com/office/powerpoint/2010/main" val="2887414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8537-558A-4AFE-9F7B-305E25E64D69}"/>
              </a:ext>
            </a:extLst>
          </p:cNvPr>
          <p:cNvSpPr>
            <a:spLocks noGrp="1"/>
          </p:cNvSpPr>
          <p:nvPr>
            <p:ph type="title"/>
          </p:nvPr>
        </p:nvSpPr>
        <p:spPr/>
        <p:txBody>
          <a:bodyPr/>
          <a:lstStyle/>
          <a:p>
            <a:r>
              <a:rPr lang="en-AU"/>
              <a:t>What particular thinkers/sources? </a:t>
            </a:r>
          </a:p>
        </p:txBody>
      </p:sp>
      <p:sp>
        <p:nvSpPr>
          <p:cNvPr id="3" name="Text Placeholder 2">
            <a:extLst>
              <a:ext uri="{FF2B5EF4-FFF2-40B4-BE49-F238E27FC236}">
                <a16:creationId xmlns:a16="http://schemas.microsoft.com/office/drawing/2014/main" id="{59D7BE83-06CD-41EB-B11A-D24E5DD332AF}"/>
              </a:ext>
            </a:extLst>
          </p:cNvPr>
          <p:cNvSpPr>
            <a:spLocks noGrp="1"/>
          </p:cNvSpPr>
          <p:nvPr>
            <p:ph type="body" idx="1"/>
          </p:nvPr>
        </p:nvSpPr>
        <p:spPr>
          <a:xfrm>
            <a:off x="683549" y="1488613"/>
            <a:ext cx="8596668" cy="3880773"/>
          </a:xfrm>
        </p:spPr>
        <p:txBody>
          <a:bodyPr>
            <a:normAutofit lnSpcReduction="10000"/>
          </a:bodyPr>
          <a:lstStyle/>
          <a:p>
            <a:pPr lvl="0"/>
            <a:r>
              <a:rPr lang="en-AU" dirty="0">
                <a:hlinkClick r:id="rId2"/>
              </a:rPr>
              <a:t>Elinor Ostrom </a:t>
            </a:r>
            <a:r>
              <a:rPr lang="en-AU" dirty="0"/>
              <a:t>(also extensions of Ostrom by David Sloan-Wilson – </a:t>
            </a:r>
            <a:r>
              <a:rPr lang="en-AU" dirty="0">
                <a:hlinkClick r:id="rId2"/>
              </a:rPr>
              <a:t>Improving group efficacy</a:t>
            </a:r>
            <a:r>
              <a:rPr lang="en-AU" dirty="0"/>
              <a:t> and </a:t>
            </a:r>
            <a:r>
              <a:rPr lang="en-AU" dirty="0">
                <a:hlinkClick r:id="rId3"/>
              </a:rPr>
              <a:t>ProSocial</a:t>
            </a:r>
            <a:r>
              <a:rPr lang="en-AU" dirty="0"/>
              <a:t> and also Derek Wall – </a:t>
            </a:r>
            <a:r>
              <a:rPr lang="en-AU" i="1" dirty="0">
                <a:hlinkClick r:id="rId4"/>
              </a:rPr>
              <a:t>Ostrom’s Rules for Radicals</a:t>
            </a:r>
            <a:r>
              <a:rPr lang="en-AU" dirty="0"/>
              <a:t>)</a:t>
            </a:r>
          </a:p>
          <a:p>
            <a:pPr lvl="0"/>
            <a:r>
              <a:rPr lang="en-AU" dirty="0">
                <a:hlinkClick r:id="rId5"/>
              </a:rPr>
              <a:t>Erik Olin-Wright: Realizable Utopias </a:t>
            </a:r>
            <a:endParaRPr lang="en-AU" dirty="0"/>
          </a:p>
          <a:p>
            <a:pPr lvl="0"/>
            <a:r>
              <a:rPr lang="en-AU" dirty="0"/>
              <a:t>Alec </a:t>
            </a:r>
            <a:r>
              <a:rPr lang="en-AU" dirty="0" err="1"/>
              <a:t>Nove</a:t>
            </a:r>
            <a:r>
              <a:rPr lang="en-AU" dirty="0"/>
              <a:t>: Economics of Feasible Socialism</a:t>
            </a:r>
          </a:p>
          <a:p>
            <a:pPr lvl="0"/>
            <a:r>
              <a:rPr lang="en-AU" dirty="0"/>
              <a:t>Anything by John Kenneth Galbraith </a:t>
            </a:r>
          </a:p>
          <a:p>
            <a:pPr lvl="0"/>
            <a:r>
              <a:rPr lang="en-GB" dirty="0"/>
              <a:t>Hugh Stretton – Economics: A New Introduction (barefoot doctors manual for economics)</a:t>
            </a:r>
          </a:p>
          <a:p>
            <a:pPr lvl="0"/>
            <a:r>
              <a:rPr lang="en-GB" dirty="0"/>
              <a:t>Duncan Green: </a:t>
            </a:r>
            <a:r>
              <a:rPr lang="en-GB" dirty="0">
                <a:hlinkClick r:id="rId6"/>
              </a:rPr>
              <a:t>How Change Happens</a:t>
            </a:r>
            <a:endParaRPr lang="en-GB" dirty="0"/>
          </a:p>
        </p:txBody>
      </p:sp>
    </p:spTree>
    <p:extLst>
      <p:ext uri="{BB962C8B-B14F-4D97-AF65-F5344CB8AC3E}">
        <p14:creationId xmlns:p14="http://schemas.microsoft.com/office/powerpoint/2010/main" val="2999041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5645-2857-47BB-B4CB-0CC7BDF445C2}"/>
              </a:ext>
            </a:extLst>
          </p:cNvPr>
          <p:cNvSpPr>
            <a:spLocks noGrp="1"/>
          </p:cNvSpPr>
          <p:nvPr>
            <p:ph type="title"/>
          </p:nvPr>
        </p:nvSpPr>
        <p:spPr>
          <a:xfrm>
            <a:off x="134155" y="450209"/>
            <a:ext cx="8596668" cy="1320800"/>
          </a:xfrm>
        </p:spPr>
        <p:txBody>
          <a:bodyPr/>
          <a:lstStyle/>
          <a:p>
            <a:r>
              <a:rPr lang="en-GB" dirty="0"/>
              <a:t>What is to be done? </a:t>
            </a:r>
          </a:p>
        </p:txBody>
      </p:sp>
      <p:sp>
        <p:nvSpPr>
          <p:cNvPr id="3" name="Text Placeholder 2">
            <a:extLst>
              <a:ext uri="{FF2B5EF4-FFF2-40B4-BE49-F238E27FC236}">
                <a16:creationId xmlns:a16="http://schemas.microsoft.com/office/drawing/2014/main" id="{3F40C062-A449-4948-8E63-5C31A738467E}"/>
              </a:ext>
            </a:extLst>
          </p:cNvPr>
          <p:cNvSpPr>
            <a:spLocks noGrp="1"/>
          </p:cNvSpPr>
          <p:nvPr>
            <p:ph type="body" idx="1"/>
          </p:nvPr>
        </p:nvSpPr>
        <p:spPr>
          <a:xfrm>
            <a:off x="134155" y="1421730"/>
            <a:ext cx="8596668" cy="3880773"/>
          </a:xfrm>
        </p:spPr>
        <p:txBody>
          <a:bodyPr/>
          <a:lstStyle/>
          <a:p>
            <a:pPr lvl="0"/>
            <a:r>
              <a:rPr lang="en-GB" dirty="0"/>
              <a:t>The words of ancient oracle (</a:t>
            </a:r>
            <a:r>
              <a:rPr lang="en-GB" dirty="0" err="1"/>
              <a:t>a.k.a</a:t>
            </a:r>
            <a:r>
              <a:rPr lang="en-GB" dirty="0"/>
              <a:t> Greta </a:t>
            </a:r>
            <a:r>
              <a:rPr lang="en-GB" dirty="0" err="1"/>
              <a:t>Thundberg</a:t>
            </a:r>
            <a:r>
              <a:rPr lang="en-GB" dirty="0"/>
              <a:t>): “do everything you can, as often as you can with everybody that you can.” </a:t>
            </a:r>
          </a:p>
          <a:p>
            <a:pPr lvl="0"/>
            <a:r>
              <a:rPr lang="en-AU" dirty="0"/>
              <a:t>Complexity, non-linearity, emergence remind us how just how quickly things can be changed (for the </a:t>
            </a:r>
            <a:r>
              <a:rPr lang="en-AU" u="sng" dirty="0"/>
              <a:t>better</a:t>
            </a:r>
            <a:r>
              <a:rPr lang="en-AU" dirty="0"/>
              <a:t> as well as the worse) </a:t>
            </a:r>
          </a:p>
          <a:p>
            <a:pPr lvl="0"/>
            <a:r>
              <a:rPr lang="en-AU" dirty="0"/>
              <a:t>Optimism versus pessimism versus </a:t>
            </a:r>
            <a:r>
              <a:rPr lang="en-AU" i="1" dirty="0"/>
              <a:t>opportunism</a:t>
            </a:r>
          </a:p>
          <a:p>
            <a:pPr lvl="0"/>
            <a:r>
              <a:rPr lang="en-GB" dirty="0"/>
              <a:t>Optimism of the intellect </a:t>
            </a:r>
            <a:r>
              <a:rPr lang="en-GB" i="1" dirty="0"/>
              <a:t>and</a:t>
            </a:r>
            <a:r>
              <a:rPr lang="en-GB" dirty="0"/>
              <a:t> the will</a:t>
            </a:r>
            <a:br>
              <a:rPr lang="en-AU" dirty="0"/>
            </a:br>
            <a:endParaRPr lang="en-AU" dirty="0"/>
          </a:p>
        </p:txBody>
      </p:sp>
      <p:pic>
        <p:nvPicPr>
          <p:cNvPr id="5" name="Picture 4">
            <a:extLst>
              <a:ext uri="{FF2B5EF4-FFF2-40B4-BE49-F238E27FC236}">
                <a16:creationId xmlns:a16="http://schemas.microsoft.com/office/drawing/2014/main" id="{57231760-E07F-4078-8C89-BFE2D5539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2273" y="3816836"/>
            <a:ext cx="4754137" cy="2971335"/>
          </a:xfrm>
          <a:prstGeom prst="rect">
            <a:avLst/>
          </a:prstGeom>
        </p:spPr>
      </p:pic>
      <p:pic>
        <p:nvPicPr>
          <p:cNvPr id="7" name="Picture 6" descr="A group of people smiling for the camera&#10;&#10;Description automatically generated">
            <a:extLst>
              <a:ext uri="{FF2B5EF4-FFF2-40B4-BE49-F238E27FC236}">
                <a16:creationId xmlns:a16="http://schemas.microsoft.com/office/drawing/2014/main" id="{9D286F2A-89B5-4B52-9E3E-34FCB76E3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732" y="156191"/>
            <a:ext cx="2888166" cy="3586856"/>
          </a:xfrm>
          <a:prstGeom prst="rect">
            <a:avLst/>
          </a:prstGeom>
        </p:spPr>
      </p:pic>
    </p:spTree>
    <p:extLst>
      <p:ext uri="{BB962C8B-B14F-4D97-AF65-F5344CB8AC3E}">
        <p14:creationId xmlns:p14="http://schemas.microsoft.com/office/powerpoint/2010/main" val="1626712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1B20-A247-40C0-9700-E2C4F26F6C8F}"/>
              </a:ext>
            </a:extLst>
          </p:cNvPr>
          <p:cNvSpPr>
            <a:spLocks noGrp="1"/>
          </p:cNvSpPr>
          <p:nvPr>
            <p:ph type="title"/>
          </p:nvPr>
        </p:nvSpPr>
        <p:spPr/>
        <p:txBody>
          <a:bodyPr/>
          <a:lstStyle/>
          <a:p>
            <a:r>
              <a:rPr lang="en-US" dirty="0"/>
              <a:t>Further information</a:t>
            </a:r>
            <a:endParaRPr lang="en-AU" dirty="0"/>
          </a:p>
        </p:txBody>
      </p:sp>
      <p:sp>
        <p:nvSpPr>
          <p:cNvPr id="3" name="Content Placeholder 2">
            <a:extLst>
              <a:ext uri="{FF2B5EF4-FFF2-40B4-BE49-F238E27FC236}">
                <a16:creationId xmlns:a16="http://schemas.microsoft.com/office/drawing/2014/main" id="{0BDD0C07-ACD1-4B06-889E-9231A1C818F1}"/>
              </a:ext>
            </a:extLst>
          </p:cNvPr>
          <p:cNvSpPr>
            <a:spLocks noGrp="1"/>
          </p:cNvSpPr>
          <p:nvPr>
            <p:ph idx="1"/>
          </p:nvPr>
        </p:nvSpPr>
        <p:spPr>
          <a:xfrm>
            <a:off x="677334" y="1657250"/>
            <a:ext cx="8596668" cy="3880773"/>
          </a:xfrm>
        </p:spPr>
        <p:txBody>
          <a:bodyPr/>
          <a:lstStyle/>
          <a:p>
            <a:r>
              <a:rPr lang="en-AU" dirty="0">
                <a:hlinkClick r:id="rId2"/>
              </a:rPr>
              <a:t>Free Resources on Political Economy and Economics</a:t>
            </a:r>
            <a:r>
              <a:rPr lang="en-AU" dirty="0"/>
              <a:t>: </a:t>
            </a:r>
          </a:p>
          <a:p>
            <a:r>
              <a:rPr lang="en-AU" dirty="0">
                <a:hlinkClick r:id="rId3"/>
              </a:rPr>
              <a:t>How Change Happens </a:t>
            </a:r>
            <a:endParaRPr lang="en-AU" dirty="0"/>
          </a:p>
          <a:p>
            <a:r>
              <a:rPr lang="en-AU" dirty="0">
                <a:hlinkClick r:id="rId4"/>
              </a:rPr>
              <a:t>Free Teaching Modules on Economics</a:t>
            </a:r>
            <a:endParaRPr lang="en-AU" dirty="0"/>
          </a:p>
          <a:p>
            <a:r>
              <a:rPr lang="en-AU" dirty="0">
                <a:hlinkClick r:id="rId5"/>
              </a:rPr>
              <a:t>Courses in Political Economy and Economics </a:t>
            </a:r>
            <a:endParaRPr lang="en-AU" dirty="0"/>
          </a:p>
          <a:p>
            <a:r>
              <a:rPr lang="en-AU" dirty="0">
                <a:hlinkClick r:id="rId6"/>
              </a:rPr>
              <a:t>Melbourne Sustainable Societies Institute</a:t>
            </a:r>
            <a:endParaRPr lang="en-AU" dirty="0"/>
          </a:p>
        </p:txBody>
      </p:sp>
      <p:pic>
        <p:nvPicPr>
          <p:cNvPr id="4" name="Picture 3" descr="A close up of a sign&#10;&#10;Description automatically generated">
            <a:extLst>
              <a:ext uri="{FF2B5EF4-FFF2-40B4-BE49-F238E27FC236}">
                <a16:creationId xmlns:a16="http://schemas.microsoft.com/office/drawing/2014/main" id="{03346090-8316-4BB5-AF59-660FAC319F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19898" y="5290458"/>
            <a:ext cx="2847014" cy="143934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7ECA016D-8BFD-445F-811B-78F72D3185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0425" y="4580389"/>
            <a:ext cx="4836487" cy="564257"/>
          </a:xfrm>
          <a:prstGeom prst="rect">
            <a:avLst/>
          </a:prstGeom>
        </p:spPr>
      </p:pic>
    </p:spTree>
    <p:extLst>
      <p:ext uri="{BB962C8B-B14F-4D97-AF65-F5344CB8AC3E}">
        <p14:creationId xmlns:p14="http://schemas.microsoft.com/office/powerpoint/2010/main" val="161667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2C3F-1691-4245-8C2B-0A796A6E23FA}"/>
              </a:ext>
            </a:extLst>
          </p:cNvPr>
          <p:cNvSpPr>
            <a:spLocks noGrp="1"/>
          </p:cNvSpPr>
          <p:nvPr>
            <p:ph type="title"/>
          </p:nvPr>
        </p:nvSpPr>
        <p:spPr/>
        <p:txBody>
          <a:bodyPr/>
          <a:lstStyle/>
          <a:p>
            <a:r>
              <a:rPr lang="en-GB" dirty="0"/>
              <a:t>Three (somewhat) different visions for a sustainable economy </a:t>
            </a:r>
          </a:p>
        </p:txBody>
      </p:sp>
      <p:sp>
        <p:nvSpPr>
          <p:cNvPr id="3" name="Text Placeholder 2">
            <a:extLst>
              <a:ext uri="{FF2B5EF4-FFF2-40B4-BE49-F238E27FC236}">
                <a16:creationId xmlns:a16="http://schemas.microsoft.com/office/drawing/2014/main" id="{038B2056-6C07-419F-877C-C3A121D9F21D}"/>
              </a:ext>
            </a:extLst>
          </p:cNvPr>
          <p:cNvSpPr>
            <a:spLocks noGrp="1"/>
          </p:cNvSpPr>
          <p:nvPr>
            <p:ph type="body" idx="1"/>
          </p:nvPr>
        </p:nvSpPr>
        <p:spPr/>
        <p:txBody>
          <a:bodyPr/>
          <a:lstStyle/>
          <a:p>
            <a:pPr marL="457200" lvl="0" indent="-457200">
              <a:buFont typeface="+mj-lt"/>
              <a:buAutoNum type="arabicPeriod"/>
            </a:pPr>
            <a:r>
              <a:rPr lang="en-AU" dirty="0">
                <a:sym typeface="Symbol" panose="05050102010706020507" pitchFamily="18" charset="2"/>
              </a:rPr>
              <a:t>Green Growth </a:t>
            </a:r>
          </a:p>
          <a:p>
            <a:pPr marL="457200" lvl="0" indent="-457200">
              <a:buFont typeface="+mj-lt"/>
              <a:buAutoNum type="arabicPeriod"/>
            </a:pPr>
            <a:r>
              <a:rPr lang="en-AU" dirty="0">
                <a:sym typeface="Symbol" panose="05050102010706020507" pitchFamily="18" charset="2"/>
              </a:rPr>
              <a:t>Green New Deal </a:t>
            </a:r>
          </a:p>
          <a:p>
            <a:pPr marL="457200" lvl="0" indent="-457200">
              <a:buFont typeface="+mj-lt"/>
              <a:buAutoNum type="arabicPeriod"/>
            </a:pPr>
            <a:r>
              <a:rPr lang="en-GB" dirty="0">
                <a:sym typeface="Symbol" panose="05050102010706020507" pitchFamily="18" charset="2"/>
              </a:rPr>
              <a:t>The Steady-State and De-Growth Economy </a:t>
            </a:r>
          </a:p>
        </p:txBody>
      </p:sp>
    </p:spTree>
    <p:extLst>
      <p:ext uri="{BB962C8B-B14F-4D97-AF65-F5344CB8AC3E}">
        <p14:creationId xmlns:p14="http://schemas.microsoft.com/office/powerpoint/2010/main" val="3677022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7902-40CC-497A-B8C8-14965756E9F3}"/>
              </a:ext>
            </a:extLst>
          </p:cNvPr>
          <p:cNvSpPr>
            <a:spLocks noGrp="1"/>
          </p:cNvSpPr>
          <p:nvPr>
            <p:ph type="title"/>
          </p:nvPr>
        </p:nvSpPr>
        <p:spPr/>
        <p:txBody>
          <a:bodyPr/>
          <a:lstStyle/>
          <a:p>
            <a:r>
              <a:rPr lang="en-AU" dirty="0"/>
              <a:t>Some Caveats</a:t>
            </a:r>
          </a:p>
        </p:txBody>
      </p:sp>
      <p:sp>
        <p:nvSpPr>
          <p:cNvPr id="3" name="Text Placeholder 2">
            <a:extLst>
              <a:ext uri="{FF2B5EF4-FFF2-40B4-BE49-F238E27FC236}">
                <a16:creationId xmlns:a16="http://schemas.microsoft.com/office/drawing/2014/main" id="{606A344F-237E-4A0F-B640-09DB67010AF0}"/>
              </a:ext>
            </a:extLst>
          </p:cNvPr>
          <p:cNvSpPr>
            <a:spLocks noGrp="1"/>
          </p:cNvSpPr>
          <p:nvPr>
            <p:ph type="body" idx="1"/>
          </p:nvPr>
        </p:nvSpPr>
        <p:spPr>
          <a:xfrm>
            <a:off x="675159" y="1488613"/>
            <a:ext cx="9290961" cy="4928965"/>
          </a:xfrm>
        </p:spPr>
        <p:txBody>
          <a:bodyPr>
            <a:normAutofit fontScale="92500" lnSpcReduction="10000"/>
          </a:bodyPr>
          <a:lstStyle/>
          <a:p>
            <a:pPr lvl="0"/>
            <a:r>
              <a:rPr lang="en-GB" dirty="0"/>
              <a:t>Categories are a useful and defensible way to structure an otherwise initially bewildering examination, but remember:</a:t>
            </a:r>
          </a:p>
          <a:p>
            <a:pPr lvl="1"/>
            <a:r>
              <a:rPr lang="en-AU" dirty="0"/>
              <a:t>They are simplifications </a:t>
            </a:r>
          </a:p>
          <a:p>
            <a:pPr lvl="1"/>
            <a:r>
              <a:rPr lang="en-AU" dirty="0"/>
              <a:t>There is diversity </a:t>
            </a:r>
            <a:r>
              <a:rPr lang="en-AU" i="1" dirty="0"/>
              <a:t>within</a:t>
            </a:r>
            <a:r>
              <a:rPr lang="en-AU" dirty="0"/>
              <a:t> categories</a:t>
            </a:r>
          </a:p>
          <a:p>
            <a:pPr lvl="1"/>
            <a:r>
              <a:rPr lang="en-AU" dirty="0"/>
              <a:t>There is </a:t>
            </a:r>
            <a:r>
              <a:rPr lang="en-AU" i="1" dirty="0"/>
              <a:t>overlap</a:t>
            </a:r>
            <a:r>
              <a:rPr lang="en-AU" dirty="0"/>
              <a:t> between categories </a:t>
            </a:r>
          </a:p>
          <a:p>
            <a:pPr lvl="1"/>
            <a:r>
              <a:rPr lang="en-GB" dirty="0"/>
              <a:t>Particular policies and measures can sometimes be nested in </a:t>
            </a:r>
            <a:r>
              <a:rPr lang="en-GB" i="1" dirty="0"/>
              <a:t>any</a:t>
            </a:r>
            <a:r>
              <a:rPr lang="en-GB" dirty="0"/>
              <a:t> of these three categories.  </a:t>
            </a:r>
          </a:p>
          <a:p>
            <a:pPr lvl="0"/>
            <a:r>
              <a:rPr lang="en-GB" dirty="0"/>
              <a:t>Categorisation is often simplification: this can be both enabling and constraining</a:t>
            </a:r>
          </a:p>
          <a:p>
            <a:pPr lvl="0"/>
            <a:r>
              <a:rPr lang="en-GB" dirty="0"/>
              <a:t>So, keep an eye out for synthesis and creative combination. </a:t>
            </a:r>
          </a:p>
          <a:p>
            <a:pPr lvl="0"/>
            <a:r>
              <a:rPr lang="en-GB" dirty="0"/>
              <a:t>Points above also apply to dualisms such as capitalism versus socialism. </a:t>
            </a:r>
          </a:p>
        </p:txBody>
      </p:sp>
    </p:spTree>
    <p:extLst>
      <p:ext uri="{BB962C8B-B14F-4D97-AF65-F5344CB8AC3E}">
        <p14:creationId xmlns:p14="http://schemas.microsoft.com/office/powerpoint/2010/main" val="69864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68A1-98EB-4D3F-8C10-8EBE4AD70C81}"/>
              </a:ext>
            </a:extLst>
          </p:cNvPr>
          <p:cNvSpPr>
            <a:spLocks noGrp="1"/>
          </p:cNvSpPr>
          <p:nvPr>
            <p:ph type="title"/>
          </p:nvPr>
        </p:nvSpPr>
        <p:spPr/>
        <p:txBody>
          <a:bodyPr/>
          <a:lstStyle/>
          <a:p>
            <a:r>
              <a:rPr lang="en-AU" dirty="0"/>
              <a:t>Green Growth (Some Examples) </a:t>
            </a:r>
          </a:p>
        </p:txBody>
      </p:sp>
      <p:sp>
        <p:nvSpPr>
          <p:cNvPr id="3" name="Text Placeholder 2">
            <a:extLst>
              <a:ext uri="{FF2B5EF4-FFF2-40B4-BE49-F238E27FC236}">
                <a16:creationId xmlns:a16="http://schemas.microsoft.com/office/drawing/2014/main" id="{AC07A61B-5CED-4E8F-A16D-C36EC7A217EB}"/>
              </a:ext>
            </a:extLst>
          </p:cNvPr>
          <p:cNvSpPr>
            <a:spLocks noGrp="1"/>
          </p:cNvSpPr>
          <p:nvPr>
            <p:ph type="body" idx="1"/>
          </p:nvPr>
        </p:nvSpPr>
        <p:spPr>
          <a:xfrm>
            <a:off x="233014" y="1488613"/>
            <a:ext cx="8596668" cy="3880773"/>
          </a:xfrm>
        </p:spPr>
        <p:txBody>
          <a:bodyPr/>
          <a:lstStyle/>
          <a:p>
            <a:pPr lvl="1"/>
            <a:r>
              <a:rPr lang="en-GB" dirty="0"/>
              <a:t>Ross Garnaut (2020) </a:t>
            </a:r>
            <a:r>
              <a:rPr lang="en-GB" dirty="0">
                <a:hlinkClick r:id="rId2"/>
              </a:rPr>
              <a:t>Superpower: Australia’s Low Carbon Opportunity</a:t>
            </a:r>
            <a:r>
              <a:rPr lang="en-GB" dirty="0"/>
              <a:t>  </a:t>
            </a:r>
          </a:p>
          <a:p>
            <a:pPr lvl="1"/>
            <a:r>
              <a:rPr lang="en-GB" dirty="0"/>
              <a:t>OECD’s (2017) Investing in Climate, Investing in Growth </a:t>
            </a:r>
          </a:p>
        </p:txBody>
      </p:sp>
      <p:pic>
        <p:nvPicPr>
          <p:cNvPr id="5" name="Picture 4" descr="Text, calendar&#10;&#10;Description automatically generated">
            <a:extLst>
              <a:ext uri="{FF2B5EF4-FFF2-40B4-BE49-F238E27FC236}">
                <a16:creationId xmlns:a16="http://schemas.microsoft.com/office/drawing/2014/main" id="{667FFAA5-B823-48C2-92BE-F94578C9B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0582" y="124691"/>
            <a:ext cx="2176138" cy="3331165"/>
          </a:xfrm>
          <a:prstGeom prst="rect">
            <a:avLst/>
          </a:prstGeom>
        </p:spPr>
      </p:pic>
      <p:pic>
        <p:nvPicPr>
          <p:cNvPr id="7" name="Picture 6" descr="Diagram, logo&#10;&#10;Description automatically generated">
            <a:extLst>
              <a:ext uri="{FF2B5EF4-FFF2-40B4-BE49-F238E27FC236}">
                <a16:creationId xmlns:a16="http://schemas.microsoft.com/office/drawing/2014/main" id="{D5503853-257F-4669-9468-6770D9BFF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7650" y="3920836"/>
            <a:ext cx="2209070" cy="2812473"/>
          </a:xfrm>
          <a:prstGeom prst="rect">
            <a:avLst/>
          </a:prstGeom>
        </p:spPr>
      </p:pic>
    </p:spTree>
    <p:extLst>
      <p:ext uri="{BB962C8B-B14F-4D97-AF65-F5344CB8AC3E}">
        <p14:creationId xmlns:p14="http://schemas.microsoft.com/office/powerpoint/2010/main" val="390226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DF6F3-92BA-4D0B-8CC2-FC382A68674A}"/>
              </a:ext>
            </a:extLst>
          </p:cNvPr>
          <p:cNvSpPr>
            <a:spLocks noGrp="1"/>
          </p:cNvSpPr>
          <p:nvPr>
            <p:ph type="title"/>
          </p:nvPr>
        </p:nvSpPr>
        <p:spPr/>
        <p:txBody>
          <a:bodyPr/>
          <a:lstStyle/>
          <a:p>
            <a:r>
              <a:rPr lang="en-AU" dirty="0"/>
              <a:t>Core features </a:t>
            </a:r>
          </a:p>
        </p:txBody>
      </p:sp>
      <p:sp>
        <p:nvSpPr>
          <p:cNvPr id="3" name="Text Placeholder 2">
            <a:extLst>
              <a:ext uri="{FF2B5EF4-FFF2-40B4-BE49-F238E27FC236}">
                <a16:creationId xmlns:a16="http://schemas.microsoft.com/office/drawing/2014/main" id="{16BD8DF1-DEA6-4EEC-8704-E74D2C7D9F65}"/>
              </a:ext>
            </a:extLst>
          </p:cNvPr>
          <p:cNvSpPr>
            <a:spLocks noGrp="1"/>
          </p:cNvSpPr>
          <p:nvPr>
            <p:ph type="body" idx="1"/>
          </p:nvPr>
        </p:nvSpPr>
        <p:spPr>
          <a:xfrm>
            <a:off x="677334" y="1397191"/>
            <a:ext cx="8596668" cy="5137833"/>
          </a:xfrm>
        </p:spPr>
        <p:txBody>
          <a:bodyPr>
            <a:normAutofit/>
          </a:bodyPr>
          <a:lstStyle/>
          <a:p>
            <a:pPr lvl="0"/>
            <a:r>
              <a:rPr lang="en-GB" dirty="0">
                <a:sym typeface="Symbol" panose="05050102010706020507" pitchFamily="18" charset="2"/>
              </a:rPr>
              <a:t>Technological progress and market signals and incentives delink economic growth and environmental damage. </a:t>
            </a:r>
          </a:p>
          <a:p>
            <a:pPr lvl="0"/>
            <a:r>
              <a:rPr lang="en-GB" dirty="0">
                <a:sym typeface="Symbol" panose="05050102010706020507" pitchFamily="18" charset="2"/>
              </a:rPr>
              <a:t>Profit motive leads firms to use inputs more efficiently, and to minimise the waste production. </a:t>
            </a:r>
          </a:p>
          <a:p>
            <a:pPr lvl="0"/>
            <a:r>
              <a:rPr lang="en-GB" dirty="0">
                <a:sym typeface="Symbol" panose="05050102010706020507" pitchFamily="18" charset="2"/>
              </a:rPr>
              <a:t>Firms respond to increasing consumer demand for greener products. </a:t>
            </a:r>
          </a:p>
          <a:p>
            <a:pPr lvl="0"/>
            <a:r>
              <a:rPr lang="en-GB" dirty="0">
                <a:sym typeface="Symbol" panose="05050102010706020507" pitchFamily="18" charset="2"/>
              </a:rPr>
              <a:t>Usually supported by either pro-market, pro-business, regulation light orientation </a:t>
            </a:r>
          </a:p>
          <a:p>
            <a:pPr lvl="0"/>
            <a:r>
              <a:rPr lang="en-GB" dirty="0">
                <a:sym typeface="Symbol" panose="05050102010706020507" pitchFamily="18" charset="2"/>
              </a:rPr>
              <a:t>Little or no emphasis on genuinely radical restructuring of the economy or society: distribution of wealth and power, consumption choices (i.e. consuming less stuff), general (intrinsic?) characteristics of a capitalist (market) society. </a:t>
            </a:r>
          </a:p>
        </p:txBody>
      </p:sp>
      <p:pic>
        <p:nvPicPr>
          <p:cNvPr id="5" name="Picture 4" descr="A picture containing small, sitting, vase, front&#10;&#10;Description automatically generated">
            <a:extLst>
              <a:ext uri="{FF2B5EF4-FFF2-40B4-BE49-F238E27FC236}">
                <a16:creationId xmlns:a16="http://schemas.microsoft.com/office/drawing/2014/main" id="{E18C7662-400A-474A-9542-55F2B3B65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062" y="154132"/>
            <a:ext cx="2661719" cy="1776268"/>
          </a:xfrm>
          <a:prstGeom prst="rect">
            <a:avLst/>
          </a:prstGeom>
        </p:spPr>
      </p:pic>
    </p:spTree>
    <p:extLst>
      <p:ext uri="{BB962C8B-B14F-4D97-AF65-F5344CB8AC3E}">
        <p14:creationId xmlns:p14="http://schemas.microsoft.com/office/powerpoint/2010/main" val="134321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0D31-6715-45C1-87BC-B259DF276053}"/>
              </a:ext>
            </a:extLst>
          </p:cNvPr>
          <p:cNvSpPr>
            <a:spLocks noGrp="1"/>
          </p:cNvSpPr>
          <p:nvPr>
            <p:ph type="title"/>
          </p:nvPr>
        </p:nvSpPr>
        <p:spPr/>
        <p:txBody>
          <a:bodyPr/>
          <a:lstStyle/>
          <a:p>
            <a:r>
              <a:rPr lang="en-AU" dirty="0"/>
              <a:t>Some criticisms </a:t>
            </a:r>
          </a:p>
        </p:txBody>
      </p:sp>
      <p:sp>
        <p:nvSpPr>
          <p:cNvPr id="3" name="Text Placeholder 2">
            <a:extLst>
              <a:ext uri="{FF2B5EF4-FFF2-40B4-BE49-F238E27FC236}">
                <a16:creationId xmlns:a16="http://schemas.microsoft.com/office/drawing/2014/main" id="{AD108752-E88A-416E-8557-C5CE5CA5914E}"/>
              </a:ext>
            </a:extLst>
          </p:cNvPr>
          <p:cNvSpPr>
            <a:spLocks noGrp="1"/>
          </p:cNvSpPr>
          <p:nvPr>
            <p:ph type="body" idx="1"/>
          </p:nvPr>
        </p:nvSpPr>
        <p:spPr>
          <a:xfrm>
            <a:off x="677334" y="1548193"/>
            <a:ext cx="8596668" cy="3880773"/>
          </a:xfrm>
        </p:spPr>
        <p:txBody>
          <a:bodyPr/>
          <a:lstStyle/>
          <a:p>
            <a:pPr lvl="0"/>
            <a:r>
              <a:rPr lang="en-GB" dirty="0">
                <a:sym typeface="Symbol" panose="05050102010706020507" pitchFamily="18" charset="2"/>
              </a:rPr>
              <a:t>Required rates of technological progress seen as unrealistic (based on current trajectories). </a:t>
            </a:r>
          </a:p>
          <a:p>
            <a:pPr lvl="0"/>
            <a:r>
              <a:rPr lang="en-GB" dirty="0">
                <a:sym typeface="Symbol" panose="05050102010706020507" pitchFamily="18" charset="2"/>
              </a:rPr>
              <a:t>Evidence on ‘de-coupling’ of growth and environmental damage, thus far, varies between weak and non-existent </a:t>
            </a:r>
          </a:p>
          <a:p>
            <a:pPr lvl="0"/>
            <a:r>
              <a:rPr lang="en-GB" dirty="0">
                <a:sym typeface="Symbol" panose="05050102010706020507" pitchFamily="18" charset="2"/>
              </a:rPr>
              <a:t>‘Rebound effect’ and ‘Backfire effect’ whereby efficiencies that drive cost reductions that simply enable increased levels of consumption.   </a:t>
            </a:r>
          </a:p>
        </p:txBody>
      </p:sp>
      <p:pic>
        <p:nvPicPr>
          <p:cNvPr id="4" name="Picture 3" descr="A picture containing small, sitting, vase, front&#10;&#10;Description automatically generated">
            <a:extLst>
              <a:ext uri="{FF2B5EF4-FFF2-40B4-BE49-F238E27FC236}">
                <a16:creationId xmlns:a16="http://schemas.microsoft.com/office/drawing/2014/main" id="{EA83FDBB-21F1-4E17-B506-7848C7386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062" y="154132"/>
            <a:ext cx="2661719" cy="1776268"/>
          </a:xfrm>
          <a:prstGeom prst="rect">
            <a:avLst/>
          </a:prstGeom>
        </p:spPr>
      </p:pic>
    </p:spTree>
    <p:extLst>
      <p:ext uri="{BB962C8B-B14F-4D97-AF65-F5344CB8AC3E}">
        <p14:creationId xmlns:p14="http://schemas.microsoft.com/office/powerpoint/2010/main" val="180540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ED80-4588-47B4-A88D-57BD7AA7468A}"/>
              </a:ext>
            </a:extLst>
          </p:cNvPr>
          <p:cNvSpPr>
            <a:spLocks noGrp="1"/>
          </p:cNvSpPr>
          <p:nvPr>
            <p:ph type="title"/>
          </p:nvPr>
        </p:nvSpPr>
        <p:spPr/>
        <p:txBody>
          <a:bodyPr/>
          <a:lstStyle/>
          <a:p>
            <a:r>
              <a:rPr lang="en-AU" dirty="0"/>
              <a:t>Common Questions </a:t>
            </a:r>
          </a:p>
        </p:txBody>
      </p:sp>
      <p:sp>
        <p:nvSpPr>
          <p:cNvPr id="3" name="Text Placeholder 2">
            <a:extLst>
              <a:ext uri="{FF2B5EF4-FFF2-40B4-BE49-F238E27FC236}">
                <a16:creationId xmlns:a16="http://schemas.microsoft.com/office/drawing/2014/main" id="{F401E9BC-2C30-4356-8144-213A21B1B426}"/>
              </a:ext>
            </a:extLst>
          </p:cNvPr>
          <p:cNvSpPr>
            <a:spLocks noGrp="1"/>
          </p:cNvSpPr>
          <p:nvPr>
            <p:ph type="body" idx="1"/>
          </p:nvPr>
        </p:nvSpPr>
        <p:spPr>
          <a:xfrm>
            <a:off x="677334" y="1690805"/>
            <a:ext cx="8596668" cy="3880773"/>
          </a:xfrm>
        </p:spPr>
        <p:txBody>
          <a:bodyPr/>
          <a:lstStyle/>
          <a:p>
            <a:pPr lvl="0"/>
            <a:r>
              <a:rPr lang="en-GB" dirty="0"/>
              <a:t>Can problems created by growth be solved by more growth? </a:t>
            </a:r>
          </a:p>
          <a:p>
            <a:pPr lvl="0"/>
            <a:r>
              <a:rPr lang="en-GB" dirty="0"/>
              <a:t>Can problems created by technological progress be solved by more technological progress? </a:t>
            </a:r>
          </a:p>
          <a:p>
            <a:pPr lvl="0"/>
            <a:r>
              <a:rPr lang="en-GB" dirty="0"/>
              <a:t>Are we thinking in simplistic and over-aggregated dichotomies </a:t>
            </a:r>
          </a:p>
        </p:txBody>
      </p:sp>
      <p:pic>
        <p:nvPicPr>
          <p:cNvPr id="5" name="Picture 4" descr="A group of people walking on a beach&#10;&#10;Description automatically generated">
            <a:extLst>
              <a:ext uri="{FF2B5EF4-FFF2-40B4-BE49-F238E27FC236}">
                <a16:creationId xmlns:a16="http://schemas.microsoft.com/office/drawing/2014/main" id="{D98A40A6-A482-4648-9BC6-986C54F73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0528" y="92075"/>
            <a:ext cx="3060594" cy="2263198"/>
          </a:xfrm>
          <a:prstGeom prst="rect">
            <a:avLst/>
          </a:prstGeom>
        </p:spPr>
      </p:pic>
    </p:spTree>
    <p:extLst>
      <p:ext uri="{BB962C8B-B14F-4D97-AF65-F5344CB8AC3E}">
        <p14:creationId xmlns:p14="http://schemas.microsoft.com/office/powerpoint/2010/main" val="117306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FE34-EB12-4027-9418-9B2140FABF71}"/>
              </a:ext>
            </a:extLst>
          </p:cNvPr>
          <p:cNvSpPr>
            <a:spLocks noGrp="1"/>
          </p:cNvSpPr>
          <p:nvPr>
            <p:ph type="title"/>
          </p:nvPr>
        </p:nvSpPr>
        <p:spPr/>
        <p:txBody>
          <a:bodyPr/>
          <a:lstStyle/>
          <a:p>
            <a:r>
              <a:rPr lang="en-AU" dirty="0"/>
              <a:t>Responses</a:t>
            </a:r>
          </a:p>
        </p:txBody>
      </p:sp>
      <p:sp>
        <p:nvSpPr>
          <p:cNvPr id="3" name="Text Placeholder 2">
            <a:extLst>
              <a:ext uri="{FF2B5EF4-FFF2-40B4-BE49-F238E27FC236}">
                <a16:creationId xmlns:a16="http://schemas.microsoft.com/office/drawing/2014/main" id="{AF58046B-C0CF-4ACB-8D2F-B123E0109827}"/>
              </a:ext>
            </a:extLst>
          </p:cNvPr>
          <p:cNvSpPr>
            <a:spLocks noGrp="1"/>
          </p:cNvSpPr>
          <p:nvPr>
            <p:ph type="body" idx="1"/>
          </p:nvPr>
        </p:nvSpPr>
        <p:spPr>
          <a:xfrm>
            <a:off x="683549" y="1488613"/>
            <a:ext cx="8596668" cy="4937354"/>
          </a:xfrm>
        </p:spPr>
        <p:txBody>
          <a:bodyPr>
            <a:normAutofit fontScale="92500"/>
          </a:bodyPr>
          <a:lstStyle/>
          <a:p>
            <a:pPr lvl="0"/>
            <a:r>
              <a:rPr lang="en-GB" dirty="0"/>
              <a:t>We always have to ask:‘Growth (and De-Growth) of what?’</a:t>
            </a:r>
          </a:p>
          <a:p>
            <a:pPr lvl="1"/>
            <a:r>
              <a:rPr lang="en-GB" dirty="0"/>
              <a:t>Solar panels versus coal mines, cars versus trams etc. </a:t>
            </a:r>
          </a:p>
          <a:p>
            <a:pPr lvl="0"/>
            <a:r>
              <a:rPr lang="en-AU" dirty="0"/>
              <a:t>What sort of technology? Battery storage versus space tourism? </a:t>
            </a:r>
          </a:p>
          <a:p>
            <a:pPr lvl="1"/>
            <a:r>
              <a:rPr lang="en-AU" dirty="0"/>
              <a:t>Developed by whom? </a:t>
            </a:r>
          </a:p>
          <a:p>
            <a:pPr lvl="1"/>
            <a:r>
              <a:rPr lang="en-AU" dirty="0"/>
              <a:t>Controlled by whom? </a:t>
            </a:r>
          </a:p>
          <a:p>
            <a:pPr lvl="1"/>
            <a:r>
              <a:rPr lang="en-AU" dirty="0"/>
              <a:t>Funded by whom? </a:t>
            </a:r>
          </a:p>
          <a:p>
            <a:pPr lvl="1"/>
            <a:r>
              <a:rPr lang="en-GB" dirty="0"/>
              <a:t>Directed for the benefit of what and whom? </a:t>
            </a:r>
          </a:p>
          <a:p>
            <a:pPr lvl="0"/>
            <a:r>
              <a:rPr lang="en-GB" dirty="0"/>
              <a:t>Technological over-optimists versus technological pessimists.</a:t>
            </a:r>
          </a:p>
          <a:p>
            <a:pPr lvl="0"/>
            <a:r>
              <a:rPr lang="en-GB" dirty="0"/>
              <a:t>Technological progress is a </a:t>
            </a:r>
            <a:r>
              <a:rPr lang="en-GB" i="1" dirty="0"/>
              <a:t>complement</a:t>
            </a:r>
            <a:r>
              <a:rPr lang="en-GB" dirty="0"/>
              <a:t> rather than </a:t>
            </a:r>
            <a:r>
              <a:rPr lang="en-GB" i="1" dirty="0"/>
              <a:t>substitute</a:t>
            </a:r>
            <a:r>
              <a:rPr lang="en-GB" dirty="0"/>
              <a:t> for political, economic, social change. </a:t>
            </a:r>
          </a:p>
        </p:txBody>
      </p:sp>
    </p:spTree>
    <p:extLst>
      <p:ext uri="{BB962C8B-B14F-4D97-AF65-F5344CB8AC3E}">
        <p14:creationId xmlns:p14="http://schemas.microsoft.com/office/powerpoint/2010/main" val="39749411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193</TotalTime>
  <Words>1694</Words>
  <Application>Microsoft Office PowerPoint</Application>
  <PresentationFormat>Widescreen</PresentationFormat>
  <Paragraphs>147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Facet</vt:lpstr>
      <vt:lpstr>What does a Sustainable Economy Look Like?</vt:lpstr>
      <vt:lpstr>Introduction  </vt:lpstr>
      <vt:lpstr>Three (somewhat) different visions for a sustainable economy </vt:lpstr>
      <vt:lpstr>Some Caveats</vt:lpstr>
      <vt:lpstr>Green Growth (Some Examples) </vt:lpstr>
      <vt:lpstr>Core features </vt:lpstr>
      <vt:lpstr>Some criticisms </vt:lpstr>
      <vt:lpstr>Common Questions </vt:lpstr>
      <vt:lpstr>Responses</vt:lpstr>
      <vt:lpstr>Assessment of Green Growth</vt:lpstr>
      <vt:lpstr>Green New Deal (GND) </vt:lpstr>
      <vt:lpstr>Examples of Green New Deal</vt:lpstr>
      <vt:lpstr>Eco-Socialist Critique of Capitalist Green New Deal</vt:lpstr>
      <vt:lpstr>Response</vt:lpstr>
      <vt:lpstr>3. Steady State and De-Growth </vt:lpstr>
      <vt:lpstr>Steady-State/De-Growth Some Key Strands</vt:lpstr>
      <vt:lpstr>Assessment (1)</vt:lpstr>
      <vt:lpstr>Questions and Issues (1)</vt:lpstr>
      <vt:lpstr>Transitions and Complementarities in Australia (a personal view) </vt:lpstr>
      <vt:lpstr>Where do the ideas come from?</vt:lpstr>
      <vt:lpstr>What particular thinkers/sources? </vt:lpstr>
      <vt:lpstr>What is to be done? </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at Darebin Climate Action Network  Feb 2020</dc:title>
  <dc:creator>Tim</dc:creator>
  <cp:lastModifiedBy>Tim</cp:lastModifiedBy>
  <cp:revision>24</cp:revision>
  <dcterms:created xsi:type="dcterms:W3CDTF">2020-10-08T06:47:17Z</dcterms:created>
  <dcterms:modified xsi:type="dcterms:W3CDTF">2020-10-26T03:17:37Z</dcterms:modified>
</cp:coreProperties>
</file>