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63" r:id="rId5"/>
    <p:sldId id="264" r:id="rId6"/>
    <p:sldId id="259" r:id="rId7"/>
    <p:sldId id="261" r:id="rId8"/>
    <p:sldId id="271" r:id="rId9"/>
    <p:sldId id="268"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2/12/2020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2/12/2020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2/12/2020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DB9C-952C-124C-A2F6-9DD4446E3A4F}"/>
              </a:ext>
            </a:extLst>
          </p:cNvPr>
          <p:cNvSpPr>
            <a:spLocks noGrp="1"/>
          </p:cNvSpPr>
          <p:nvPr>
            <p:ph type="ctrTitle"/>
          </p:nvPr>
        </p:nvSpPr>
        <p:spPr>
          <a:xfrm>
            <a:off x="2630961" y="-436204"/>
            <a:ext cx="6380116" cy="4268245"/>
          </a:xfrm>
        </p:spPr>
        <p:txBody>
          <a:bodyPr/>
          <a:lstStyle/>
          <a:p>
            <a:r>
              <a:rPr lang="en-AU" sz="8200" b="1" dirty="0">
                <a:solidFill>
                  <a:srgbClr val="1C7750"/>
                </a:solidFill>
              </a:rPr>
              <a:t>Green</a:t>
            </a:r>
            <a:br>
              <a:rPr lang="en-AU" sz="8200" b="1" dirty="0">
                <a:solidFill>
                  <a:srgbClr val="1C7750"/>
                </a:solidFill>
              </a:rPr>
            </a:br>
            <a:r>
              <a:rPr lang="en-AU" sz="8200" b="1" dirty="0">
                <a:solidFill>
                  <a:srgbClr val="1C7750"/>
                </a:solidFill>
              </a:rPr>
              <a:t>New Deal :</a:t>
            </a:r>
            <a:endParaRPr lang="en-US" sz="8200" b="1" dirty="0">
              <a:solidFill>
                <a:srgbClr val="1C7750"/>
              </a:solidFill>
            </a:endParaRPr>
          </a:p>
        </p:txBody>
      </p:sp>
      <p:sp>
        <p:nvSpPr>
          <p:cNvPr id="3" name="Subtitle 2">
            <a:extLst>
              <a:ext uri="{FF2B5EF4-FFF2-40B4-BE49-F238E27FC236}">
                <a16:creationId xmlns:a16="http://schemas.microsoft.com/office/drawing/2014/main" id="{938F0F82-8C20-A645-AD21-CBCF0E38374D}"/>
              </a:ext>
            </a:extLst>
          </p:cNvPr>
          <p:cNvSpPr>
            <a:spLocks noGrp="1"/>
          </p:cNvSpPr>
          <p:nvPr>
            <p:ph type="subTitle" idx="1"/>
          </p:nvPr>
        </p:nvSpPr>
        <p:spPr>
          <a:xfrm>
            <a:off x="6289524" y="4531338"/>
            <a:ext cx="4743395" cy="2639785"/>
          </a:xfrm>
        </p:spPr>
        <p:txBody>
          <a:bodyPr>
            <a:normAutofit/>
          </a:bodyPr>
          <a:lstStyle/>
          <a:p>
            <a:pPr algn="r"/>
            <a:r>
              <a:rPr lang="en-AU" sz="2200" dirty="0"/>
              <a:t>Belyan Matthews</a:t>
            </a:r>
          </a:p>
          <a:p>
            <a:pPr algn="r"/>
            <a:r>
              <a:rPr lang="en-AU" sz="2200" dirty="0"/>
              <a:t>President, PPE Society LaTrobe</a:t>
            </a:r>
          </a:p>
          <a:p>
            <a:pPr algn="r"/>
            <a:r>
              <a:rPr lang="en-AU" sz="2200" dirty="0"/>
              <a:t>19338569@students.latrobe.edu.au</a:t>
            </a:r>
            <a:endParaRPr lang="en-US" sz="2200" dirty="0"/>
          </a:p>
          <a:p>
            <a:pPr algn="r"/>
            <a:endParaRPr lang="en-US" sz="2200" dirty="0"/>
          </a:p>
        </p:txBody>
      </p:sp>
      <p:sp>
        <p:nvSpPr>
          <p:cNvPr id="5" name="Subtitle 2">
            <a:extLst>
              <a:ext uri="{FF2B5EF4-FFF2-40B4-BE49-F238E27FC236}">
                <a16:creationId xmlns:a16="http://schemas.microsoft.com/office/drawing/2014/main" id="{28F24538-403D-954D-AA91-308E8556469E}"/>
              </a:ext>
            </a:extLst>
          </p:cNvPr>
          <p:cNvSpPr>
            <a:spLocks noGrp="1"/>
          </p:cNvSpPr>
          <p:nvPr>
            <p:ph type="subTitle" idx="1"/>
          </p:nvPr>
        </p:nvSpPr>
        <p:spPr>
          <a:xfrm>
            <a:off x="1179408" y="1078091"/>
            <a:ext cx="8481786" cy="2332046"/>
          </a:xfrm>
        </p:spPr>
        <p:txBody>
          <a:bodyPr>
            <a:normAutofit/>
          </a:bodyPr>
          <a:lstStyle/>
          <a:p>
            <a:pPr algn="l"/>
            <a:r>
              <a:rPr lang="en-AU" sz="3200" dirty="0"/>
              <a:t>Considerations </a:t>
            </a:r>
            <a:r>
              <a:rPr lang="en-AU" sz="3000" dirty="0"/>
              <a:t>for a</a:t>
            </a:r>
            <a:endParaRPr lang="en-US" sz="3000" dirty="0"/>
          </a:p>
        </p:txBody>
      </p:sp>
      <p:sp>
        <p:nvSpPr>
          <p:cNvPr id="4" name="TextBox 3">
            <a:extLst>
              <a:ext uri="{FF2B5EF4-FFF2-40B4-BE49-F238E27FC236}">
                <a16:creationId xmlns:a16="http://schemas.microsoft.com/office/drawing/2014/main" id="{CE949FFB-DEE8-8942-9E98-F29BD9B1533C}"/>
              </a:ext>
            </a:extLst>
          </p:cNvPr>
          <p:cNvSpPr txBox="1"/>
          <p:nvPr/>
        </p:nvSpPr>
        <p:spPr>
          <a:xfrm>
            <a:off x="2873709" y="3619337"/>
            <a:ext cx="8904028" cy="923330"/>
          </a:xfrm>
          <a:prstGeom prst="rect">
            <a:avLst/>
          </a:prstGeom>
          <a:noFill/>
        </p:spPr>
        <p:txBody>
          <a:bodyPr wrap="square" rtlCol="0">
            <a:spAutoFit/>
          </a:bodyPr>
          <a:lstStyle/>
          <a:p>
            <a:pPr algn="l"/>
            <a:r>
              <a:rPr lang="en-AU" sz="5400" i="1" dirty="0"/>
              <a:t>Foundations and Narratives</a:t>
            </a:r>
            <a:endParaRPr lang="en-US" sz="5400" i="1" dirty="0"/>
          </a:p>
        </p:txBody>
      </p:sp>
    </p:spTree>
    <p:extLst>
      <p:ext uri="{BB962C8B-B14F-4D97-AF65-F5344CB8AC3E}">
        <p14:creationId xmlns:p14="http://schemas.microsoft.com/office/powerpoint/2010/main" val="125197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C17A-C2C2-194D-A5E2-F4170790FC37}"/>
              </a:ext>
            </a:extLst>
          </p:cNvPr>
          <p:cNvSpPr>
            <a:spLocks noGrp="1"/>
          </p:cNvSpPr>
          <p:nvPr>
            <p:ph type="title"/>
          </p:nvPr>
        </p:nvSpPr>
        <p:spPr>
          <a:xfrm>
            <a:off x="834571" y="560789"/>
            <a:ext cx="10522857" cy="6583088"/>
          </a:xfrm>
        </p:spPr>
        <p:txBody>
          <a:bodyPr>
            <a:noAutofit/>
          </a:bodyPr>
          <a:lstStyle/>
          <a:p>
            <a:r>
              <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stories we tell about who we are as a nation, the values that define us, are not fixed. </a:t>
            </a:r>
            <a:br>
              <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change as facts change. </a:t>
            </a:r>
            <a:br>
              <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change as the balance of power in society changes. </a:t>
            </a:r>
            <a:br>
              <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3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 is why regular people, not just governments, need to be active participants in this process of retelling and reimagining our collective stories, symbols, and histories…</a:t>
            </a:r>
            <a:br>
              <a:rPr lang="en-AU" sz="3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n-AU" sz="3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the narratives and mythologies </a:t>
            </a:r>
            <a:r>
              <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 longer serve us, when they stand in the way of where we need to go, </a:t>
            </a:r>
            <a:r>
              <a:rPr lang="en-GB" sz="3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then we need to be willing to let them rest and tell some different stories</a:t>
            </a:r>
            <a:r>
              <a:rPr lang="en-GB"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br>
              <a:rPr lang="en-AU" sz="3000" i="1" dirty="0">
                <a:latin typeface="Calibri" panose="020F0502020204030204" pitchFamily="34" charset="0"/>
                <a:ea typeface="Calibri" panose="020F0502020204030204" pitchFamily="34" charset="0"/>
                <a:cs typeface="Times New Roman" panose="02020603050405020304" pitchFamily="18" charset="0"/>
              </a:rPr>
            </a:br>
            <a:endParaRPr lang="en-AU" sz="3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3AB28DC-4700-4544-B340-10EB6FC39FE0}"/>
              </a:ext>
            </a:extLst>
          </p:cNvPr>
          <p:cNvSpPr txBox="1"/>
          <p:nvPr/>
        </p:nvSpPr>
        <p:spPr>
          <a:xfrm>
            <a:off x="6334880" y="6509044"/>
            <a:ext cx="6440712" cy="646331"/>
          </a:xfrm>
          <a:prstGeom prst="rect">
            <a:avLst/>
          </a:prstGeom>
          <a:noFill/>
        </p:spPr>
        <p:txBody>
          <a:bodyPr wrap="square" rtlCol="0">
            <a:spAutoFit/>
          </a:bodyPr>
          <a:lstStyle/>
          <a:p>
            <a:r>
              <a:rPr lang="en-A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Fire: </a:t>
            </a:r>
            <a:r>
              <a:rPr lang="en-AU"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(burning) case for a Green New Deal </a:t>
            </a:r>
            <a:r>
              <a:rPr lang="en-A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pp.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173-174</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388977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5">
            <a:extLst>
              <a:ext uri="{FF2B5EF4-FFF2-40B4-BE49-F238E27FC236}">
                <a16:creationId xmlns:a16="http://schemas.microsoft.com/office/drawing/2014/main" id="{F4F5B028-C0DE-DA40-A9D0-09133767E94A}"/>
              </a:ext>
            </a:extLst>
          </p:cNvPr>
          <p:cNvPicPr>
            <a:picLocks noChangeAspect="1"/>
          </p:cNvPicPr>
          <p:nvPr/>
        </p:nvPicPr>
        <p:blipFill>
          <a:blip r:embed="rId2"/>
          <a:stretch>
            <a:fillRect/>
          </a:stretch>
        </p:blipFill>
        <p:spPr>
          <a:xfrm>
            <a:off x="10363364" y="1247691"/>
            <a:ext cx="1851894" cy="5654449"/>
          </a:xfrm>
          <a:prstGeom prst="rect">
            <a:avLst/>
          </a:prstGeom>
        </p:spPr>
      </p:pic>
      <p:pic>
        <p:nvPicPr>
          <p:cNvPr id="15" name="Picture 15">
            <a:extLst>
              <a:ext uri="{FF2B5EF4-FFF2-40B4-BE49-F238E27FC236}">
                <a16:creationId xmlns:a16="http://schemas.microsoft.com/office/drawing/2014/main" id="{03EFB898-F62F-DD4D-B0DA-D6D191B5BDD4}"/>
              </a:ext>
            </a:extLst>
          </p:cNvPr>
          <p:cNvPicPr>
            <a:picLocks noChangeAspect="1"/>
          </p:cNvPicPr>
          <p:nvPr/>
        </p:nvPicPr>
        <p:blipFill>
          <a:blip r:embed="rId2"/>
          <a:stretch>
            <a:fillRect/>
          </a:stretch>
        </p:blipFill>
        <p:spPr>
          <a:xfrm>
            <a:off x="706880" y="1226275"/>
            <a:ext cx="1851894" cy="5654449"/>
          </a:xfrm>
          <a:prstGeom prst="rect">
            <a:avLst/>
          </a:prstGeom>
        </p:spPr>
      </p:pic>
      <p:sp>
        <p:nvSpPr>
          <p:cNvPr id="2" name="Title 1">
            <a:extLst>
              <a:ext uri="{FF2B5EF4-FFF2-40B4-BE49-F238E27FC236}">
                <a16:creationId xmlns:a16="http://schemas.microsoft.com/office/drawing/2014/main" id="{86BEC1D3-812D-0947-A290-1D2AC1E14DD6}"/>
              </a:ext>
            </a:extLst>
          </p:cNvPr>
          <p:cNvSpPr>
            <a:spLocks noGrp="1"/>
          </p:cNvSpPr>
          <p:nvPr>
            <p:ph type="title"/>
          </p:nvPr>
        </p:nvSpPr>
        <p:spPr>
          <a:xfrm>
            <a:off x="4365171" y="384630"/>
            <a:ext cx="9601200" cy="1485900"/>
          </a:xfrm>
        </p:spPr>
        <p:txBody>
          <a:bodyPr>
            <a:normAutofit/>
          </a:bodyPr>
          <a:lstStyle/>
          <a:p>
            <a:r>
              <a:rPr lang="en-AU" sz="5400" b="1" dirty="0"/>
              <a:t>OVERVIEW:</a:t>
            </a:r>
            <a:endParaRPr lang="en-US" sz="5400" b="1" dirty="0"/>
          </a:p>
        </p:txBody>
      </p:sp>
      <p:pic>
        <p:nvPicPr>
          <p:cNvPr id="3" name="Picture 4">
            <a:extLst>
              <a:ext uri="{FF2B5EF4-FFF2-40B4-BE49-F238E27FC236}">
                <a16:creationId xmlns:a16="http://schemas.microsoft.com/office/drawing/2014/main" id="{9F7A0CA9-2BEA-8D4A-B347-206F30A3FBFB}"/>
              </a:ext>
            </a:extLst>
          </p:cNvPr>
          <p:cNvPicPr>
            <a:picLocks noChangeAspect="1"/>
          </p:cNvPicPr>
          <p:nvPr/>
        </p:nvPicPr>
        <p:blipFill>
          <a:blip r:embed="rId3"/>
          <a:stretch>
            <a:fillRect/>
          </a:stretch>
        </p:blipFill>
        <p:spPr>
          <a:xfrm>
            <a:off x="1189175" y="1247691"/>
            <a:ext cx="10379358" cy="5611615"/>
          </a:xfrm>
          <a:prstGeom prst="rect">
            <a:avLst/>
          </a:prstGeom>
        </p:spPr>
      </p:pic>
      <p:sp>
        <p:nvSpPr>
          <p:cNvPr id="6" name="TextBox 5">
            <a:extLst>
              <a:ext uri="{FF2B5EF4-FFF2-40B4-BE49-F238E27FC236}">
                <a16:creationId xmlns:a16="http://schemas.microsoft.com/office/drawing/2014/main" id="{B88ED205-9D84-C840-9C3A-CCFCFD8D1343}"/>
              </a:ext>
            </a:extLst>
          </p:cNvPr>
          <p:cNvSpPr txBox="1"/>
          <p:nvPr/>
        </p:nvSpPr>
        <p:spPr>
          <a:xfrm>
            <a:off x="1333263" y="2799695"/>
            <a:ext cx="3366628" cy="3416320"/>
          </a:xfrm>
          <a:prstGeom prst="rect">
            <a:avLst/>
          </a:prstGeom>
          <a:noFill/>
        </p:spPr>
        <p:txBody>
          <a:bodyPr wrap="square" rtlCol="0">
            <a:spAutoFit/>
          </a:bodyPr>
          <a:lstStyle/>
          <a:p>
            <a:pPr algn="ctr"/>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The necessity of </a:t>
            </a:r>
            <a:r>
              <a:rPr lang="en-AU"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incorporating better measures </a:t>
            </a:r>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economic and social progress. </a:t>
            </a:r>
          </a:p>
          <a:p>
            <a:endParaRPr lang="en-AU"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400" dirty="0"/>
          </a:p>
        </p:txBody>
      </p:sp>
      <p:sp>
        <p:nvSpPr>
          <p:cNvPr id="12" name="TextBox 11">
            <a:extLst>
              <a:ext uri="{FF2B5EF4-FFF2-40B4-BE49-F238E27FC236}">
                <a16:creationId xmlns:a16="http://schemas.microsoft.com/office/drawing/2014/main" id="{4A29860B-6B4C-B346-9ED5-77D53606AF1A}"/>
              </a:ext>
            </a:extLst>
          </p:cNvPr>
          <p:cNvSpPr txBox="1"/>
          <p:nvPr/>
        </p:nvSpPr>
        <p:spPr>
          <a:xfrm>
            <a:off x="764464" y="1288650"/>
            <a:ext cx="4728862" cy="1569660"/>
          </a:xfrm>
          <a:prstGeom prst="rect">
            <a:avLst/>
          </a:prstGeom>
          <a:noFill/>
        </p:spPr>
        <p:txBody>
          <a:bodyPr wrap="square" rtlCol="0">
            <a:spAutoFit/>
          </a:bodyPr>
          <a:lstStyle/>
          <a:p>
            <a:pPr algn="ctr"/>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GB"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case for a Green New Deal</a:t>
            </a:r>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r"/>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A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a:t>
            </a:r>
            <a:r>
              <a:rPr lang="en-GB"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 only an economic but also a </a:t>
            </a:r>
            <a:r>
              <a:rPr lang="en-GB"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social, political and cultural project.</a:t>
            </a:r>
            <a:endParaRPr lang="en-AU" sz="24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13" name="TextBox 12">
            <a:extLst>
              <a:ext uri="{FF2B5EF4-FFF2-40B4-BE49-F238E27FC236}">
                <a16:creationId xmlns:a16="http://schemas.microsoft.com/office/drawing/2014/main" id="{70D33B1D-9E26-1E42-ADF8-FEF2F3302693}"/>
              </a:ext>
            </a:extLst>
          </p:cNvPr>
          <p:cNvSpPr txBox="1"/>
          <p:nvPr/>
        </p:nvSpPr>
        <p:spPr>
          <a:xfrm>
            <a:off x="6901996" y="1739282"/>
            <a:ext cx="4963922" cy="1200329"/>
          </a:xfrm>
          <a:prstGeom prst="rect">
            <a:avLst/>
          </a:prstGeom>
          <a:noFill/>
        </p:spPr>
        <p:txBody>
          <a:bodyPr wrap="square" rtlCol="0">
            <a:spAutoFit/>
          </a:bodyPr>
          <a:lstStyle/>
          <a:p>
            <a:pPr algn="ctr"/>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Exploring the </a:t>
            </a:r>
            <a:r>
              <a:rPr lang="en-AU"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original New Deal </a:t>
            </a:r>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in 1930’s America.</a:t>
            </a:r>
            <a:endParaRPr lang="en-AU"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p>
        </p:txBody>
      </p:sp>
      <p:sp>
        <p:nvSpPr>
          <p:cNvPr id="14" name="TextBox 13">
            <a:extLst>
              <a:ext uri="{FF2B5EF4-FFF2-40B4-BE49-F238E27FC236}">
                <a16:creationId xmlns:a16="http://schemas.microsoft.com/office/drawing/2014/main" id="{0D5AD8D4-AF3D-8F4F-B79F-8430A616C16D}"/>
              </a:ext>
            </a:extLst>
          </p:cNvPr>
          <p:cNvSpPr txBox="1"/>
          <p:nvPr/>
        </p:nvSpPr>
        <p:spPr>
          <a:xfrm>
            <a:off x="8663507" y="3688255"/>
            <a:ext cx="3366626" cy="1569660"/>
          </a:xfrm>
          <a:prstGeom prst="rect">
            <a:avLst/>
          </a:prstGeom>
          <a:noFill/>
        </p:spPr>
        <p:txBody>
          <a:bodyPr wrap="square" rtlCol="0">
            <a:spAutoFit/>
          </a:bodyPr>
          <a:lstStyle/>
          <a:p>
            <a:pPr algn="r"/>
            <a:r>
              <a:rPr lang="en-AU"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various beliefs, mindsets and narratives </a:t>
            </a:r>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hold back the pursuit of a Green New Deal.</a:t>
            </a:r>
            <a:endParaRPr lang="en-US" sz="2400" dirty="0"/>
          </a:p>
        </p:txBody>
      </p:sp>
      <p:sp>
        <p:nvSpPr>
          <p:cNvPr id="19" name="TextBox 18">
            <a:extLst>
              <a:ext uri="{FF2B5EF4-FFF2-40B4-BE49-F238E27FC236}">
                <a16:creationId xmlns:a16="http://schemas.microsoft.com/office/drawing/2014/main" id="{2898E1A2-1522-AA48-8A53-9F6C5435F45C}"/>
              </a:ext>
            </a:extLst>
          </p:cNvPr>
          <p:cNvSpPr txBox="1"/>
          <p:nvPr/>
        </p:nvSpPr>
        <p:spPr>
          <a:xfrm>
            <a:off x="8387201" y="3276872"/>
            <a:ext cx="3151555" cy="461665"/>
          </a:xfrm>
          <a:prstGeom prst="rect">
            <a:avLst/>
          </a:prstGeom>
          <a:noFill/>
        </p:spPr>
        <p:txBody>
          <a:bodyPr wrap="square" rtlCol="0">
            <a:spAutoFit/>
          </a:bodyPr>
          <a:lstStyle/>
          <a:p>
            <a:pPr algn="l"/>
            <a:r>
              <a:rPr lang="en-AU"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The need to</a:t>
            </a:r>
            <a:r>
              <a:rPr lang="en-AU"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discard </a:t>
            </a:r>
            <a:endParaRPr lang="en-US" sz="2400" dirty="0"/>
          </a:p>
        </p:txBody>
      </p:sp>
    </p:spTree>
    <p:extLst>
      <p:ext uri="{BB962C8B-B14F-4D97-AF65-F5344CB8AC3E}">
        <p14:creationId xmlns:p14="http://schemas.microsoft.com/office/powerpoint/2010/main" val="326431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7B2F-0BB0-414E-80E4-E0281CA1E761}"/>
              </a:ext>
            </a:extLst>
          </p:cNvPr>
          <p:cNvSpPr>
            <a:spLocks noGrp="1"/>
          </p:cNvSpPr>
          <p:nvPr>
            <p:ph type="title"/>
          </p:nvPr>
        </p:nvSpPr>
        <p:spPr>
          <a:xfrm>
            <a:off x="826708" y="759770"/>
            <a:ext cx="10851244" cy="5581459"/>
          </a:xfrm>
        </p:spPr>
        <p:txBody>
          <a:bodyPr anchor="t">
            <a:noAutofit/>
          </a:bodyPr>
          <a:lstStyle/>
          <a:p>
            <a:pPr algn="ctr"/>
            <a:r>
              <a:rPr lang="en-AU" sz="3600" i="1" dirty="0">
                <a:effectLst/>
                <a:latin typeface="Calibri" panose="020F0502020204030204" pitchFamily="34" charset="0"/>
                <a:ea typeface="Times New Roman" panose="02020603050405020304" pitchFamily="18" charset="0"/>
                <a:cs typeface="Times New Roman" panose="02020603050405020304" pitchFamily="18" charset="0"/>
              </a:rPr>
              <a:t>“The idea is a simple one: </a:t>
            </a:r>
            <a:br>
              <a:rPr lang="en-AU" sz="3600" i="1" dirty="0">
                <a:effectLst/>
                <a:latin typeface="Calibri" panose="020F0502020204030204" pitchFamily="34" charset="0"/>
                <a:ea typeface="Times New Roman" panose="02020603050405020304" pitchFamily="18" charset="0"/>
                <a:cs typeface="Times New Roman" panose="02020603050405020304" pitchFamily="18" charset="0"/>
              </a:rPr>
            </a:br>
            <a:br>
              <a:rPr lang="en-AU" sz="3600" i="1" dirty="0">
                <a:effectLst/>
                <a:latin typeface="Calibri" panose="020F0502020204030204" pitchFamily="34" charset="0"/>
                <a:ea typeface="Times New Roman" panose="02020603050405020304" pitchFamily="18" charset="0"/>
                <a:cs typeface="Times New Roman" panose="02020603050405020304" pitchFamily="18" charset="0"/>
              </a:rPr>
            </a:br>
            <a:r>
              <a:rPr lang="en-AU" sz="3600" i="1" dirty="0">
                <a:effectLst/>
                <a:latin typeface="Calibri" panose="020F0502020204030204" pitchFamily="34" charset="0"/>
                <a:ea typeface="Times New Roman" panose="02020603050405020304" pitchFamily="18" charset="0"/>
                <a:cs typeface="Times New Roman" panose="02020603050405020304" pitchFamily="18" charset="0"/>
              </a:rPr>
              <a:t>In the process of transforming the infrastructure of our societies at the speed and scale</a:t>
            </a:r>
            <a:br>
              <a:rPr lang="en-AU" sz="3600" i="1" dirty="0">
                <a:effectLst/>
                <a:latin typeface="Calibri" panose="020F0502020204030204" pitchFamily="34" charset="0"/>
                <a:ea typeface="Times New Roman" panose="02020603050405020304" pitchFamily="18" charset="0"/>
                <a:cs typeface="Times New Roman" panose="02020603050405020304" pitchFamily="18" charset="0"/>
              </a:rPr>
            </a:br>
            <a:r>
              <a:rPr lang="en-AU" sz="3600" i="1" dirty="0">
                <a:effectLst/>
                <a:latin typeface="Calibri" panose="020F0502020204030204" pitchFamily="34" charset="0"/>
                <a:ea typeface="Times New Roman" panose="02020603050405020304" pitchFamily="18" charset="0"/>
                <a:cs typeface="Times New Roman" panose="02020603050405020304" pitchFamily="18" charset="0"/>
              </a:rPr>
              <a:t>that scientists have called for, humanity has a </a:t>
            </a:r>
            <a:br>
              <a:rPr lang="en-AU" sz="3600" i="1" dirty="0">
                <a:effectLst/>
                <a:latin typeface="Calibri" panose="020F0502020204030204" pitchFamily="34" charset="0"/>
                <a:ea typeface="Times New Roman" panose="02020603050405020304" pitchFamily="18" charset="0"/>
                <a:cs typeface="Times New Roman" panose="02020603050405020304" pitchFamily="18" charset="0"/>
              </a:rPr>
            </a:br>
            <a:br>
              <a:rPr lang="en-AU" sz="1600" i="1" dirty="0">
                <a:effectLst/>
                <a:latin typeface="Calibri" panose="020F0502020204030204" pitchFamily="34" charset="0"/>
                <a:ea typeface="Times New Roman" panose="02020603050405020304" pitchFamily="18" charset="0"/>
                <a:cs typeface="Times New Roman" panose="02020603050405020304" pitchFamily="18" charset="0"/>
              </a:rPr>
            </a:br>
            <a:r>
              <a:rPr lang="en-AU" sz="3600" b="1" i="1" dirty="0">
                <a:effectLst/>
                <a:latin typeface="Calibri" panose="020F0502020204030204" pitchFamily="34" charset="0"/>
                <a:ea typeface="Times New Roman" panose="02020603050405020304" pitchFamily="18" charset="0"/>
                <a:cs typeface="Times New Roman" panose="02020603050405020304" pitchFamily="18" charset="0"/>
              </a:rPr>
              <a:t>once-in-a-century chance</a:t>
            </a:r>
            <a:br>
              <a:rPr lang="en-AU" sz="3600" b="1" i="1" dirty="0">
                <a:effectLst/>
                <a:latin typeface="Calibri" panose="020F0502020204030204" pitchFamily="34" charset="0"/>
                <a:ea typeface="Times New Roman" panose="02020603050405020304" pitchFamily="18" charset="0"/>
                <a:cs typeface="Times New Roman" panose="02020603050405020304" pitchFamily="18" charset="0"/>
              </a:rPr>
            </a:br>
            <a:br>
              <a:rPr lang="en-AU" sz="3600" b="1" i="1" dirty="0">
                <a:effectLst/>
                <a:latin typeface="Calibri" panose="020F0502020204030204" pitchFamily="34" charset="0"/>
                <a:ea typeface="Times New Roman" panose="02020603050405020304" pitchFamily="18" charset="0"/>
                <a:cs typeface="Times New Roman" panose="02020603050405020304" pitchFamily="18" charset="0"/>
              </a:rPr>
            </a:br>
            <a:r>
              <a:rPr lang="en-AU" sz="36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3600" i="1" dirty="0">
                <a:effectLst/>
                <a:latin typeface="Calibri" panose="020F0502020204030204" pitchFamily="34" charset="0"/>
                <a:ea typeface="Times New Roman" panose="02020603050405020304" pitchFamily="18" charset="0"/>
                <a:cs typeface="Times New Roman" panose="02020603050405020304" pitchFamily="18" charset="0"/>
              </a:rPr>
              <a:t>to fix an economic model that is failing</a:t>
            </a:r>
            <a:br>
              <a:rPr lang="en-AU" sz="3600" i="1" dirty="0">
                <a:effectLst/>
                <a:latin typeface="Calibri" panose="020F0502020204030204" pitchFamily="34" charset="0"/>
                <a:ea typeface="Times New Roman" panose="02020603050405020304" pitchFamily="18" charset="0"/>
                <a:cs typeface="Times New Roman" panose="02020603050405020304" pitchFamily="18" charset="0"/>
              </a:rPr>
            </a:br>
            <a:r>
              <a:rPr lang="en-AU" sz="3600" i="1" dirty="0">
                <a:effectLst/>
                <a:latin typeface="Calibri" panose="020F0502020204030204" pitchFamily="34" charset="0"/>
                <a:ea typeface="Times New Roman" panose="02020603050405020304" pitchFamily="18" charset="0"/>
                <a:cs typeface="Times New Roman" panose="02020603050405020304" pitchFamily="18" charset="0"/>
              </a:rPr>
              <a:t> the majority of people on multiple fronts</a:t>
            </a:r>
            <a:r>
              <a:rPr lang="en-AU" sz="3600" i="1" dirty="0">
                <a:latin typeface="Calibri" panose="020F0502020204030204" pitchFamily="34" charset="0"/>
                <a:ea typeface="Times New Roman" panose="02020603050405020304" pitchFamily="18" charset="0"/>
                <a:cs typeface="Times New Roman" panose="02020603050405020304" pitchFamily="18" charset="0"/>
              </a:rPr>
              <a:t>.</a:t>
            </a:r>
            <a:r>
              <a:rPr lang="en-AU" sz="3600" i="1" dirty="0">
                <a:effectLst/>
                <a:latin typeface="Calibri" panose="020F0502020204030204" pitchFamily="34" charset="0"/>
                <a:ea typeface="Times New Roman" panose="02020603050405020304" pitchFamily="18" charset="0"/>
                <a:cs typeface="Times New Roman" panose="02020603050405020304" pitchFamily="18" charset="0"/>
              </a:rPr>
              <a:t>”</a:t>
            </a:r>
            <a:br>
              <a:rPr lang="en-AU" sz="3600" dirty="0">
                <a:effectLst/>
                <a:latin typeface="Calibri" panose="020F0502020204030204" pitchFamily="34" charset="0"/>
                <a:ea typeface="Times New Roman" panose="02020603050405020304" pitchFamily="18" charset="0"/>
                <a:cs typeface="Times New Roman" panose="02020603050405020304" pitchFamily="18" charset="0"/>
              </a:rPr>
            </a:br>
            <a:r>
              <a:rPr lang="en-AU" sz="3600" i="1"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br>
              <a:rPr lang="en-AU" sz="3600" i="1" u="none" strike="noStrike" dirty="0">
                <a:effectLst/>
                <a:latin typeface="Calibri" panose="020F0502020204030204" pitchFamily="34" charset="0"/>
                <a:ea typeface="Times New Roman" panose="02020603050405020304" pitchFamily="18" charset="0"/>
                <a:cs typeface="Times New Roman" panose="02020603050405020304" pitchFamily="18" charset="0"/>
              </a:rPr>
            </a:b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8F647D-6EDD-CD4F-AEAC-D0EDA131AD47}"/>
              </a:ext>
            </a:extLst>
          </p:cNvPr>
          <p:cNvSpPr txBox="1"/>
          <p:nvPr/>
        </p:nvSpPr>
        <p:spPr>
          <a:xfrm>
            <a:off x="9100457" y="5818009"/>
            <a:ext cx="2577495" cy="523220"/>
          </a:xfrm>
          <a:prstGeom prst="rect">
            <a:avLst/>
          </a:prstGeom>
          <a:noFill/>
        </p:spPr>
        <p:txBody>
          <a:bodyPr wrap="square" rtlCol="0">
            <a:spAutoFit/>
          </a:bodyPr>
          <a:lstStyle/>
          <a:p>
            <a:pPr algn="l"/>
            <a:r>
              <a:rPr lang="en-AU" sz="2800" i="1" u="none" strike="noStrike" dirty="0">
                <a:effectLst/>
                <a:latin typeface="Calibri" panose="020F0502020204030204" pitchFamily="34" charset="0"/>
                <a:ea typeface="Times New Roman" panose="02020603050405020304" pitchFamily="18" charset="0"/>
                <a:cs typeface="Times New Roman" panose="02020603050405020304" pitchFamily="18" charset="0"/>
              </a:rPr>
              <a:t>- Naomi Klein</a:t>
            </a:r>
            <a:endParaRPr lang="en-US" sz="2800" dirty="0"/>
          </a:p>
        </p:txBody>
      </p:sp>
      <p:sp>
        <p:nvSpPr>
          <p:cNvPr id="3" name="TextBox 2">
            <a:extLst>
              <a:ext uri="{FF2B5EF4-FFF2-40B4-BE49-F238E27FC236}">
                <a16:creationId xmlns:a16="http://schemas.microsoft.com/office/drawing/2014/main" id="{B8950F57-DEEF-844E-A590-18DD51A8471C}"/>
              </a:ext>
            </a:extLst>
          </p:cNvPr>
          <p:cNvSpPr txBox="1"/>
          <p:nvPr/>
        </p:nvSpPr>
        <p:spPr>
          <a:xfrm>
            <a:off x="6954760" y="6499739"/>
            <a:ext cx="6017381" cy="646331"/>
          </a:xfrm>
          <a:prstGeom prst="rect">
            <a:avLst/>
          </a:prstGeom>
          <a:noFill/>
        </p:spPr>
        <p:txBody>
          <a:bodyPr wrap="square" rtlCol="0">
            <a:spAutoFit/>
          </a:bodyPr>
          <a:lstStyle/>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Fire</a:t>
            </a:r>
            <a:r>
              <a:rPr lang="en-AU"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(burning) case for a Green New Deal p.26</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09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8240DF-AC6A-724E-9A65-8558C953B837}"/>
              </a:ext>
            </a:extLst>
          </p:cNvPr>
          <p:cNvPicPr>
            <a:picLocks noGrp="1" noChangeAspect="1"/>
          </p:cNvPicPr>
          <p:nvPr>
            <p:ph idx="4294967295"/>
          </p:nvPr>
        </p:nvPicPr>
        <p:blipFill>
          <a:blip r:embed="rId2"/>
          <a:stretch>
            <a:fillRect/>
          </a:stretch>
        </p:blipFill>
        <p:spPr>
          <a:xfrm>
            <a:off x="2649199" y="579047"/>
            <a:ext cx="7218965" cy="5699906"/>
          </a:xfrm>
        </p:spPr>
      </p:pic>
    </p:spTree>
    <p:extLst>
      <p:ext uri="{BB962C8B-B14F-4D97-AF65-F5344CB8AC3E}">
        <p14:creationId xmlns:p14="http://schemas.microsoft.com/office/powerpoint/2010/main" val="231288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391CAC-9693-8941-9992-08107CD10282}"/>
              </a:ext>
            </a:extLst>
          </p:cNvPr>
          <p:cNvSpPr txBox="1"/>
          <p:nvPr/>
        </p:nvSpPr>
        <p:spPr>
          <a:xfrm>
            <a:off x="4169888" y="3667903"/>
            <a:ext cx="6888492" cy="1723549"/>
          </a:xfrm>
          <a:prstGeom prst="rect">
            <a:avLst/>
          </a:prstGeom>
          <a:noFill/>
        </p:spPr>
        <p:txBody>
          <a:bodyPr wrap="square" rtlCol="0">
            <a:spAutoFit/>
          </a:bodyPr>
          <a:lstStyle/>
          <a:p>
            <a:pPr algn="ctr"/>
            <a:endParaRPr lang="en-US" sz="5200" b="1" dirty="0"/>
          </a:p>
        </p:txBody>
      </p:sp>
      <p:sp>
        <p:nvSpPr>
          <p:cNvPr id="10" name="Title 9">
            <a:extLst>
              <a:ext uri="{FF2B5EF4-FFF2-40B4-BE49-F238E27FC236}">
                <a16:creationId xmlns:a16="http://schemas.microsoft.com/office/drawing/2014/main" id="{CCF0C74D-B2E7-B749-8C20-E4A775843E37}"/>
              </a:ext>
            </a:extLst>
          </p:cNvPr>
          <p:cNvSpPr txBox="1">
            <a:spLocks noGrp="1"/>
          </p:cNvSpPr>
          <p:nvPr>
            <p:ph type="title"/>
          </p:nvPr>
        </p:nvSpPr>
        <p:spPr>
          <a:xfrm>
            <a:off x="688646" y="257290"/>
            <a:ext cx="7280974" cy="1407180"/>
          </a:xfrm>
          <a:prstGeom prst="rect">
            <a:avLst/>
          </a:prstGeom>
          <a:noFill/>
        </p:spPr>
        <p:txBody>
          <a:bodyPr wrap="square">
            <a:spAutoFit/>
          </a:bodyPr>
          <a:lstStyle/>
          <a:p>
            <a:pPr algn="r"/>
            <a:r>
              <a:rPr lang="en-AU" sz="4800" b="1" dirty="0">
                <a:solidFill>
                  <a:srgbClr val="000000"/>
                </a:solidFill>
                <a:latin typeface="Calibri" panose="020F0502020204030204" pitchFamily="34" charset="0"/>
                <a:ea typeface="Times New Roman" panose="02020603050405020304" pitchFamily="18" charset="0"/>
              </a:rPr>
              <a:t>HISTORICAl CONTEXT: </a:t>
            </a:r>
            <a:br>
              <a:rPr lang="en-AU" sz="4800" b="1" dirty="0">
                <a:solidFill>
                  <a:srgbClr val="000000"/>
                </a:solidFill>
                <a:latin typeface="Calibri" panose="020F0502020204030204" pitchFamily="34" charset="0"/>
                <a:ea typeface="Times New Roman" panose="02020603050405020304" pitchFamily="18" charset="0"/>
              </a:rPr>
            </a:br>
            <a:r>
              <a:rPr lang="en-AU" sz="4800" b="1" dirty="0">
                <a:solidFill>
                  <a:srgbClr val="000000"/>
                </a:solidFill>
                <a:latin typeface="Calibri" panose="020F0502020204030204" pitchFamily="34" charset="0"/>
                <a:ea typeface="Times New Roman" panose="02020603050405020304" pitchFamily="18" charset="0"/>
              </a:rPr>
              <a:t>THE ORIGINAL NEW DEAL</a:t>
            </a:r>
          </a:p>
        </p:txBody>
      </p:sp>
      <p:pic>
        <p:nvPicPr>
          <p:cNvPr id="15" name="Picture 15">
            <a:extLst>
              <a:ext uri="{FF2B5EF4-FFF2-40B4-BE49-F238E27FC236}">
                <a16:creationId xmlns:a16="http://schemas.microsoft.com/office/drawing/2014/main" id="{760AD949-31C9-DB49-9B0C-4FFA5FE413B8}"/>
              </a:ext>
            </a:extLst>
          </p:cNvPr>
          <p:cNvPicPr>
            <a:picLocks noChangeAspect="1"/>
          </p:cNvPicPr>
          <p:nvPr/>
        </p:nvPicPr>
        <p:blipFill>
          <a:blip r:embed="rId2"/>
          <a:stretch>
            <a:fillRect/>
          </a:stretch>
        </p:blipFill>
        <p:spPr>
          <a:xfrm>
            <a:off x="889666" y="4150222"/>
            <a:ext cx="3549316" cy="2506704"/>
          </a:xfrm>
          <a:prstGeom prst="rect">
            <a:avLst/>
          </a:prstGeom>
        </p:spPr>
      </p:pic>
      <p:pic>
        <p:nvPicPr>
          <p:cNvPr id="8" name="Content Placeholder 7">
            <a:extLst>
              <a:ext uri="{FF2B5EF4-FFF2-40B4-BE49-F238E27FC236}">
                <a16:creationId xmlns:a16="http://schemas.microsoft.com/office/drawing/2014/main" id="{E80F83E0-8A72-F943-ACB0-EC73F302F340}"/>
              </a:ext>
            </a:extLst>
          </p:cNvPr>
          <p:cNvPicPr>
            <a:picLocks noGrp="1" noChangeAspect="1"/>
          </p:cNvPicPr>
          <p:nvPr>
            <p:ph sz="half" idx="1"/>
          </p:nvPr>
        </p:nvPicPr>
        <p:blipFill>
          <a:blip r:embed="rId3"/>
          <a:stretch>
            <a:fillRect/>
          </a:stretch>
        </p:blipFill>
        <p:spPr>
          <a:xfrm>
            <a:off x="7877987" y="8133"/>
            <a:ext cx="4276150" cy="4758329"/>
          </a:xfrm>
          <a:prstGeom prst="ellipse">
            <a:avLst/>
          </a:prstGeom>
          <a:ln>
            <a:noFill/>
          </a:ln>
          <a:effectLst>
            <a:softEdge rad="112500"/>
          </a:effectLst>
        </p:spPr>
      </p:pic>
      <p:pic>
        <p:nvPicPr>
          <p:cNvPr id="17" name="Picture 17">
            <a:extLst>
              <a:ext uri="{FF2B5EF4-FFF2-40B4-BE49-F238E27FC236}">
                <a16:creationId xmlns:a16="http://schemas.microsoft.com/office/drawing/2014/main" id="{2FDDB632-9002-BE42-8DAD-D64632B6A262}"/>
              </a:ext>
            </a:extLst>
          </p:cNvPr>
          <p:cNvPicPr>
            <a:picLocks noChangeAspect="1"/>
          </p:cNvPicPr>
          <p:nvPr/>
        </p:nvPicPr>
        <p:blipFill>
          <a:blip r:embed="rId4"/>
          <a:stretch>
            <a:fillRect/>
          </a:stretch>
        </p:blipFill>
        <p:spPr>
          <a:xfrm>
            <a:off x="8172355" y="4605732"/>
            <a:ext cx="3684533" cy="2073449"/>
          </a:xfrm>
          <a:prstGeom prst="rect">
            <a:avLst/>
          </a:prstGeom>
        </p:spPr>
      </p:pic>
      <p:pic>
        <p:nvPicPr>
          <p:cNvPr id="19" name="Picture 19">
            <a:extLst>
              <a:ext uri="{FF2B5EF4-FFF2-40B4-BE49-F238E27FC236}">
                <a16:creationId xmlns:a16="http://schemas.microsoft.com/office/drawing/2014/main" id="{5F1CEE18-6C2E-1841-AE17-6FC9935083A2}"/>
              </a:ext>
            </a:extLst>
          </p:cNvPr>
          <p:cNvPicPr>
            <a:picLocks noChangeAspect="1"/>
          </p:cNvPicPr>
          <p:nvPr/>
        </p:nvPicPr>
        <p:blipFill>
          <a:blip r:embed="rId5"/>
          <a:stretch>
            <a:fillRect/>
          </a:stretch>
        </p:blipFill>
        <p:spPr>
          <a:xfrm>
            <a:off x="1452757" y="1755184"/>
            <a:ext cx="2691857" cy="2210026"/>
          </a:xfrm>
          <a:prstGeom prst="rect">
            <a:avLst/>
          </a:prstGeom>
        </p:spPr>
      </p:pic>
      <p:pic>
        <p:nvPicPr>
          <p:cNvPr id="2" name="Picture 7">
            <a:extLst>
              <a:ext uri="{FF2B5EF4-FFF2-40B4-BE49-F238E27FC236}">
                <a16:creationId xmlns:a16="http://schemas.microsoft.com/office/drawing/2014/main" id="{EBDFC285-D15D-644E-A6ED-C1E906B874CD}"/>
              </a:ext>
            </a:extLst>
          </p:cNvPr>
          <p:cNvPicPr>
            <a:picLocks noChangeAspect="1"/>
          </p:cNvPicPr>
          <p:nvPr/>
        </p:nvPicPr>
        <p:blipFill>
          <a:blip r:embed="rId6"/>
          <a:stretch>
            <a:fillRect/>
          </a:stretch>
        </p:blipFill>
        <p:spPr>
          <a:xfrm>
            <a:off x="4689455" y="1932235"/>
            <a:ext cx="3083159" cy="4435974"/>
          </a:xfrm>
          <a:prstGeom prst="rect">
            <a:avLst/>
          </a:prstGeom>
        </p:spPr>
      </p:pic>
    </p:spTree>
    <p:extLst>
      <p:ext uri="{BB962C8B-B14F-4D97-AF65-F5344CB8AC3E}">
        <p14:creationId xmlns:p14="http://schemas.microsoft.com/office/powerpoint/2010/main" val="147369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11">
            <a:extLst>
              <a:ext uri="{FF2B5EF4-FFF2-40B4-BE49-F238E27FC236}">
                <a16:creationId xmlns:a16="http://schemas.microsoft.com/office/drawing/2014/main" id="{0E880B70-9045-4B1E-A61A-E849BE8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9" name="Rectangle 13">
            <a:extLst>
              <a:ext uri="{FF2B5EF4-FFF2-40B4-BE49-F238E27FC236}">
                <a16:creationId xmlns:a16="http://schemas.microsoft.com/office/drawing/2014/main" id="{825E602A-53EB-4CB1-9633-3EC058740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9BDE0-DAE8-A644-B7A6-3F1D167D5BA0}"/>
              </a:ext>
            </a:extLst>
          </p:cNvPr>
          <p:cNvSpPr>
            <a:spLocks noGrp="1"/>
          </p:cNvSpPr>
          <p:nvPr>
            <p:ph type="title"/>
          </p:nvPr>
        </p:nvSpPr>
        <p:spPr>
          <a:xfrm>
            <a:off x="5763186" y="338846"/>
            <a:ext cx="6176776" cy="1485900"/>
          </a:xfrm>
        </p:spPr>
        <p:txBody>
          <a:bodyPr vert="horz" lIns="91440" tIns="45720" rIns="91440" bIns="45720" rtlCol="0" anchor="t">
            <a:normAutofit/>
          </a:bodyPr>
          <a:lstStyle/>
          <a:p>
            <a:r>
              <a:rPr lang="en-AU" sz="4800" b="1" dirty="0"/>
              <a:t>THE THREE Rs</a:t>
            </a:r>
            <a:endParaRPr lang="en-US" sz="4800" b="1" dirty="0"/>
          </a:p>
        </p:txBody>
      </p:sp>
      <p:pic>
        <p:nvPicPr>
          <p:cNvPr id="3" name="Picture 3">
            <a:extLst>
              <a:ext uri="{FF2B5EF4-FFF2-40B4-BE49-F238E27FC236}">
                <a16:creationId xmlns:a16="http://schemas.microsoft.com/office/drawing/2014/main" id="{25C5CF31-9D8F-C34B-821E-0AFC9F8AAB16}"/>
              </a:ext>
            </a:extLst>
          </p:cNvPr>
          <p:cNvPicPr>
            <a:picLocks noChangeAspect="1"/>
          </p:cNvPicPr>
          <p:nvPr/>
        </p:nvPicPr>
        <p:blipFill>
          <a:blip r:embed="rId2"/>
          <a:stretch>
            <a:fillRect/>
          </a:stretch>
        </p:blipFill>
        <p:spPr>
          <a:xfrm>
            <a:off x="277292" y="328173"/>
            <a:ext cx="3826174" cy="6049289"/>
          </a:xfrm>
          <a:prstGeom prst="rect">
            <a:avLst/>
          </a:prstGeom>
          <a:ln>
            <a:noFill/>
          </a:ln>
          <a:effectLst/>
        </p:spPr>
      </p:pic>
      <p:sp>
        <p:nvSpPr>
          <p:cNvPr id="40" name="Rectangle 15">
            <a:extLst>
              <a:ext uri="{FF2B5EF4-FFF2-40B4-BE49-F238E27FC236}">
                <a16:creationId xmlns:a16="http://schemas.microsoft.com/office/drawing/2014/main" id="{E832F3F2-2294-4A8D-ABDC-234B853C7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Picture Placeholder 6">
            <a:extLst>
              <a:ext uri="{FF2B5EF4-FFF2-40B4-BE49-F238E27FC236}">
                <a16:creationId xmlns:a16="http://schemas.microsoft.com/office/drawing/2014/main" id="{0A827620-8FCA-F44D-B992-209BA1D22BAC}"/>
              </a:ext>
            </a:extLst>
          </p:cNvPr>
          <p:cNvSpPr>
            <a:spLocks noGrp="1"/>
          </p:cNvSpPr>
          <p:nvPr>
            <p:ph sz="half" idx="1"/>
          </p:nvPr>
        </p:nvSpPr>
        <p:spPr>
          <a:xfrm>
            <a:off x="4747753" y="1670655"/>
            <a:ext cx="7042484" cy="4083352"/>
          </a:xfrm>
        </p:spPr>
        <p:txBody>
          <a:bodyPr vert="horz" lIns="91440" tIns="45720" rIns="91440" bIns="45720" rtlCol="0">
            <a:normAutofit/>
          </a:bodyPr>
          <a:lstStyle/>
          <a:p>
            <a:r>
              <a:rPr lang="en-US" sz="2600" b="1" dirty="0"/>
              <a:t>Relief</a:t>
            </a:r>
            <a:r>
              <a:rPr lang="en-US" sz="2600" dirty="0"/>
              <a:t> for farmers, the poor</a:t>
            </a:r>
            <a:r>
              <a:rPr lang="en-AU" sz="2600" dirty="0"/>
              <a:t> </a:t>
            </a:r>
            <a:r>
              <a:rPr lang="en-US" sz="2600" dirty="0"/>
              <a:t>and unemployed                                                       </a:t>
            </a:r>
            <a:r>
              <a:rPr lang="en-AU" sz="2600" dirty="0"/>
              <a:t>-welfare expansion and federal jobs programs</a:t>
            </a:r>
          </a:p>
          <a:p>
            <a:endParaRPr lang="en-US" sz="2600" dirty="0"/>
          </a:p>
          <a:p>
            <a:r>
              <a:rPr lang="en-US" sz="2600" b="1" dirty="0"/>
              <a:t>Recovery</a:t>
            </a:r>
            <a:r>
              <a:rPr lang="en-US" sz="2600" dirty="0"/>
              <a:t> of the economy</a:t>
            </a:r>
            <a:r>
              <a:rPr lang="en-AU" sz="2600" dirty="0"/>
              <a:t> (and ecology)</a:t>
            </a:r>
            <a:r>
              <a:rPr lang="en-US" sz="2600" dirty="0"/>
              <a:t>                                </a:t>
            </a:r>
            <a:r>
              <a:rPr lang="en-AU" sz="2600" dirty="0"/>
              <a:t>-</a:t>
            </a:r>
            <a:r>
              <a:rPr lang="en-US" sz="2600" dirty="0"/>
              <a:t>economic stimulus an</a:t>
            </a:r>
            <a:r>
              <a:rPr lang="en-AU" sz="2600" dirty="0"/>
              <a:t>d l</a:t>
            </a:r>
            <a:r>
              <a:rPr lang="en-US" sz="2600" dirty="0"/>
              <a:t>and regeneration</a:t>
            </a:r>
          </a:p>
          <a:p>
            <a:endParaRPr lang="en-AU" sz="2600" b="1" dirty="0"/>
          </a:p>
          <a:p>
            <a:r>
              <a:rPr lang="en-US" sz="2600" b="1" dirty="0"/>
              <a:t>Reform</a:t>
            </a:r>
            <a:r>
              <a:rPr lang="en-US" sz="2600" dirty="0"/>
              <a:t> of banks</a:t>
            </a:r>
            <a:r>
              <a:rPr lang="en-AU" sz="2600" dirty="0"/>
              <a:t> </a:t>
            </a:r>
            <a:r>
              <a:rPr lang="en-US" sz="2600" dirty="0"/>
              <a:t>and financial </a:t>
            </a:r>
            <a:r>
              <a:rPr lang="en-AU" sz="2600" dirty="0"/>
              <a:t>institutions</a:t>
            </a:r>
            <a:r>
              <a:rPr lang="en-US" sz="2600" dirty="0"/>
              <a:t> </a:t>
            </a:r>
            <a:r>
              <a:rPr lang="en-AU" sz="2600" dirty="0"/>
              <a:t>                               </a:t>
            </a:r>
            <a:r>
              <a:rPr lang="en-US" sz="2600" dirty="0"/>
              <a:t>   </a:t>
            </a:r>
            <a:r>
              <a:rPr lang="en-AU" sz="2600" dirty="0"/>
              <a:t>-</a:t>
            </a:r>
            <a:r>
              <a:rPr lang="en-US" sz="2600" dirty="0"/>
              <a:t>response to 1929 crash</a:t>
            </a:r>
          </a:p>
        </p:txBody>
      </p:sp>
    </p:spTree>
    <p:extLst>
      <p:ext uri="{BB962C8B-B14F-4D97-AF65-F5344CB8AC3E}">
        <p14:creationId xmlns:p14="http://schemas.microsoft.com/office/powerpoint/2010/main" val="210823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C57E0213-E146-A54C-9F1A-207446778544}"/>
              </a:ext>
            </a:extLst>
          </p:cNvPr>
          <p:cNvPicPr>
            <a:picLocks noGrp="1" noChangeAspect="1"/>
          </p:cNvPicPr>
          <p:nvPr>
            <p:ph sz="half" idx="1"/>
          </p:nvPr>
        </p:nvPicPr>
        <p:blipFill>
          <a:blip r:embed="rId2"/>
          <a:srcRect/>
          <a:stretch/>
        </p:blipFill>
        <p:spPr>
          <a:xfrm>
            <a:off x="7884394" y="2141792"/>
            <a:ext cx="3299475" cy="4530860"/>
          </a:xfrm>
          <a:prstGeom prst="rect">
            <a:avLst/>
          </a:prstGeom>
        </p:spPr>
      </p:pic>
      <p:sp>
        <p:nvSpPr>
          <p:cNvPr id="9" name="Arrow: Right 8">
            <a:extLst>
              <a:ext uri="{FF2B5EF4-FFF2-40B4-BE49-F238E27FC236}">
                <a16:creationId xmlns:a16="http://schemas.microsoft.com/office/drawing/2014/main" id="{865A5569-C889-0142-9D36-7F2B97293851}"/>
              </a:ext>
            </a:extLst>
          </p:cNvPr>
          <p:cNvSpPr/>
          <p:nvPr/>
        </p:nvSpPr>
        <p:spPr>
          <a:xfrm>
            <a:off x="5063410" y="3074580"/>
            <a:ext cx="2518678" cy="1485900"/>
          </a:xfrm>
          <a:prstGeom prst="right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0A3A4E-1CEB-A747-A11A-9D89E56F3A78}"/>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14" name="TextBox 13">
            <a:extLst>
              <a:ext uri="{FF2B5EF4-FFF2-40B4-BE49-F238E27FC236}">
                <a16:creationId xmlns:a16="http://schemas.microsoft.com/office/drawing/2014/main" id="{BD63BBB9-9EDC-344B-A763-49C4F682329E}"/>
              </a:ext>
            </a:extLst>
          </p:cNvPr>
          <p:cNvSpPr txBox="1"/>
          <p:nvPr/>
        </p:nvSpPr>
        <p:spPr>
          <a:xfrm>
            <a:off x="5178576" y="2517624"/>
            <a:ext cx="1828800" cy="1828800"/>
          </a:xfrm>
          <a:prstGeom prst="rect">
            <a:avLst/>
          </a:prstGeom>
          <a:noFill/>
        </p:spPr>
        <p:txBody>
          <a:bodyPr wrap="square" rtlCol="0">
            <a:spAutoFit/>
          </a:bodyPr>
          <a:lstStyle/>
          <a:p>
            <a:pPr algn="l"/>
            <a:endParaRPr lang="en-US" dirty="0"/>
          </a:p>
        </p:txBody>
      </p:sp>
      <p:sp>
        <p:nvSpPr>
          <p:cNvPr id="20" name="TextBox 19">
            <a:extLst>
              <a:ext uri="{FF2B5EF4-FFF2-40B4-BE49-F238E27FC236}">
                <a16:creationId xmlns:a16="http://schemas.microsoft.com/office/drawing/2014/main" id="{F09EA64E-9E1F-2C4F-8D77-5D98B7726C3A}"/>
              </a:ext>
            </a:extLst>
          </p:cNvPr>
          <p:cNvSpPr txBox="1"/>
          <p:nvPr/>
        </p:nvSpPr>
        <p:spPr>
          <a:xfrm>
            <a:off x="-402750" y="185348"/>
            <a:ext cx="13112403" cy="1415772"/>
          </a:xfrm>
          <a:prstGeom prst="rect">
            <a:avLst/>
          </a:prstGeom>
          <a:noFill/>
        </p:spPr>
        <p:txBody>
          <a:bodyPr wrap="square" rtlCol="0">
            <a:spAutoFit/>
          </a:bodyPr>
          <a:lstStyle/>
          <a:p>
            <a:pPr algn="ctr"/>
            <a:r>
              <a:rPr lang="en-AU" sz="3600" dirty="0"/>
              <a:t>From the ORIGINAL NEW DEAL to the GREEN NEW DEAL:</a:t>
            </a:r>
          </a:p>
          <a:p>
            <a:pPr algn="ctr"/>
            <a:endParaRPr lang="en-AU" sz="1400" dirty="0"/>
          </a:p>
          <a:p>
            <a:pPr algn="ctr"/>
            <a:r>
              <a:rPr lang="en-AU" sz="3600" b="1" dirty="0"/>
              <a:t>POINTS OF DIVERGENCE and GDP</a:t>
            </a:r>
            <a:endParaRPr lang="en-US" sz="3600" b="1" dirty="0"/>
          </a:p>
        </p:txBody>
      </p:sp>
      <p:pic>
        <p:nvPicPr>
          <p:cNvPr id="2" name="Picture 25">
            <a:extLst>
              <a:ext uri="{FF2B5EF4-FFF2-40B4-BE49-F238E27FC236}">
                <a16:creationId xmlns:a16="http://schemas.microsoft.com/office/drawing/2014/main" id="{ACEE4C1F-D70E-FB4B-97B2-82E823CB6F85}"/>
              </a:ext>
            </a:extLst>
          </p:cNvPr>
          <p:cNvPicPr>
            <a:picLocks noGrp="1" noChangeAspect="1"/>
          </p:cNvPicPr>
          <p:nvPr>
            <p:ph sz="half" idx="2"/>
          </p:nvPr>
        </p:nvPicPr>
        <p:blipFill>
          <a:blip r:embed="rId3"/>
          <a:stretch>
            <a:fillRect/>
          </a:stretch>
        </p:blipFill>
        <p:spPr>
          <a:xfrm>
            <a:off x="1612104" y="2118452"/>
            <a:ext cx="2876594" cy="4641777"/>
          </a:xfrm>
        </p:spPr>
      </p:pic>
    </p:spTree>
    <p:extLst>
      <p:ext uri="{BB962C8B-B14F-4D97-AF65-F5344CB8AC3E}">
        <p14:creationId xmlns:p14="http://schemas.microsoft.com/office/powerpoint/2010/main" val="17261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2BEF9C-9EF6-2B45-8818-DDA22C5BF25A}"/>
              </a:ext>
            </a:extLst>
          </p:cNvPr>
          <p:cNvSpPr>
            <a:spLocks noGrp="1"/>
          </p:cNvSpPr>
          <p:nvPr>
            <p:ph type="body" sz="quarter" idx="3"/>
          </p:nvPr>
        </p:nvSpPr>
        <p:spPr>
          <a:xfrm>
            <a:off x="1389829" y="2306426"/>
            <a:ext cx="5050885" cy="4047755"/>
          </a:xfrm>
        </p:spPr>
        <p:txBody>
          <a:bodyPr anchor="ctr"/>
          <a:lstStyle/>
          <a:p>
            <a:pPr marL="514350" indent="-514350">
              <a:buAutoNum type="arabicPeriod"/>
            </a:pPr>
            <a:endParaRPr lang="en-AU" dirty="0"/>
          </a:p>
          <a:p>
            <a:pPr marL="514350" indent="-514350">
              <a:buAutoNum type="arabicPeriod"/>
            </a:pPr>
            <a:r>
              <a:rPr lang="en-AU" dirty="0"/>
              <a:t>GDP as a blunt instrument</a:t>
            </a:r>
          </a:p>
          <a:p>
            <a:pPr marL="514350" indent="-514350">
              <a:buAutoNum type="arabicPeriod"/>
            </a:pPr>
            <a:endParaRPr lang="en-AU" dirty="0"/>
          </a:p>
          <a:p>
            <a:pPr marL="514350" indent="-514350">
              <a:buAutoNum type="arabicPeriod"/>
            </a:pPr>
            <a:r>
              <a:rPr lang="en-AU" dirty="0"/>
              <a:t>The need for contraction          </a:t>
            </a:r>
            <a:r>
              <a:rPr lang="en-AU" i="1" dirty="0"/>
              <a:t>and</a:t>
            </a:r>
            <a:r>
              <a:rPr lang="en-AU" dirty="0"/>
              <a:t> growth</a:t>
            </a:r>
          </a:p>
          <a:p>
            <a:pPr marL="514350" indent="-514350">
              <a:buAutoNum type="arabicPeriod"/>
            </a:pPr>
            <a:endParaRPr lang="en-AU" dirty="0"/>
          </a:p>
          <a:p>
            <a:pPr marL="514350" indent="-514350">
              <a:buAutoNum type="arabicPeriod"/>
            </a:pPr>
            <a:r>
              <a:rPr lang="en-AU" dirty="0"/>
              <a:t>Alternative measurements of success</a:t>
            </a:r>
          </a:p>
          <a:p>
            <a:pPr marL="514350" indent="-514350">
              <a:buAutoNum type="arabicPeriod"/>
            </a:pPr>
            <a:endParaRPr lang="en-AU" dirty="0"/>
          </a:p>
          <a:p>
            <a:pPr marL="514350" indent="-514350">
              <a:buAutoNum type="arabicPeriod"/>
            </a:pPr>
            <a:endParaRPr lang="en-AU" dirty="0"/>
          </a:p>
          <a:p>
            <a:pPr marL="514350" indent="-514350">
              <a:buAutoNum type="arabicPeriod"/>
            </a:pPr>
            <a:endParaRPr lang="en-US" dirty="0"/>
          </a:p>
        </p:txBody>
      </p:sp>
      <p:pic>
        <p:nvPicPr>
          <p:cNvPr id="11" name="Picture 11">
            <a:extLst>
              <a:ext uri="{FF2B5EF4-FFF2-40B4-BE49-F238E27FC236}">
                <a16:creationId xmlns:a16="http://schemas.microsoft.com/office/drawing/2014/main" id="{CA5B7294-F377-FF46-8AE1-28C5542893BB}"/>
              </a:ext>
            </a:extLst>
          </p:cNvPr>
          <p:cNvPicPr>
            <a:picLocks noGrp="1" noChangeAspect="1"/>
          </p:cNvPicPr>
          <p:nvPr>
            <p:ph sz="half" idx="2"/>
          </p:nvPr>
        </p:nvPicPr>
        <p:blipFill>
          <a:blip r:embed="rId2"/>
          <a:stretch>
            <a:fillRect/>
          </a:stretch>
        </p:blipFill>
        <p:spPr>
          <a:xfrm>
            <a:off x="6698860" y="1572382"/>
            <a:ext cx="4921121" cy="5073952"/>
          </a:xfrm>
        </p:spPr>
      </p:pic>
      <p:sp>
        <p:nvSpPr>
          <p:cNvPr id="15" name="TextBox 14">
            <a:extLst>
              <a:ext uri="{FF2B5EF4-FFF2-40B4-BE49-F238E27FC236}">
                <a16:creationId xmlns:a16="http://schemas.microsoft.com/office/drawing/2014/main" id="{B052F4A5-7B0B-1F48-AC7B-DF72B2E8769D}"/>
              </a:ext>
            </a:extLst>
          </p:cNvPr>
          <p:cNvSpPr txBox="1"/>
          <p:nvPr/>
        </p:nvSpPr>
        <p:spPr>
          <a:xfrm>
            <a:off x="6047" y="134140"/>
            <a:ext cx="12412738" cy="2031325"/>
          </a:xfrm>
          <a:prstGeom prst="rect">
            <a:avLst/>
          </a:prstGeom>
          <a:noFill/>
        </p:spPr>
        <p:txBody>
          <a:bodyPr wrap="square" rtlCol="0">
            <a:spAutoFit/>
          </a:bodyPr>
          <a:lstStyle/>
          <a:p>
            <a:pPr algn="ctr"/>
            <a:r>
              <a:rPr lang="en-AU" sz="4200" b="1" dirty="0">
                <a:effectLst/>
                <a:latin typeface="Calibri" panose="020F0502020204030204" pitchFamily="34" charset="0"/>
                <a:ea typeface="Times New Roman" panose="02020603050405020304" pitchFamily="18" charset="0"/>
                <a:cs typeface="Times New Roman" panose="02020603050405020304" pitchFamily="18" charset="0"/>
              </a:rPr>
              <a:t>GREEN NEW DEAL REQUIRES BETTER MEASURES           of ECONOMIC and SOCIAL PROGRESS  </a:t>
            </a:r>
            <a:endParaRPr lang="en-AU" sz="4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4200" dirty="0"/>
          </a:p>
        </p:txBody>
      </p:sp>
    </p:spTree>
    <p:extLst>
      <p:ext uri="{BB962C8B-B14F-4D97-AF65-F5344CB8AC3E}">
        <p14:creationId xmlns:p14="http://schemas.microsoft.com/office/powerpoint/2010/main" val="399893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5">
            <a:extLst>
              <a:ext uri="{FF2B5EF4-FFF2-40B4-BE49-F238E27FC236}">
                <a16:creationId xmlns:a16="http://schemas.microsoft.com/office/drawing/2014/main" id="{BF50EDA2-954F-F344-8139-3CB4AEE95D05}"/>
              </a:ext>
            </a:extLst>
          </p:cNvPr>
          <p:cNvPicPr>
            <a:picLocks noGrp="1" noChangeAspect="1"/>
          </p:cNvPicPr>
          <p:nvPr>
            <p:ph sz="half" idx="2"/>
          </p:nvPr>
        </p:nvPicPr>
        <p:blipFill rotWithShape="1">
          <a:blip r:embed="rId2"/>
          <a:srcRect b="6509"/>
          <a:stretch/>
        </p:blipFill>
        <p:spPr>
          <a:xfrm>
            <a:off x="862311" y="1248985"/>
            <a:ext cx="3461737" cy="5206694"/>
          </a:xfrm>
        </p:spPr>
      </p:pic>
      <p:pic>
        <p:nvPicPr>
          <p:cNvPr id="27" name="Picture 27">
            <a:extLst>
              <a:ext uri="{FF2B5EF4-FFF2-40B4-BE49-F238E27FC236}">
                <a16:creationId xmlns:a16="http://schemas.microsoft.com/office/drawing/2014/main" id="{0751FCB7-7F2E-F74F-8A61-F35081DE14AB}"/>
              </a:ext>
            </a:extLst>
          </p:cNvPr>
          <p:cNvPicPr>
            <a:picLocks noChangeAspect="1"/>
          </p:cNvPicPr>
          <p:nvPr/>
        </p:nvPicPr>
        <p:blipFill>
          <a:blip r:embed="rId3"/>
          <a:stretch>
            <a:fillRect/>
          </a:stretch>
        </p:blipFill>
        <p:spPr>
          <a:xfrm>
            <a:off x="4324048" y="2492246"/>
            <a:ext cx="7599850" cy="3997323"/>
          </a:xfrm>
          <a:prstGeom prst="rect">
            <a:avLst/>
          </a:prstGeom>
        </p:spPr>
      </p:pic>
      <p:sp>
        <p:nvSpPr>
          <p:cNvPr id="2" name="TextBox 1">
            <a:extLst>
              <a:ext uri="{FF2B5EF4-FFF2-40B4-BE49-F238E27FC236}">
                <a16:creationId xmlns:a16="http://schemas.microsoft.com/office/drawing/2014/main" id="{388CF45B-F8D4-304E-9415-51135EEA3B26}"/>
              </a:ext>
            </a:extLst>
          </p:cNvPr>
          <p:cNvSpPr txBox="1"/>
          <p:nvPr/>
        </p:nvSpPr>
        <p:spPr>
          <a:xfrm>
            <a:off x="954504" y="111646"/>
            <a:ext cx="11796899" cy="846386"/>
          </a:xfrm>
          <a:prstGeom prst="rect">
            <a:avLst/>
          </a:prstGeom>
          <a:noFill/>
        </p:spPr>
        <p:txBody>
          <a:bodyPr wrap="square" rtlCol="0">
            <a:spAutoFit/>
          </a:bodyPr>
          <a:lstStyle/>
          <a:p>
            <a:pPr algn="l"/>
            <a:r>
              <a:rPr lang="en-AU" sz="4900" b="1" dirty="0"/>
              <a:t>REFLECTING ON RELATIONSHIP TO PLACE</a:t>
            </a:r>
          </a:p>
        </p:txBody>
      </p:sp>
      <p:sp>
        <p:nvSpPr>
          <p:cNvPr id="3" name="TextBox 2">
            <a:extLst>
              <a:ext uri="{FF2B5EF4-FFF2-40B4-BE49-F238E27FC236}">
                <a16:creationId xmlns:a16="http://schemas.microsoft.com/office/drawing/2014/main" id="{599EE3D8-46FC-824F-8498-26B7541D84BD}"/>
              </a:ext>
            </a:extLst>
          </p:cNvPr>
          <p:cNvSpPr txBox="1"/>
          <p:nvPr/>
        </p:nvSpPr>
        <p:spPr>
          <a:xfrm>
            <a:off x="6793492" y="1582416"/>
            <a:ext cx="5745237" cy="1015663"/>
          </a:xfrm>
          <a:prstGeom prst="rect">
            <a:avLst/>
          </a:prstGeom>
          <a:noFill/>
        </p:spPr>
        <p:txBody>
          <a:bodyPr wrap="square" rtlCol="0">
            <a:spAutoFit/>
          </a:bodyPr>
          <a:lstStyle/>
          <a:p>
            <a:pPr algn="l"/>
            <a:r>
              <a:rPr lang="en-AU" sz="6000" b="1" dirty="0"/>
              <a:t>TRUTH-TELLING</a:t>
            </a:r>
          </a:p>
        </p:txBody>
      </p:sp>
      <p:sp>
        <p:nvSpPr>
          <p:cNvPr id="4" name="TextBox 3">
            <a:extLst>
              <a:ext uri="{FF2B5EF4-FFF2-40B4-BE49-F238E27FC236}">
                <a16:creationId xmlns:a16="http://schemas.microsoft.com/office/drawing/2014/main" id="{CD7680A3-5A41-EC46-9B5D-210C39E50987}"/>
              </a:ext>
            </a:extLst>
          </p:cNvPr>
          <p:cNvSpPr txBox="1"/>
          <p:nvPr/>
        </p:nvSpPr>
        <p:spPr>
          <a:xfrm>
            <a:off x="4421554" y="881143"/>
            <a:ext cx="5380900" cy="830997"/>
          </a:xfrm>
          <a:prstGeom prst="rect">
            <a:avLst/>
          </a:prstGeom>
          <a:noFill/>
        </p:spPr>
        <p:txBody>
          <a:bodyPr wrap="square" rtlCol="0">
            <a:spAutoFit/>
          </a:bodyPr>
          <a:lstStyle/>
          <a:p>
            <a:pPr algn="l"/>
            <a:r>
              <a:rPr lang="en-AU" sz="4800" b="1" dirty="0"/>
              <a:t>and the process of </a:t>
            </a:r>
          </a:p>
        </p:txBody>
      </p:sp>
    </p:spTree>
    <p:extLst>
      <p:ext uri="{BB962C8B-B14F-4D97-AF65-F5344CB8AC3E}">
        <p14:creationId xmlns:p14="http://schemas.microsoft.com/office/powerpoint/2010/main" val="149540033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0</TotalTime>
  <Words>266</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Franklin Gothic Book</vt:lpstr>
      <vt:lpstr>Crop</vt:lpstr>
      <vt:lpstr>Green New Deal :</vt:lpstr>
      <vt:lpstr>OVERVIEW:</vt:lpstr>
      <vt:lpstr>“The idea is a simple one:   In the process of transforming the infrastructure of our societies at the speed and scale that scientists have called for, humanity has a   once-in-a-century chance   to fix an economic model that is failing  the majority of people on multiple fronts.”   </vt:lpstr>
      <vt:lpstr>PowerPoint Presentation</vt:lpstr>
      <vt:lpstr>HISTORICAl CONTEXT:  THE ORIGINAL NEW DEAL</vt:lpstr>
      <vt:lpstr>THE THREE Rs</vt:lpstr>
      <vt:lpstr>PowerPoint Presentation</vt:lpstr>
      <vt:lpstr>PowerPoint Presentation</vt:lpstr>
      <vt:lpstr>PowerPoint Presentation</vt:lpstr>
      <vt:lpstr>“The stories we tell about who we are as a nation, the values that define us, are not fixed.   They change as facts change.  They change as the balance of power in society changes.   Which is why regular people, not just governments, need to be active participants in this process of retelling and reimagining our collective stories, symbols, and histories…  When the narratives and mythologies … no longer serve us, when they stand in the way of where we need to go, then we need to be willing to let them rest and tell some different stories.”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New Deal</dc:title>
  <dc:creator>BELYAN MATTHEWS</dc:creator>
  <cp:lastModifiedBy>Tim</cp:lastModifiedBy>
  <cp:revision>14</cp:revision>
  <dcterms:created xsi:type="dcterms:W3CDTF">2020-02-05T06:45:38Z</dcterms:created>
  <dcterms:modified xsi:type="dcterms:W3CDTF">2020-02-12T03:36:33Z</dcterms:modified>
</cp:coreProperties>
</file>